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4" r:id="rId8"/>
    <p:sldId id="263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96" y="-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A58BB9-DFB8-414D-AF42-A976E1E7D75E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DA7EE1-C964-4645-9ED6-A9AC616B978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A58BB9-DFB8-414D-AF42-A976E1E7D75E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DA7EE1-C964-4645-9ED6-A9AC616B97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A58BB9-DFB8-414D-AF42-A976E1E7D75E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DA7EE1-C964-4645-9ED6-A9AC616B9789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A58BB9-DFB8-414D-AF42-A976E1E7D75E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DA7EE1-C964-4645-9ED6-A9AC616B97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A58BB9-DFB8-414D-AF42-A976E1E7D75E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DA7EE1-C964-4645-9ED6-A9AC616B97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A58BB9-DFB8-414D-AF42-A976E1E7D75E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DA7EE1-C964-4645-9ED6-A9AC616B97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A58BB9-DFB8-414D-AF42-A976E1E7D75E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DA7EE1-C964-4645-9ED6-A9AC616B9789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A58BB9-DFB8-414D-AF42-A976E1E7D75E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DA7EE1-C964-4645-9ED6-A9AC616B97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A58BB9-DFB8-414D-AF42-A976E1E7D75E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DA7EE1-C964-4645-9ED6-A9AC616B978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A58BB9-DFB8-414D-AF42-A976E1E7D75E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DA7EE1-C964-4645-9ED6-A9AC616B97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A58BB9-DFB8-414D-AF42-A976E1E7D75E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DA7EE1-C964-4645-9ED6-A9AC616B978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25A58BB9-DFB8-414D-AF42-A976E1E7D75E}" type="datetimeFigureOut">
              <a:rPr lang="ru-RU" smtClean="0"/>
              <a:t>26.01.2022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D4DA7EE1-C964-4645-9ED6-A9AC616B9789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357167"/>
            <a:ext cx="8501122" cy="142876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Муниципальное автономное общеобразовательное учреждение</a:t>
            </a:r>
            <a:b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«Демянская средняя школа имени Героя Советского Союза </a:t>
            </a:r>
            <a:r>
              <a:rPr lang="ru-RU" sz="2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А.Н.Дехтяренко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85786" y="1785926"/>
            <a:ext cx="7786742" cy="4714908"/>
          </a:xfrm>
        </p:spPr>
        <p:txBody>
          <a:bodyPr>
            <a:noAutofit/>
          </a:bodyPr>
          <a:lstStyle/>
          <a:p>
            <a:pPr algn="ctr"/>
            <a:r>
              <a:rPr lang="ru-RU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Исследовательская работа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тему:</a:t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«Эффективность лесовосстановительных мероприятий</a:t>
            </a:r>
            <a:endParaRPr lang="ru-RU" sz="20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на территории </a:t>
            </a:r>
            <a:r>
              <a:rPr lang="ru-RU" sz="20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Демянского</a:t>
            </a:r>
            <a:r>
              <a:rPr lang="ru-RU" sz="2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района</a:t>
            </a:r>
            <a:r>
              <a:rPr lang="ru-RU" sz="2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ctr"/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Выполнила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учитель биологии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Овчинникова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Е.Н.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54692"/>
          </a:xfrm>
        </p:spPr>
        <p:txBody>
          <a:bodyPr>
            <a:normAutofit/>
          </a:bodyPr>
          <a:lstStyle/>
          <a:p>
            <a:pPr algn="l"/>
            <a:r>
              <a:rPr lang="ru-RU" sz="1800" b="0" u="sng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Цель работы : </a:t>
            </a:r>
            <a:r>
              <a:rPr lang="ru-RU" sz="1800" b="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изучить</a:t>
            </a:r>
            <a:r>
              <a:rPr lang="ru-RU" sz="1800" b="0" u="sng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эффективность</a:t>
            </a:r>
            <a:r>
              <a:rPr lang="ru-RU" sz="1800" b="0" u="sng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0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лесовосстановления</a:t>
            </a:r>
            <a:r>
              <a:rPr lang="ru-RU" sz="1800" b="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на территории </a:t>
            </a:r>
            <a:r>
              <a:rPr lang="ru-RU" sz="1800" b="0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Демянского</a:t>
            </a:r>
            <a:r>
              <a:rPr lang="ru-RU" sz="1800" b="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района.</a:t>
            </a:r>
            <a:br>
              <a:rPr lang="ru-RU" sz="1800" b="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0" u="sng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Объект исследования: </a:t>
            </a:r>
            <a:r>
              <a:rPr lang="ru-RU" sz="1800" b="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лесные массивы на территории </a:t>
            </a:r>
            <a:r>
              <a:rPr lang="ru-RU" sz="1800" b="0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Демянского</a:t>
            </a:r>
            <a:r>
              <a:rPr lang="ru-RU" sz="1800" b="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района</a:t>
            </a:r>
            <a:br>
              <a:rPr lang="ru-RU" sz="1800" b="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0" u="sng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Предмет исследования: </a:t>
            </a:r>
            <a:r>
              <a:rPr lang="ru-RU" sz="1800" b="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эффективность </a:t>
            </a:r>
            <a:r>
              <a:rPr lang="ru-RU" sz="1800" b="0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лесовосстановления</a:t>
            </a:r>
            <a:r>
              <a:rPr lang="ru-RU" sz="1800" b="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0" u="sng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Гипотеза исследования</a:t>
            </a:r>
            <a:r>
              <a:rPr lang="ru-RU" sz="1800" b="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основывается на том, что изучить эффективность </a:t>
            </a:r>
            <a:r>
              <a:rPr lang="ru-RU" sz="1800" b="0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лесовосстановления</a:t>
            </a:r>
            <a:r>
              <a:rPr lang="ru-RU" sz="1800" b="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можно с помощью следующих условий:</a:t>
            </a:r>
            <a:br>
              <a:rPr lang="ru-RU" sz="1800" b="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- познакомиться с основными способами </a:t>
            </a:r>
            <a:r>
              <a:rPr lang="ru-RU" sz="1800" b="0" dirty="0" err="1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лесовосстановления</a:t>
            </a:r>
            <a:r>
              <a:rPr lang="ru-RU" sz="1800" b="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1800" b="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- проанализировать ситуацию в Демянском районе;</a:t>
            </a:r>
            <a:br>
              <a:rPr lang="ru-RU" sz="1800" b="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0" dirty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-выявить степень </a:t>
            </a:r>
            <a:r>
              <a:rPr lang="ru-RU" sz="1800" b="0" dirty="0" err="1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лесовозобновления</a:t>
            </a:r>
            <a:r>
              <a:rPr lang="ru-RU" sz="1800" dirty="0" smtClean="0">
                <a:solidFill>
                  <a:schemeClr val="accent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accent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solidFill>
                  <a:schemeClr val="accent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>
                <a:solidFill>
                  <a:schemeClr val="accent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b="1" u="sng" dirty="0">
                <a:solidFill>
                  <a:schemeClr val="accent1"/>
                </a:solidFill>
                <a:effectLst/>
                <a:latin typeface="Times New Roman" pitchFamily="18" charset="0"/>
                <a:cs typeface="Times New Roman" pitchFamily="18" charset="0"/>
              </a:rPr>
              <a:t>Задачи исследования:</a:t>
            </a:r>
            <a:r>
              <a:rPr lang="ru-RU" sz="1800" dirty="0">
                <a:solidFill>
                  <a:schemeClr val="accent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>
                <a:solidFill>
                  <a:schemeClr val="accent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solidFill>
                  <a:schemeClr val="accent1"/>
                </a:solidFill>
                <a:effectLst/>
                <a:latin typeface="Times New Roman" pitchFamily="18" charset="0"/>
                <a:cs typeface="Times New Roman" pitchFamily="18" charset="0"/>
              </a:rPr>
              <a:t>1.На основе анализа информационных источников определить месторасположение </a:t>
            </a:r>
            <a:r>
              <a:rPr lang="ru-RU" sz="1800" dirty="0" err="1">
                <a:solidFill>
                  <a:schemeClr val="accent1"/>
                </a:solidFill>
                <a:effectLst/>
                <a:latin typeface="Times New Roman" pitchFamily="18" charset="0"/>
                <a:cs typeface="Times New Roman" pitchFamily="18" charset="0"/>
              </a:rPr>
              <a:t>Демянского</a:t>
            </a:r>
            <a:r>
              <a:rPr lang="ru-RU" sz="1800" dirty="0">
                <a:solidFill>
                  <a:schemeClr val="accent1"/>
                </a:solidFill>
                <a:effectLst/>
                <a:latin typeface="Times New Roman" pitchFamily="18" charset="0"/>
                <a:cs typeface="Times New Roman" pitchFamily="18" charset="0"/>
              </a:rPr>
              <a:t> района;</a:t>
            </a:r>
            <a:br>
              <a:rPr lang="ru-RU" sz="1800" dirty="0">
                <a:solidFill>
                  <a:schemeClr val="accent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solidFill>
                  <a:schemeClr val="accent1"/>
                </a:solidFill>
                <a:effectLst/>
                <a:latin typeface="Times New Roman" pitchFamily="18" charset="0"/>
                <a:cs typeface="Times New Roman" pitchFamily="18" charset="0"/>
              </a:rPr>
              <a:t>2.Выяснить чем представлен лесной массив </a:t>
            </a:r>
            <a:r>
              <a:rPr lang="ru-RU" sz="1800" dirty="0" err="1">
                <a:solidFill>
                  <a:schemeClr val="accent1"/>
                </a:solidFill>
                <a:effectLst/>
                <a:latin typeface="Times New Roman" pitchFamily="18" charset="0"/>
                <a:cs typeface="Times New Roman" pitchFamily="18" charset="0"/>
              </a:rPr>
              <a:t>Демянского</a:t>
            </a:r>
            <a:r>
              <a:rPr lang="ru-RU" sz="1800" dirty="0">
                <a:solidFill>
                  <a:schemeClr val="accent1"/>
                </a:solidFill>
                <a:effectLst/>
                <a:latin typeface="Times New Roman" pitchFamily="18" charset="0"/>
                <a:cs typeface="Times New Roman" pitchFamily="18" charset="0"/>
              </a:rPr>
              <a:t> района;</a:t>
            </a:r>
            <a:br>
              <a:rPr lang="ru-RU" sz="1800" dirty="0">
                <a:solidFill>
                  <a:schemeClr val="accent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solidFill>
                  <a:schemeClr val="accent1"/>
                </a:solidFill>
                <a:effectLst/>
                <a:latin typeface="Times New Roman" pitchFamily="18" charset="0"/>
                <a:cs typeface="Times New Roman" pitchFamily="18" charset="0"/>
              </a:rPr>
              <a:t>3. Провести исследование об изменении лесных культур за последние года;</a:t>
            </a:r>
            <a:br>
              <a:rPr lang="ru-RU" sz="1800" dirty="0">
                <a:solidFill>
                  <a:schemeClr val="accent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solidFill>
                  <a:schemeClr val="accent1"/>
                </a:solidFill>
                <a:effectLst/>
                <a:latin typeface="Times New Roman" pitchFamily="18" charset="0"/>
                <a:cs typeface="Times New Roman" pitchFamily="18" charset="0"/>
              </a:rPr>
              <a:t>4. Проанализировать ситуацию </a:t>
            </a:r>
            <a:r>
              <a:rPr lang="ru-RU" sz="1800" dirty="0" err="1">
                <a:solidFill>
                  <a:schemeClr val="accent1"/>
                </a:solidFill>
                <a:effectLst/>
                <a:latin typeface="Times New Roman" pitchFamily="18" charset="0"/>
                <a:cs typeface="Times New Roman" pitchFamily="18" charset="0"/>
              </a:rPr>
              <a:t>лесовосстановления</a:t>
            </a:r>
            <a:r>
              <a:rPr lang="ru-RU" sz="1800" dirty="0">
                <a:solidFill>
                  <a:schemeClr val="accent1"/>
                </a:solidFill>
                <a:effectLst/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1800" dirty="0">
                <a:solidFill>
                  <a:schemeClr val="accent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solidFill>
                  <a:schemeClr val="accent1"/>
                </a:solidFill>
                <a:effectLst/>
                <a:latin typeface="Times New Roman" pitchFamily="18" charset="0"/>
                <a:cs typeface="Times New Roman" pitchFamily="18" charset="0"/>
              </a:rPr>
              <a:t>5. Познакомиться с техникой посадки и выращивание подроста.</a:t>
            </a:r>
            <a:br>
              <a:rPr lang="ru-RU" sz="1800" dirty="0">
                <a:solidFill>
                  <a:schemeClr val="accent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solidFill>
                  <a:schemeClr val="accent1"/>
                </a:solidFill>
                <a:effectLst/>
                <a:latin typeface="Times New Roman" pitchFamily="18" charset="0"/>
                <a:cs typeface="Times New Roman" pitchFamily="18" charset="0"/>
              </a:rPr>
              <a:t>6. Сделать выводы.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500174"/>
            <a:ext cx="7772400" cy="4268801"/>
          </a:xfrm>
        </p:spPr>
        <p:txBody>
          <a:bodyPr>
            <a:normAutofit fontScale="90000"/>
          </a:bodyPr>
          <a:lstStyle/>
          <a:p>
            <a:r>
              <a:rPr lang="ru-RU" sz="3600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ru-RU" sz="3600" i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Экологическая роль леса</a:t>
            </a:r>
            <a:r>
              <a:rPr lang="ru-RU" sz="3600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3600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i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i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ru-RU" sz="3600" i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Ресурсная роль леса</a:t>
            </a:r>
            <a:r>
              <a:rPr lang="ru-RU" sz="3600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3600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ru-RU" sz="3600" i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Социальная роль леса</a:t>
            </a:r>
            <a:r>
              <a:rPr lang="ru-RU" sz="3600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3600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i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i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ru-RU" sz="3600" i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Значение леса для здоровья человека</a:t>
            </a:r>
            <a:r>
              <a:rPr lang="ru-RU" sz="1800" dirty="0"/>
              <a:t/>
            </a:r>
            <a:br>
              <a:rPr lang="ru-RU" sz="1800" dirty="0"/>
            </a:br>
            <a:endParaRPr lang="ru-RU" sz="18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57167"/>
            <a:ext cx="7772400" cy="928693"/>
          </a:xfrm>
        </p:spPr>
        <p:txBody>
          <a:bodyPr/>
          <a:lstStyle/>
          <a:p>
            <a:pPr marL="0" lvl="1" algn="ctr"/>
            <a:r>
              <a:rPr lang="ru-RU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Значение леса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 algn="ctr" rtl="0">
              <a:spcBef>
                <a:spcPct val="0"/>
              </a:spcBef>
            </a:pPr>
            <a:r>
              <a:rPr lang="ru-RU" sz="2000" b="1" dirty="0">
                <a:solidFill>
                  <a:srgbClr val="002060"/>
                </a:solidFill>
              </a:rPr>
              <a:t>Географическое положение </a:t>
            </a:r>
            <a:r>
              <a:rPr lang="ru-RU" sz="2000" b="1" dirty="0" err="1">
                <a:solidFill>
                  <a:srgbClr val="002060"/>
                </a:solidFill>
              </a:rPr>
              <a:t>Демянского</a:t>
            </a:r>
            <a:r>
              <a:rPr lang="ru-RU" sz="2000" b="1" dirty="0">
                <a:solidFill>
                  <a:srgbClr val="002060"/>
                </a:solidFill>
              </a:rPr>
              <a:t> района</a:t>
            </a:r>
            <a:r>
              <a:rPr lang="ru-RU" sz="1600" dirty="0"/>
              <a:t/>
            </a:r>
            <a:br>
              <a:rPr lang="ru-RU" sz="1600" dirty="0"/>
            </a:br>
            <a:endParaRPr lang="ru-RU" dirty="0"/>
          </a:p>
        </p:txBody>
      </p:sp>
      <p:pic>
        <p:nvPicPr>
          <p:cNvPr id="4" name="Рисунок 3" descr="H:\Регламент Демянск 2017г\1 - Карта-схема с выделением территории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1000109"/>
            <a:ext cx="7500990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862150" cy="1143000"/>
          </a:xfrm>
        </p:spPr>
        <p:txBody>
          <a:bodyPr>
            <a:normAutofit fontScale="90000"/>
          </a:bodyPr>
          <a:lstStyle/>
          <a:p>
            <a:r>
              <a:rPr lang="ru-RU" sz="4000" dirty="0">
                <a:solidFill>
                  <a:srgbClr val="002060"/>
                </a:solidFill>
              </a:rPr>
              <a:t>Краткая характеристика лесничества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071538" y="2143119"/>
          <a:ext cx="7715303" cy="3914799"/>
        </p:xfrm>
        <a:graphic>
          <a:graphicData uri="http://schemas.openxmlformats.org/drawingml/2006/table">
            <a:tbl>
              <a:tblPr/>
              <a:tblGrid>
                <a:gridCol w="3857248"/>
                <a:gridCol w="3858055"/>
              </a:tblGrid>
              <a:tr h="3989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лесничеств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Общая площадь,га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89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1.Великозаходское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25411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89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2. Демянское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24301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89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3.Ильиногорское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20680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89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4.Кневицкое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29440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89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5.Лычковское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33615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89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6.Полновское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17673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1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7.Сельское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21792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89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8.Филипогорское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17912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89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9.Черноручейское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17150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1011198"/>
            <a:ext cx="9144000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Общая площадь лесничества по состоянию на 01.01.2017 составляет 207974 га. В состав лесничества входят 9 участковых лесничества.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</p:spPr>
        <p:txBody>
          <a:bodyPr>
            <a:noAutofit/>
          </a:bodyPr>
          <a:lstStyle/>
          <a:p>
            <a:pPr algn="l"/>
            <a:r>
              <a:rPr lang="ru-RU" sz="1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Сосна́ </a:t>
            </a:r>
            <a:r>
              <a:rPr lang="ru-RU" sz="18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обыкнове́нная</a:t>
            </a:r>
            <a:r>
              <a:rPr lang="ru-RU" sz="1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(. </a:t>
            </a:r>
            <a:r>
              <a:rPr lang="ru-RU" sz="18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Pínus</a:t>
            </a:r>
            <a:r>
              <a:rPr lang="ru-RU" sz="1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sylvéstris</a:t>
            </a:r>
            <a:r>
              <a:rPr lang="ru-RU" sz="1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 —вечнозелёное хвойное растение, широко распространённый вид рода Сосна семейства Сосновые (</a:t>
            </a:r>
            <a:r>
              <a:rPr lang="ru-RU" sz="1800" b="1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Pinaceae</a:t>
            </a:r>
            <a:r>
              <a:rPr lang="ru-RU" sz="1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r>
              <a:rPr lang="ru-RU" sz="1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Дерево высотой 25—40 м и диаметром ствола 0,5—1,2 м. Ствол прямой. Крона высоко поднятая, конусовидная.</a:t>
            </a:r>
            <a:br>
              <a:rPr lang="ru-RU" sz="1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Очень светолюбива, нетребовательна к плодородию почвы, но плохо переносит ее уплотнение, чувствительна к загрязнению воздуха. Растет быстро. Зимостойка.</a:t>
            </a:r>
          </a:p>
        </p:txBody>
      </p:sp>
      <p:pic>
        <p:nvPicPr>
          <p:cNvPr id="4" name="Рисунок 3" descr="https://im0-tub-ru.yandex.net/i?id=6341dd9bdfab4bce66c5ccac67e06719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2285992"/>
            <a:ext cx="5214974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571612"/>
            <a:ext cx="8072494" cy="4929222"/>
          </a:xfrm>
        </p:spPr>
        <p:txBody>
          <a:bodyPr>
            <a:normAutofit fontScale="90000"/>
          </a:bodyPr>
          <a:lstStyle/>
          <a:p>
            <a:r>
              <a:rPr lang="ru-RU" sz="120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1.Искусственное </a:t>
            </a:r>
            <a:r>
              <a:rPr lang="ru-RU" sz="1200" dirty="0" err="1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лесовозобновление</a:t>
            </a:r>
            <a:r>
              <a:rPr lang="ru-RU" sz="120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0" dirty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путем создания культур включает в себя: выращивание посадочного материала (заготовку шишек,, извлечение, очистку, сортировку, хранение и подсушку семян, их посев в питомниках, выращивание саженцев, выкапывание их, сортировку и укладку в пучки); обработку почвы плугами, </a:t>
            </a:r>
            <a:r>
              <a:rPr lang="ru-RU" sz="1200" b="0" dirty="0" err="1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покровосдирателями</a:t>
            </a:r>
            <a:r>
              <a:rPr lang="ru-RU" sz="1200" b="0" dirty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, рыхлителями, </a:t>
            </a:r>
            <a:r>
              <a:rPr lang="ru-RU" sz="1200" b="0" dirty="0" err="1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культи-ваторами</a:t>
            </a:r>
            <a:r>
              <a:rPr lang="ru-RU" sz="1200" b="0" dirty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 или фрезами, посадку саженцев, уход за </a:t>
            </a:r>
            <a:r>
              <a:rPr lang="ru-RU" sz="1200" b="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культурами.</a:t>
            </a:r>
            <a:br>
              <a:rPr lang="ru-RU" sz="1200" b="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2.Естественное </a:t>
            </a:r>
            <a:r>
              <a:rPr lang="ru-RU" sz="1200" dirty="0" err="1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лесовозобновление</a:t>
            </a:r>
            <a:r>
              <a:rPr lang="ru-RU" sz="1200" b="0" dirty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 – это процесс образования нового поколения леса естественным путем. По отношению к времени рубки различают предварительное, последующее и сопутствующее естественное </a:t>
            </a:r>
            <a:r>
              <a:rPr lang="ru-RU" sz="1200" b="0" dirty="0" err="1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лесовозобновление</a:t>
            </a:r>
            <a:r>
              <a:rPr lang="ru-RU" sz="1200" b="0" dirty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800" dirty="0"/>
              <a:t/>
            </a:r>
            <a:br>
              <a:rPr lang="ru-RU" sz="1800" dirty="0"/>
            </a:b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57158" y="571481"/>
            <a:ext cx="8643998" cy="857255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Методы </a:t>
            </a:r>
            <a:r>
              <a:rPr lang="ru-RU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лесовосстановления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Демянском районе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Питомники </a:t>
            </a:r>
            <a:r>
              <a:rPr lang="ru-RU" b="1" dirty="0" err="1"/>
              <a:t>Демянского</a:t>
            </a:r>
            <a:r>
              <a:rPr lang="ru-RU" b="1" dirty="0"/>
              <a:t> района</a:t>
            </a:r>
            <a:endParaRPr lang="ru-RU" dirty="0"/>
          </a:p>
        </p:txBody>
      </p:sp>
      <p:pic>
        <p:nvPicPr>
          <p:cNvPr id="4" name="Рисунок 3" descr="C:\Documents and Settings\Дом\Рабочий стол\подрост\20170519_16020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28736"/>
            <a:ext cx="4000496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Documents and Settings\Дом\Рабочий стол\подрост\20170526_12310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1934" y="3571876"/>
            <a:ext cx="4857784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4429124" y="1571612"/>
            <a:ext cx="421484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На территории </a:t>
            </a:r>
            <a:r>
              <a:rPr lang="ru-RU" sz="2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Демянского</a:t>
            </a:r>
            <a:r>
              <a:rPr 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района находятся три питомника для выращивания хвойных культур: </a:t>
            </a:r>
            <a:r>
              <a:rPr lang="ru-RU" sz="2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Демянский</a:t>
            </a:r>
            <a:r>
              <a:rPr 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Черноручейский</a:t>
            </a:r>
            <a:r>
              <a:rPr 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Филиппогорский</a:t>
            </a:r>
            <a:endParaRPr lang="ru-RU" sz="20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Лесовосстановление</a:t>
            </a:r>
            <a:endParaRPr lang="ru-RU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857225" y="1571611"/>
          <a:ext cx="7572426" cy="4357719"/>
        </p:xfrm>
        <a:graphic>
          <a:graphicData uri="http://schemas.openxmlformats.org/drawingml/2006/table">
            <a:tbl>
              <a:tblPr/>
              <a:tblGrid>
                <a:gridCol w="1514327"/>
                <a:gridCol w="1514327"/>
                <a:gridCol w="1514327"/>
                <a:gridCol w="1514327"/>
                <a:gridCol w="1515118"/>
              </a:tblGrid>
              <a:tr h="8715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работ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2014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2015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2016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2017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57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Вырубки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683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281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191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150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15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Лесные культуры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108.1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130.5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84,2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15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Приживаемость,%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78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76,7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74,9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Инвентаризация не закончена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0731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Содействие естественному возобновлению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347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329,5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106,1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208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215370" cy="5429288"/>
          </a:xfrm>
        </p:spPr>
        <p:txBody>
          <a:bodyPr>
            <a:normAutofit fontScale="90000"/>
          </a:bodyPr>
          <a:lstStyle/>
          <a:p>
            <a:r>
              <a:rPr lang="ru-RU" sz="1600" dirty="0">
                <a:effectLst/>
              </a:rPr>
              <a:t>- </a:t>
            </a:r>
            <a:r>
              <a:rPr lang="ru-RU" sz="1600" b="0" dirty="0">
                <a:effectLst/>
                <a:latin typeface="Times New Roman" pitchFamily="18" charset="0"/>
                <a:cs typeface="Times New Roman" pitchFamily="18" charset="0"/>
              </a:rPr>
              <a:t>Общая площадь лесничества на территории </a:t>
            </a:r>
            <a:r>
              <a:rPr lang="ru-RU" sz="1600" b="0" dirty="0" err="1">
                <a:effectLst/>
                <a:latin typeface="Times New Roman" pitchFamily="18" charset="0"/>
                <a:cs typeface="Times New Roman" pitchFamily="18" charset="0"/>
              </a:rPr>
              <a:t>Демянского</a:t>
            </a:r>
            <a:r>
              <a:rPr lang="ru-RU" sz="1600" b="0" dirty="0">
                <a:effectLst/>
                <a:latin typeface="Times New Roman" pitchFamily="18" charset="0"/>
                <a:cs typeface="Times New Roman" pitchFamily="18" charset="0"/>
              </a:rPr>
              <a:t> района составляет 207974 га. </a:t>
            </a:r>
            <a:br>
              <a:rPr lang="ru-RU" sz="1600" b="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600" b="0" dirty="0">
                <a:effectLst/>
                <a:latin typeface="Times New Roman" pitchFamily="18" charset="0"/>
                <a:cs typeface="Times New Roman" pitchFamily="18" charset="0"/>
              </a:rPr>
              <a:t>-В состав лесничества входят 9 участковых лесничества.</a:t>
            </a:r>
            <a:br>
              <a:rPr lang="ru-RU" sz="1600" b="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600" b="0" dirty="0">
                <a:effectLst/>
                <a:latin typeface="Times New Roman" pitchFamily="18" charset="0"/>
                <a:cs typeface="Times New Roman" pitchFamily="18" charset="0"/>
              </a:rPr>
              <a:t>- Основной  лесообразующей породой является- сосна обыкновенная</a:t>
            </a:r>
            <a:br>
              <a:rPr lang="ru-RU" sz="1600" b="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600" b="0" dirty="0">
                <a:effectLst/>
                <a:latin typeface="Times New Roman" pitchFamily="18" charset="0"/>
                <a:cs typeface="Times New Roman" pitchFamily="18" charset="0"/>
              </a:rPr>
              <a:t>-На территории </a:t>
            </a:r>
            <a:r>
              <a:rPr lang="ru-RU" sz="1600" b="0" dirty="0" err="1">
                <a:effectLst/>
                <a:latin typeface="Times New Roman" pitchFamily="18" charset="0"/>
                <a:cs typeface="Times New Roman" pitchFamily="18" charset="0"/>
              </a:rPr>
              <a:t>Демянского</a:t>
            </a:r>
            <a:r>
              <a:rPr lang="ru-RU" sz="1600" b="0" dirty="0">
                <a:effectLst/>
                <a:latin typeface="Times New Roman" pitchFamily="18" charset="0"/>
                <a:cs typeface="Times New Roman" pitchFamily="18" charset="0"/>
              </a:rPr>
              <a:t> района находятся 3 питомника</a:t>
            </a:r>
            <a:br>
              <a:rPr lang="ru-RU" sz="1600" b="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600" b="0" dirty="0">
                <a:effectLst/>
                <a:latin typeface="Times New Roman" pitchFamily="18" charset="0"/>
                <a:cs typeface="Times New Roman" pitchFamily="18" charset="0"/>
              </a:rPr>
              <a:t>-Ежегодно происходит инвентаризация лесного массива</a:t>
            </a:r>
            <a:br>
              <a:rPr lang="ru-RU" sz="1600" b="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600" b="0" dirty="0">
                <a:effectLst/>
                <a:latin typeface="Times New Roman" pitchFamily="18" charset="0"/>
                <a:cs typeface="Times New Roman" pitchFamily="18" charset="0"/>
              </a:rPr>
              <a:t>- На смену вырубленным лесам закладываются новые площадки</a:t>
            </a:r>
            <a:br>
              <a:rPr lang="ru-RU" sz="1600" b="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600" b="0" dirty="0">
                <a:effectLst/>
                <a:latin typeface="Times New Roman" pitchFamily="18" charset="0"/>
                <a:cs typeface="Times New Roman" pitchFamily="18" charset="0"/>
              </a:rPr>
              <a:t>- После вырубки леса осуществляется его возобновление</a:t>
            </a:r>
            <a:br>
              <a:rPr lang="ru-RU" sz="1600" b="0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600" b="0" dirty="0">
                <a:effectLst/>
                <a:latin typeface="Times New Roman" pitchFamily="18" charset="0"/>
                <a:cs typeface="Times New Roman" pitchFamily="18" charset="0"/>
              </a:rPr>
              <a:t>- Проводится осветление и прочистка леса</a:t>
            </a:r>
            <a:r>
              <a:rPr lang="ru-RU" sz="1600" dirty="0">
                <a:effectLst/>
              </a:rPr>
              <a:t/>
            </a:r>
            <a:br>
              <a:rPr lang="ru-RU" sz="1600" dirty="0">
                <a:effectLst/>
              </a:rPr>
            </a:br>
            <a:endParaRPr lang="ru-RU" sz="1600" b="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57167"/>
            <a:ext cx="7772400" cy="785817"/>
          </a:xfrm>
        </p:spPr>
        <p:txBody>
          <a:bodyPr/>
          <a:lstStyle/>
          <a:p>
            <a:pPr algn="ctr"/>
            <a:r>
              <a:rPr lang="ru-RU" sz="36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Заключение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6900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Следует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всегда помнить л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ес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наше богатство, и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нужно бережно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 рационально его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использовать.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На территории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Демянского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района мы отметили активную работу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лесничест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по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лесовосстановлению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274638"/>
            <a:ext cx="7472386" cy="465456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55</TotalTime>
  <Words>231</Words>
  <Application>Microsoft Office PowerPoint</Application>
  <PresentationFormat>Экран (4:3)</PresentationFormat>
  <Paragraphs>67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Солнцестояние</vt:lpstr>
      <vt:lpstr>Муниципальное автономное общеобразовательное учреждение «Демянская средняя школа имени Героя Советского Союза А.Н.Дехтяренко» </vt:lpstr>
      <vt:lpstr>Цель работы : изучить эффективность лесовосстановления на территории Демянского района. Объект исследования: лесные массивы на территории Демянского района Предмет исследования: эффективность лесовосстановления Гипотеза исследования основывается на том, что изучить эффективность лесовосстановления можно с помощью следующих условий: - познакомиться с основными способами лесовосстановления; - проанализировать ситуацию в Демянском районе; -выявить степень лесовозобновления  Задачи исследования: 1.На основе анализа информационных источников определить месторасположение Демянского района; 2.Выяснить чем представлен лесной массив Демянского района; 3. Провести исследование об изменении лесных культур за последние года; 4. Проанализировать ситуацию лесовосстановления; 5. Познакомиться с техникой посадки и выращивание подроста. 6. Сделать выводы. </vt:lpstr>
      <vt:lpstr>1. Экологическая роль леса.  2. Ресурсная роль леса.  3. Социальная роль леса.  4. Значение леса для здоровья человека </vt:lpstr>
      <vt:lpstr>Географическое положение Демянского района </vt:lpstr>
      <vt:lpstr>Краткая характеристика лесничества</vt:lpstr>
      <vt:lpstr>Сосна́ обыкнове́нная (. Pínus sylvéstris) —вечнозелёное хвойное растение, широко распространённый вид рода Сосна семейства Сосновые (Pinaceae). Дерево высотой 25—40 м и диаметром ствола 0,5—1,2 м. Ствол прямой. Крона высоко поднятая, конусовидная. Очень светолюбива, нетребовательна к плодородию почвы, но плохо переносит ее уплотнение, чувствительна к загрязнению воздуха. Растет быстро. Зимостойка.</vt:lpstr>
      <vt:lpstr>1.Искусственное лесовозобновление путем создания культур включает в себя: выращивание посадочного материала (заготовку шишек,, извлечение, очистку, сортировку, хранение и подсушку семян, их посев в питомниках, выращивание саженцев, выкапывание их, сортировку и укладку в пучки); обработку почвы плугами, покровосдирателями, рыхлителями, культи-ваторами или фрезами, посадку саженцев, уход за культурами. 2.Естественное лесовозобновление – это процесс образования нового поколения леса естественным путем. По отношению к времени рубки различают предварительное, последующее и сопутствующее естественное лесовозобновление. </vt:lpstr>
      <vt:lpstr>Питомники Демянского района</vt:lpstr>
      <vt:lpstr>Лесовосстановление</vt:lpstr>
      <vt:lpstr>- Общая площадь лесничества на территории Демянского района составляет 207974 га.  -В состав лесничества входят 9 участковых лесничества. - Основной  лесообразующей породой является- сосна обыкновенная -На территории Демянского района находятся 3 питомника -Ежегодно происходит инвентаризация лесного массива - На смену вырубленным лесам закладываются новые площадки - После вырубки леса осуществляется его возобновление - Проводится осветление и прочистка леса </vt:lpstr>
      <vt:lpstr>Следует всегда помнить лес - наше богатство, и нужно бережно и рационально его использовать.   На территории Демянского района мы отметили активную работу лесничест по лесовосстановлению.   </vt:lpstr>
      <vt:lpstr>СПАСИБО ЗА ВНИМАНИЕ!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автономное общеобразовательное учреждение «Демянская средняя школа имени Героя Советского Союза А.Н.Дехтяренко» </dc:title>
  <dc:creator>Дом</dc:creator>
  <cp:lastModifiedBy>учитель 13</cp:lastModifiedBy>
  <cp:revision>6</cp:revision>
  <dcterms:created xsi:type="dcterms:W3CDTF">2017-12-10T14:07:11Z</dcterms:created>
  <dcterms:modified xsi:type="dcterms:W3CDTF">2022-01-26T13:07:29Z</dcterms:modified>
</cp:coreProperties>
</file>