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8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76" r:id="rId13"/>
    <p:sldId id="277" r:id="rId14"/>
    <p:sldId id="267" r:id="rId15"/>
    <p:sldId id="268" r:id="rId16"/>
    <p:sldId id="27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9" r:id="rId25"/>
    <p:sldId id="280" r:id="rId26"/>
    <p:sldId id="281" r:id="rId2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34559" autoAdjust="0"/>
    <p:restoredTop sz="86380" autoAdjust="0"/>
  </p:normalViewPr>
  <p:slideViewPr>
    <p:cSldViewPr>
      <p:cViewPr varScale="1">
        <p:scale>
          <a:sx n="73" d="100"/>
          <a:sy n="73" d="100"/>
        </p:scale>
        <p:origin x="-1746" y="-3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246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6506E7C-E303-45B0-BAC8-DD9B93A32662}" type="datetimeFigureOut">
              <a:rPr lang="ru-RU" smtClean="0"/>
              <a:pPr/>
              <a:t>15.10.2019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9E6B3CA-3EBE-47F4-95AE-86E3CEAD46E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6215452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Заголовок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Овал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Дата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15.10.2019</a:t>
            </a:fld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ransition spd="slow"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одержимое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15.10.2019</a:t>
            </a:fld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6" name="Нижний колонтитул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  <p:transition spd="slow"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15.10.2019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  <p:transition spd="slow"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15.10.2019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2" name="Содержимое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4" name="Содержимое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15.10.2019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  <p:transition spd="slow"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15.10.2019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Содержимое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1" name="Заголовок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Дата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15.10.2019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ransition spd="slow"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Дата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15.10.2019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ransition spd="slow"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15.10.2019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>
    <p:dissolve/>
  </p:transition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7" Type="http://schemas.openxmlformats.org/officeDocument/2006/relationships/image" Target="../media/image20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jpeg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jpeg"/><Relationship Id="rId3" Type="http://schemas.openxmlformats.org/officeDocument/2006/relationships/image" Target="../media/image32.jpeg"/><Relationship Id="rId7" Type="http://schemas.openxmlformats.org/officeDocument/2006/relationships/image" Target="../media/image36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jpeg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3.jpeg"/><Relationship Id="rId5" Type="http://schemas.openxmlformats.org/officeDocument/2006/relationships/image" Target="../media/image42.jpeg"/><Relationship Id="rId4" Type="http://schemas.openxmlformats.org/officeDocument/2006/relationships/image" Target="../media/image41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8.jpeg"/><Relationship Id="rId5" Type="http://schemas.openxmlformats.org/officeDocument/2006/relationships/image" Target="../media/image47.jpeg"/><Relationship Id="rId4" Type="http://schemas.openxmlformats.org/officeDocument/2006/relationships/image" Target="../media/image46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2.jpeg"/><Relationship Id="rId4" Type="http://schemas.openxmlformats.org/officeDocument/2006/relationships/image" Target="../media/image51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5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0.jpeg"/><Relationship Id="rId5" Type="http://schemas.openxmlformats.org/officeDocument/2006/relationships/image" Target="../media/image59.png"/><Relationship Id="rId4" Type="http://schemas.openxmlformats.org/officeDocument/2006/relationships/image" Target="../media/image58.jpe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0.jpeg"/><Relationship Id="rId5" Type="http://schemas.openxmlformats.org/officeDocument/2006/relationships/image" Target="../media/image69.jpeg"/><Relationship Id="rId4" Type="http://schemas.openxmlformats.org/officeDocument/2006/relationships/image" Target="../media/image68.jpe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6.jpeg"/><Relationship Id="rId3" Type="http://schemas.openxmlformats.org/officeDocument/2006/relationships/image" Target="../media/image72.jpeg"/><Relationship Id="rId7" Type="http://schemas.openxmlformats.org/officeDocument/2006/relationships/image" Target="../media/image75.jpeg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4.jpeg"/><Relationship Id="rId5" Type="http://schemas.openxmlformats.org/officeDocument/2006/relationships/image" Target="../media/image3.jpeg"/><Relationship Id="rId4" Type="http://schemas.openxmlformats.org/officeDocument/2006/relationships/image" Target="../media/image73.jpeg"/><Relationship Id="rId9" Type="http://schemas.openxmlformats.org/officeDocument/2006/relationships/image" Target="../media/image7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79512" y="620688"/>
            <a:ext cx="8784976" cy="58785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6600" dirty="0" smtClean="0"/>
              <a:t>Михаил Александрович </a:t>
            </a:r>
          </a:p>
          <a:p>
            <a:pPr algn="ctr"/>
            <a:r>
              <a:rPr lang="ru-RU" sz="9600" dirty="0" smtClean="0"/>
              <a:t>Шолохов</a:t>
            </a:r>
            <a:endParaRPr lang="ru-RU" sz="4800" dirty="0" smtClean="0"/>
          </a:p>
          <a:p>
            <a:pPr algn="ctr"/>
            <a:r>
              <a:rPr lang="ru-RU" sz="4800" dirty="0" smtClean="0"/>
              <a:t>(1905-1984)</a:t>
            </a:r>
          </a:p>
          <a:p>
            <a:pPr algn="r"/>
            <a:endParaRPr lang="ru-RU" sz="2000" dirty="0" smtClean="0"/>
          </a:p>
          <a:p>
            <a:pPr algn="r"/>
            <a:endParaRPr lang="ru-RU" sz="2000" dirty="0" smtClean="0"/>
          </a:p>
          <a:p>
            <a:pPr algn="r"/>
            <a:r>
              <a:rPr lang="ru-RU" sz="2000" dirty="0" smtClean="0"/>
              <a:t>Составила учитель русского языка и литературы</a:t>
            </a:r>
          </a:p>
          <a:p>
            <a:pPr algn="r"/>
            <a:r>
              <a:rPr lang="ru-RU" sz="2000" dirty="0" smtClean="0"/>
              <a:t> МБОУ </a:t>
            </a:r>
            <a:r>
              <a:rPr lang="ru-RU" sz="2000" dirty="0" err="1" smtClean="0"/>
              <a:t>Шаумяновская</a:t>
            </a:r>
            <a:r>
              <a:rPr lang="ru-RU" sz="2000" dirty="0" smtClean="0"/>
              <a:t>  № 10</a:t>
            </a:r>
            <a:endParaRPr lang="ru-RU" sz="2000" dirty="0" smtClean="0"/>
          </a:p>
          <a:p>
            <a:pPr algn="r"/>
            <a:r>
              <a:rPr lang="ru-RU" sz="2000" dirty="0" smtClean="0"/>
              <a:t>Некрасова А.В. </a:t>
            </a: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23928" y="0"/>
            <a:ext cx="4968552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dirty="0" smtClean="0"/>
              <a:t>Михаил Александрович  Шолохов родился 24 мая 1905 г. в хуторе </a:t>
            </a:r>
            <a:r>
              <a:rPr lang="ru-RU" sz="3600" dirty="0" err="1" smtClean="0"/>
              <a:t>Кружилине</a:t>
            </a:r>
            <a:r>
              <a:rPr lang="ru-RU" sz="3600" dirty="0" smtClean="0"/>
              <a:t> станицы Вёшенской Донецкого округа Области Войска Донского (теперь Шолоховский район Ростовской области).</a:t>
            </a:r>
            <a:endParaRPr lang="ru-RU" sz="3600" dirty="0"/>
          </a:p>
        </p:txBody>
      </p:sp>
      <p:pic>
        <p:nvPicPr>
          <p:cNvPr id="3" name="Рисунок 2" descr="0_68d5a_5956b5d7_XL.jpe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57166"/>
            <a:ext cx="4000496" cy="6143668"/>
          </a:xfrm>
          <a:prstGeom prst="rect">
            <a:avLst/>
          </a:prstGeom>
          <a:ln>
            <a:noFill/>
          </a:ln>
          <a:effectLst>
            <a:softEdge rad="127000"/>
          </a:effectLst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076056" y="188640"/>
            <a:ext cx="3888432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2800" dirty="0" smtClean="0"/>
          </a:p>
          <a:p>
            <a:pPr algn="ctr"/>
            <a:r>
              <a:rPr lang="ru-RU" sz="2800" dirty="0" smtClean="0"/>
              <a:t>В 1910 году семья  Шолоховых переезжает в хутор Каргин, где в 7-летнем возрасте Миша был принят в мужское приходское училище. С 1914 по 1918 г. учится в мужских гимназиях Москвы, Богучара и Вёшенской.</a:t>
            </a:r>
            <a:endParaRPr lang="ru-RU" sz="2800" dirty="0"/>
          </a:p>
        </p:txBody>
      </p:sp>
      <p:pic>
        <p:nvPicPr>
          <p:cNvPr id="6" name="Рисунок 5" descr="artlib_gallery-18179-b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4282" y="785794"/>
            <a:ext cx="4714908" cy="521497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85852" y="188640"/>
            <a:ext cx="767863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28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2286000" y="2828836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214282" y="3714752"/>
            <a:ext cx="8715436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dirty="0" smtClean="0"/>
              <a:t>В 1920-1922 гг. работает служащим в станичном ревкоме, учителем по ликвидации неграмотности среди взрослых в х. Латышеве, делопроизводителем в заготконторе </a:t>
            </a:r>
            <a:r>
              <a:rPr lang="ru-RU" sz="2800" dirty="0" err="1" smtClean="0"/>
              <a:t>Донпродкома</a:t>
            </a:r>
            <a:r>
              <a:rPr lang="ru-RU" sz="2800" dirty="0" smtClean="0"/>
              <a:t> в ст. Каргинской, налоговым инспектором в ст. </a:t>
            </a:r>
            <a:r>
              <a:rPr lang="ru-RU" sz="2800" dirty="0" err="1" smtClean="0"/>
              <a:t>Букановской</a:t>
            </a:r>
            <a:r>
              <a:rPr lang="ru-RU" sz="2800" dirty="0" smtClean="0"/>
              <a:t>.</a:t>
            </a:r>
            <a:endParaRPr lang="ru-RU" sz="2800" dirty="0"/>
          </a:p>
        </p:txBody>
      </p:sp>
      <p:pic>
        <p:nvPicPr>
          <p:cNvPr id="9" name="Рисунок 8" descr="imag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00166" y="285728"/>
            <a:ext cx="5929354" cy="35719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lazorevaya-step-rasskazy_8423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067175"/>
            <a:ext cx="1971675" cy="27908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Прямоугольник 1"/>
          <p:cNvSpPr/>
          <p:nvPr/>
        </p:nvSpPr>
        <p:spPr>
          <a:xfrm>
            <a:off x="2843808" y="260647"/>
            <a:ext cx="6120680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dirty="0" smtClean="0"/>
              <a:t>В октябре 1922 г. уезжает в Москву. Работает грузчиком, каменщиком, счетоводом в жилуправлении на Красной Пресне. Он знакомится с представителями литературной среды, посещает занятия литобъединения «Молодая гвардия». К этому времени относятся первые писательские опыты молодого Шолохова. Осенью 1923 года «Юношеская правда» публикует два его фельетона – «Испытание» и «Три».</a:t>
            </a:r>
            <a:endParaRPr lang="ru-RU" sz="2800" dirty="0"/>
          </a:p>
        </p:txBody>
      </p:sp>
      <p:pic>
        <p:nvPicPr>
          <p:cNvPr id="3" name="Рисунок 2" descr="al_book_tetr125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2357436" cy="3429000"/>
          </a:xfrm>
          <a:prstGeom prst="rect">
            <a:avLst/>
          </a:prstGeom>
          <a:ln>
            <a:noFill/>
          </a:ln>
          <a:effectLst>
            <a:softEdge rad="127000"/>
          </a:effectLst>
        </p:spPr>
      </p:pic>
      <p:pic>
        <p:nvPicPr>
          <p:cNvPr id="4" name="Рисунок 3" descr="al_book_mini-93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42910" y="1643050"/>
            <a:ext cx="2714626" cy="3714752"/>
          </a:xfrm>
          <a:prstGeom prst="rect">
            <a:avLst/>
          </a:prstGeom>
          <a:ln>
            <a:noFill/>
          </a:ln>
          <a:effectLst>
            <a:softEdge rad="317500"/>
          </a:effectLst>
        </p:spPr>
      </p:pic>
      <p:pic>
        <p:nvPicPr>
          <p:cNvPr id="5" name="Рисунок 4" descr="161a8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571604" y="500042"/>
            <a:ext cx="1643074" cy="22758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 descr="82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357290" y="4786322"/>
            <a:ext cx="1610787" cy="207167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21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1538" y="214290"/>
            <a:ext cx="7072362" cy="48577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Прямоугольник 1"/>
          <p:cNvSpPr/>
          <p:nvPr/>
        </p:nvSpPr>
        <p:spPr>
          <a:xfrm>
            <a:off x="0" y="3929066"/>
            <a:ext cx="914400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dirty="0" smtClean="0"/>
              <a:t>В декабре 1923 г. возвращается на Дон. </a:t>
            </a:r>
          </a:p>
          <a:p>
            <a:pPr algn="ctr"/>
            <a:r>
              <a:rPr lang="ru-RU" sz="3200" dirty="0" smtClean="0"/>
              <a:t>11 января 1924 г. венчается в </a:t>
            </a:r>
            <a:r>
              <a:rPr lang="ru-RU" sz="3200" dirty="0" err="1" smtClean="0"/>
              <a:t>Букановской</a:t>
            </a:r>
            <a:r>
              <a:rPr lang="ru-RU" sz="3200" dirty="0" smtClean="0"/>
              <a:t> церкви с </a:t>
            </a:r>
          </a:p>
          <a:p>
            <a:pPr algn="ctr"/>
            <a:r>
              <a:rPr lang="ru-RU" sz="3200" dirty="0" smtClean="0"/>
              <a:t>Марией Петровной </a:t>
            </a:r>
            <a:r>
              <a:rPr lang="ru-RU" sz="3200" dirty="0" err="1" smtClean="0"/>
              <a:t>Громославской</a:t>
            </a:r>
            <a:r>
              <a:rPr lang="ru-RU" sz="3200" dirty="0" smtClean="0"/>
              <a:t>, дочерью бывшего станичного атамана.</a:t>
            </a:r>
            <a:endParaRPr lang="ru-RU" sz="3200" dirty="0"/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563888" y="188640"/>
            <a:ext cx="5400600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dirty="0" smtClean="0"/>
              <a:t>Мария Петровна, окончив </a:t>
            </a:r>
            <a:r>
              <a:rPr lang="ru-RU" sz="2800" dirty="0" err="1" smtClean="0"/>
              <a:t>Усть-Медведицкое</a:t>
            </a:r>
            <a:r>
              <a:rPr lang="ru-RU" sz="2800" dirty="0" smtClean="0"/>
              <a:t>  епархиальное училище, работала в ст. </a:t>
            </a:r>
            <a:r>
              <a:rPr lang="ru-RU" sz="2800" dirty="0" err="1" smtClean="0"/>
              <a:t>Букановской</a:t>
            </a:r>
            <a:r>
              <a:rPr lang="ru-RU" sz="2800" dirty="0" smtClean="0"/>
              <a:t> сначала учительницей  в начальной школе, затем делопроизводителем в исполкоме, где в то время был инспектором Шолохов. Поженившись, они были неразлучны до конца своих дней. Вместе Шолоховы прожили 60 лет, вырастив  и воспитав четверых детей.</a:t>
            </a:r>
            <a:endParaRPr lang="ru-RU" sz="2800" dirty="0"/>
          </a:p>
        </p:txBody>
      </p:sp>
      <p:pic>
        <p:nvPicPr>
          <p:cNvPr id="3" name="Рисунок 2" descr="15980883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85794"/>
            <a:ext cx="3714744" cy="52863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434cb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20168442">
            <a:off x="-918859" y="438235"/>
            <a:ext cx="5669059" cy="654485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Прямоугольник 1"/>
          <p:cNvSpPr/>
          <p:nvPr/>
        </p:nvSpPr>
        <p:spPr>
          <a:xfrm>
            <a:off x="3779912" y="188641"/>
            <a:ext cx="5364088" cy="63709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400" dirty="0" smtClean="0"/>
              <a:t>14 декабря 1924 г. М.А. Шолохов публикует первое художественное произведение – рассказ «Родинка» в газете «Молодой ленинец». Вступает в члены Российской ассоциации пролетарских писателей.</a:t>
            </a:r>
            <a:endParaRPr lang="ru-RU" sz="3400" dirty="0"/>
          </a:p>
        </p:txBody>
      </p:sp>
      <p:pic>
        <p:nvPicPr>
          <p:cNvPr id="6" name="Рисунок 5" descr="4be2b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71472" y="357166"/>
            <a:ext cx="3214710" cy="421481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Рисунок 10" descr="28af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285784" y="-214338"/>
            <a:ext cx="2857500" cy="392430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10" name="Рисунок 9" descr="bd56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857356" y="285728"/>
            <a:ext cx="2407920" cy="304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 descr="44707_1_big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143108" y="3071810"/>
            <a:ext cx="1905000" cy="1905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Прямоугольник 1"/>
          <p:cNvSpPr/>
          <p:nvPr/>
        </p:nvSpPr>
        <p:spPr>
          <a:xfrm>
            <a:off x="3527376" y="0"/>
            <a:ext cx="5616624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000" dirty="0" smtClean="0"/>
              <a:t>На страницах центральных изданий появляются рассказы Шолохова «Пастух», «</a:t>
            </a:r>
            <a:r>
              <a:rPr lang="ru-RU" sz="3000" dirty="0" err="1" smtClean="0"/>
              <a:t>Шибалково</a:t>
            </a:r>
            <a:r>
              <a:rPr lang="ru-RU" sz="3000" dirty="0" smtClean="0"/>
              <a:t> семя», «</a:t>
            </a:r>
            <a:r>
              <a:rPr lang="ru-RU" sz="3000" dirty="0" err="1" smtClean="0"/>
              <a:t>Нахалёнок</a:t>
            </a:r>
            <a:r>
              <a:rPr lang="ru-RU" sz="3000" dirty="0" smtClean="0"/>
              <a:t>», «Смертный враг», «Алёшкино сердце», «</a:t>
            </a:r>
            <a:r>
              <a:rPr lang="ru-RU" sz="3000" dirty="0" err="1" smtClean="0"/>
              <a:t>Двухмужняя</a:t>
            </a:r>
            <a:r>
              <a:rPr lang="ru-RU" sz="3000" dirty="0" smtClean="0"/>
              <a:t>», «Коловерть», повесть «Путь-дороженька», а в 1926 году выходят сборники «Донские рассказы» и «Лазоревая степь».</a:t>
            </a:r>
            <a:endParaRPr lang="ru-RU" sz="3000" dirty="0"/>
          </a:p>
        </p:txBody>
      </p:sp>
      <p:pic>
        <p:nvPicPr>
          <p:cNvPr id="4" name="Рисунок 3" descr="4addc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2357430"/>
            <a:ext cx="2143140" cy="31718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 descr="13519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214546" y="4324350"/>
            <a:ext cx="1714500" cy="25336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 descr="2f5ef5f4013901dcae746dc4e91f2177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0" y="4429132"/>
            <a:ext cx="2357422" cy="221455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personid10999_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000504"/>
            <a:ext cx="4214810" cy="2857496"/>
          </a:xfrm>
          <a:prstGeom prst="rect">
            <a:avLst/>
          </a:prstGeom>
          <a:ln>
            <a:noFill/>
          </a:ln>
          <a:effectLst>
            <a:softEdge rad="127000"/>
          </a:effectLst>
        </p:spPr>
      </p:pic>
      <p:pic>
        <p:nvPicPr>
          <p:cNvPr id="3" name="Рисунок 2" descr="1232097641_quiet_0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20631288">
            <a:off x="-42064" y="-3473"/>
            <a:ext cx="4572000" cy="3429000"/>
          </a:xfrm>
          <a:prstGeom prst="rect">
            <a:avLst/>
          </a:prstGeom>
          <a:ln>
            <a:noFill/>
          </a:ln>
          <a:effectLst>
            <a:softEdge rad="317500"/>
          </a:effectLst>
        </p:spPr>
      </p:pic>
      <p:sp>
        <p:nvSpPr>
          <p:cNvPr id="2" name="Прямоугольник 1"/>
          <p:cNvSpPr/>
          <p:nvPr/>
        </p:nvSpPr>
        <p:spPr>
          <a:xfrm>
            <a:off x="3707904" y="188640"/>
            <a:ext cx="5256584" cy="64940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dirty="0" smtClean="0"/>
              <a:t>В 1925 году Михаил Александрович приступает  к созданию романа «Тихий Дон». В эти годы семья Шолоховых живёт в Каргинской, затем в </a:t>
            </a:r>
            <a:r>
              <a:rPr lang="ru-RU" sz="3200" dirty="0" err="1" smtClean="0"/>
              <a:t>Букановской</a:t>
            </a:r>
            <a:r>
              <a:rPr lang="ru-RU" sz="3200" dirty="0" smtClean="0"/>
              <a:t>, а с 1926 года – в Вёшенской. В 1928 году журнал «Октябрь» начинает печатать «Тихий Дон».</a:t>
            </a:r>
            <a:endParaRPr lang="ru-RU" sz="3200" dirty="0"/>
          </a:p>
        </p:txBody>
      </p:sp>
      <p:pic>
        <p:nvPicPr>
          <p:cNvPr id="7" name="Рисунок 6" descr="1243100265_pic_id214891.jpe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500166" y="2786058"/>
            <a:ext cx="2643206" cy="2238379"/>
          </a:xfrm>
          <a:prstGeom prst="rect">
            <a:avLst/>
          </a:prstGeom>
          <a:ln>
            <a:noFill/>
          </a:ln>
          <a:effectLst>
            <a:softEdge rad="317500"/>
          </a:effectLst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131840" y="188640"/>
            <a:ext cx="5832648" cy="66325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500" dirty="0" smtClean="0"/>
              <a:t>После публикации первого тома романа для писателя наступают трудные дни: успех у читателей - ошеломляющий, а вот в писательских кругах воцаряется недоброжелательная атмосфера. Зависть к молодому писателю, которого называют новым гением, рождает клевету, пошлые измышления. Позиция автора при описании </a:t>
            </a:r>
            <a:r>
              <a:rPr lang="ru-RU" sz="2500" dirty="0" err="1" smtClean="0"/>
              <a:t>Верхнедонского</a:t>
            </a:r>
            <a:r>
              <a:rPr lang="ru-RU" sz="2500" dirty="0" smtClean="0"/>
              <a:t> восстания подвергается резкой критике со стороны </a:t>
            </a:r>
            <a:r>
              <a:rPr lang="ru-RU" sz="2500" dirty="0" err="1" smtClean="0"/>
              <a:t>РАППа</a:t>
            </a:r>
            <a:r>
              <a:rPr lang="ru-RU" sz="2500" dirty="0" smtClean="0"/>
              <a:t>,  предлагается выбросить из книги более 30 глав, сделать главного героя большевиком</a:t>
            </a:r>
            <a:endParaRPr lang="ru-RU" sz="2500" dirty="0"/>
          </a:p>
        </p:txBody>
      </p:sp>
      <p:pic>
        <p:nvPicPr>
          <p:cNvPr id="3" name="Рисунок 2" descr="s4258673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"/>
            <a:ext cx="3214678" cy="264318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 descr="0_10493_9807ae3a_L.jpe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2611430"/>
            <a:ext cx="3357554" cy="424657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 descr="QuietDon1957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71736" y="0"/>
            <a:ext cx="3643338" cy="307181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" name="Рисунок 1" descr="774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643570" y="2714620"/>
            <a:ext cx="3500430" cy="4324339"/>
          </a:xfrm>
          <a:prstGeom prst="rect">
            <a:avLst/>
          </a:prstGeom>
          <a:ln>
            <a:noFill/>
          </a:ln>
          <a:effectLst>
            <a:softEdge rad="317500"/>
          </a:effectLst>
        </p:spPr>
      </p:pic>
      <p:pic>
        <p:nvPicPr>
          <p:cNvPr id="3" name="Рисунок 2" descr="6716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2786058"/>
            <a:ext cx="5786446" cy="407194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 descr="71445186_01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476876" y="0"/>
            <a:ext cx="3667124" cy="3000372"/>
          </a:xfrm>
          <a:prstGeom prst="rect">
            <a:avLst/>
          </a:prstGeom>
          <a:ln>
            <a:noFill/>
          </a:ln>
          <a:effectLst>
            <a:softEdge rad="317500"/>
          </a:effectLst>
        </p:spPr>
      </p:pic>
      <p:pic>
        <p:nvPicPr>
          <p:cNvPr id="7" name="Рисунок 6" descr="Illustracija-k-tihomu-donu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-214346" y="-642966"/>
            <a:ext cx="3929058" cy="4143404"/>
          </a:xfrm>
          <a:prstGeom prst="rect">
            <a:avLst/>
          </a:prstGeom>
          <a:effectLst>
            <a:softEdge rad="635000"/>
          </a:effectLst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100045327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428868"/>
            <a:ext cx="3143240" cy="292895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 descr="32456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4071942"/>
            <a:ext cx="3786182" cy="278605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 descr="055f5d711d3d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000497" y="0"/>
            <a:ext cx="5143504" cy="392906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 descr="14-54-1b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334000" y="3857629"/>
            <a:ext cx="3810000" cy="30003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Рисунок 2" descr="M5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0" y="0"/>
            <a:ext cx="4071934" cy="28860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" name="Рисунок 1" descr="Tihiy-Don-SHolohova2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928926" y="1500174"/>
            <a:ext cx="3105161" cy="361951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 descr="be17a23516f4a7feb801f4f985d6fd3a9676f9ff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3214678" y="4929198"/>
            <a:ext cx="2786082" cy="192880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786182" y="188640"/>
            <a:ext cx="5143536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dirty="0" smtClean="0"/>
              <a:t> Шолохову всего</a:t>
            </a:r>
          </a:p>
          <a:p>
            <a:pPr algn="ctr"/>
            <a:r>
              <a:rPr lang="ru-RU" sz="2800" dirty="0" smtClean="0"/>
              <a:t> 23 года, но он стойко и мужественно переносит нападки. Ему помогает уверенность в своих силах, в призвании. Чтобы пресечь злобную клевету, слухи о плагиате, он обращается к ответственному секретарю</a:t>
            </a:r>
            <a:endParaRPr lang="ru-RU" sz="2800" dirty="0"/>
          </a:p>
        </p:txBody>
      </p:sp>
      <p:pic>
        <p:nvPicPr>
          <p:cNvPr id="3" name="Рисунок 2" descr="sholohov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071934" cy="4899758"/>
          </a:xfrm>
          <a:prstGeom prst="rect">
            <a:avLst/>
          </a:prstGeom>
          <a:ln>
            <a:noFill/>
          </a:ln>
          <a:effectLst>
            <a:softEdge rad="317500"/>
          </a:effectLst>
        </p:spPr>
      </p:pic>
      <p:sp>
        <p:nvSpPr>
          <p:cNvPr id="4" name="TextBox 3"/>
          <p:cNvSpPr txBox="1"/>
          <p:nvPr/>
        </p:nvSpPr>
        <p:spPr>
          <a:xfrm>
            <a:off x="0" y="4857760"/>
            <a:ext cx="914400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/>
              <a:t>и члену редколлегии газеты «Правда» М. И. Ульяновой с настоятельной просьбой создать экспертную комиссию и передаёт ей рукописи «Тихого Дона».</a:t>
            </a:r>
            <a:endParaRPr lang="ru-RU" sz="2800" dirty="0"/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520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00364" y="214290"/>
            <a:ext cx="2228847" cy="29003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 descr="Pod celina 3 -8.00s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67200" y="-285776"/>
            <a:ext cx="4876800" cy="365760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4" name="Рисунок 3" descr="ййй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714480" y="3071810"/>
            <a:ext cx="2500330" cy="378619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Прямоугольник 1"/>
          <p:cNvSpPr/>
          <p:nvPr/>
        </p:nvSpPr>
        <p:spPr>
          <a:xfrm>
            <a:off x="3851920" y="2780928"/>
            <a:ext cx="5112568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dirty="0" smtClean="0"/>
              <a:t>Роман был закончен в 1940 году. В 30-е годы Шолохов начинает работу над романом «Поднятая целина».</a:t>
            </a:r>
            <a:endParaRPr lang="ru-RU" sz="3600" dirty="0"/>
          </a:p>
        </p:txBody>
      </p:sp>
      <p:pic>
        <p:nvPicPr>
          <p:cNvPr id="3" name="Рисунок 2" descr="4f1101cb5e315fdbedecb45cedf00bd4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0"/>
            <a:ext cx="3143240" cy="3857604"/>
          </a:xfrm>
          <a:prstGeom prst="rect">
            <a:avLst/>
          </a:prstGeom>
          <a:ln>
            <a:noFill/>
          </a:ln>
          <a:effectLst>
            <a:softEdge rad="317500"/>
          </a:effectLst>
        </p:spPr>
      </p:pic>
      <p:pic>
        <p:nvPicPr>
          <p:cNvPr id="7" name="Рисунок 6" descr="55798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0" y="3643314"/>
            <a:ext cx="2095500" cy="321468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ууу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86314" y="0"/>
            <a:ext cx="4357686" cy="335756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 descr="дд.jpe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5072066" cy="3429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Рисунок 2" descr="1_1b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857752" y="3357562"/>
            <a:ext cx="4286248" cy="35004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 descr="028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3214686"/>
            <a:ext cx="5072066" cy="364331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 descr="jB5DDG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214546" y="1714488"/>
            <a:ext cx="4881554" cy="3500430"/>
          </a:xfrm>
          <a:prstGeom prst="rect">
            <a:avLst/>
          </a:prstGeom>
          <a:ln>
            <a:noFill/>
          </a:ln>
          <a:effectLst>
            <a:softEdge rad="635000"/>
          </a:effectLst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12530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285784" y="0"/>
            <a:ext cx="2540000" cy="3924300"/>
          </a:xfrm>
          <a:prstGeom prst="rect">
            <a:avLst/>
          </a:prstGeom>
          <a:ln>
            <a:noFill/>
          </a:ln>
          <a:effectLst>
            <a:softEdge rad="317500"/>
          </a:effectLst>
        </p:spPr>
      </p:pic>
      <p:pic>
        <p:nvPicPr>
          <p:cNvPr id="6" name="Рисунок 5" descr="5502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14348" y="2643182"/>
            <a:ext cx="2809889" cy="3167077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5" name="Рисунок 4" descr="7983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857356" y="0"/>
            <a:ext cx="2643174" cy="3714752"/>
          </a:xfrm>
          <a:prstGeom prst="rect">
            <a:avLst/>
          </a:prstGeom>
          <a:ln>
            <a:noFill/>
          </a:ln>
          <a:effectLst>
            <a:softEdge rad="317500"/>
          </a:effectLst>
        </p:spPr>
      </p:pic>
      <p:pic>
        <p:nvPicPr>
          <p:cNvPr id="4" name="Рисунок 3" descr="1336277722_oni-srazhalis-za-rodinu-film-sergeya-bondarchuka-po-odnoimennomu-romanu-mihaila-sholohova.-luchshiy-film-po-oprosu-zhurnala-sovetskiy-ekran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00034" y="4643446"/>
            <a:ext cx="3000363" cy="221455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Прямоугольник 1"/>
          <p:cNvSpPr/>
          <p:nvPr/>
        </p:nvSpPr>
        <p:spPr>
          <a:xfrm>
            <a:off x="3455368" y="225415"/>
            <a:ext cx="5688632" cy="66325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500" dirty="0" smtClean="0"/>
              <a:t>В годы войны Михаил Александрович Шолохов – военный корреспондент </a:t>
            </a:r>
            <a:r>
              <a:rPr lang="ru-RU" sz="2500" dirty="0" err="1" smtClean="0"/>
              <a:t>Совинформбюро</a:t>
            </a:r>
            <a:r>
              <a:rPr lang="ru-RU" sz="2500" dirty="0" smtClean="0"/>
              <a:t>, газет «Правда» и «Красная звезда». Он публикует фронтовые очерки, рассказ «Наука ненависти», первые главы романа «Они сражались за Родину</a:t>
            </a:r>
            <a:r>
              <a:rPr lang="ru-RU" sz="2500" u="sng" dirty="0" smtClean="0"/>
              <a:t>».  Государственную премию, присуждённую за роман «Тихий Дон», Шолохов передаёт в фонд обороны СССР,  а затем приобретает на свои собственные средства для фронта четыре новые ракетные установки.</a:t>
            </a:r>
            <a:endParaRPr lang="ru-RU" sz="2500" u="sng" dirty="0"/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0005-012-V-1924-godu-SHolokhov-zhenitsja-na-Marii-Petrovne-Gromoslavskoj-docheri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720" y="2357430"/>
            <a:ext cx="2857520" cy="24403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 descr="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2714612" cy="2571744"/>
          </a:xfrm>
          <a:prstGeom prst="rect">
            <a:avLst/>
          </a:prstGeom>
          <a:ln>
            <a:noFill/>
          </a:ln>
          <a:effectLst>
            <a:softEdge rad="317500"/>
          </a:effectLst>
        </p:spPr>
      </p:pic>
      <p:pic>
        <p:nvPicPr>
          <p:cNvPr id="4" name="Рисунок 3" descr="3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4500570"/>
            <a:ext cx="3643306" cy="235743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Прямоугольник 1"/>
          <p:cNvSpPr/>
          <p:nvPr/>
        </p:nvSpPr>
        <p:spPr>
          <a:xfrm>
            <a:off x="2699792" y="188640"/>
            <a:ext cx="6192688" cy="64940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dirty="0" smtClean="0"/>
              <a:t>За участие в Великой Отечественной войне имеет награды – орден Отечественной войны I степени, медали «За оборону Москвы», «За оборону Сталинграда», «За победу над Германией в Великой Отечественной войне 1941-1945 гг.», «Двадцать лет победы в Великой Отечественной войне».</a:t>
            </a:r>
            <a:endParaRPr lang="ru-RU" sz="3200" dirty="0"/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23497_320x48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929454" y="4071942"/>
            <a:ext cx="2214546" cy="278605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Прямоугольник 1"/>
          <p:cNvSpPr/>
          <p:nvPr/>
        </p:nvSpPr>
        <p:spPr>
          <a:xfrm>
            <a:off x="3707904" y="188640"/>
            <a:ext cx="5256584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dirty="0" smtClean="0"/>
              <a:t>После войны писатель заканчивает 2-ю книгу «Поднятой целины», работает над романом «Они сражались за Родину», пишет рассказ «Судьба человека».</a:t>
            </a:r>
            <a:endParaRPr lang="ru-RU" sz="3200" dirty="0"/>
          </a:p>
        </p:txBody>
      </p:sp>
      <p:pic>
        <p:nvPicPr>
          <p:cNvPr id="3" name="Рисунок 2" descr="00bzrl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2643174" cy="24288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 descr="196419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3643306"/>
            <a:ext cx="3762380" cy="321469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 descr="b16b17643aa343c8e49e4944113_prev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571868" y="4357694"/>
            <a:ext cx="3667130" cy="250030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 descr="sudba-cheloveka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0" y="1500174"/>
            <a:ext cx="3929058" cy="22860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214290"/>
            <a:ext cx="9144000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dirty="0" smtClean="0"/>
              <a:t>Михаил Александрович Шолохов – лауреат Нобелевской, Государственной и Ленинской премий в области литературы, дважды Герой Социалистического Труда, действительный член Академии наук СССР,  обладатель степени почетного доктора права </a:t>
            </a:r>
            <a:r>
              <a:rPr lang="ru-RU" sz="2800" dirty="0" err="1" smtClean="0"/>
              <a:t>Сент-Эндрюсского</a:t>
            </a:r>
            <a:r>
              <a:rPr lang="ru-RU" sz="2800" dirty="0" smtClean="0"/>
              <a:t> университета в Шотландии, доктора философии Лейпцигского университета в Германии, доктора филологии Ростовского государственного университета, депутат Верховного Совета всех созывов. Он награжден шестью орденами Ленина, орденом Октябрьской революции, другими наградами.  В станице Вёшенской ему при жизни установлен бронзовый бюст. </a:t>
            </a:r>
            <a:endParaRPr lang="ru-RU" sz="2800" dirty="0"/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000496" y="285728"/>
            <a:ext cx="4929222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400" dirty="0" smtClean="0"/>
              <a:t>Произведения М.А. Шолохова издавались 1408 раз общим тиражом </a:t>
            </a:r>
          </a:p>
          <a:p>
            <a:pPr algn="ctr"/>
            <a:r>
              <a:rPr lang="ru-RU" sz="4400" dirty="0" smtClean="0"/>
              <a:t>105 349 943 экземпляра на более чем 90 языках мира.</a:t>
            </a:r>
            <a:endParaRPr lang="ru-RU" sz="4400" dirty="0"/>
          </a:p>
        </p:txBody>
      </p:sp>
      <p:pic>
        <p:nvPicPr>
          <p:cNvPr id="3" name="Рисунок 2" descr="2010-12-26_19-26_sholokhov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8596" y="2714620"/>
            <a:ext cx="3365935" cy="41433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 descr="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214810" cy="278605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4429132"/>
            <a:ext cx="914400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dirty="0" smtClean="0"/>
              <a:t>Умер М.А. Шолохов </a:t>
            </a:r>
          </a:p>
          <a:p>
            <a:pPr algn="ctr"/>
            <a:r>
              <a:rPr lang="ru-RU" sz="3600" dirty="0" smtClean="0"/>
              <a:t>21 февраля 1984 года. Похоронен в саду у дома, на высоком донском берегу.</a:t>
            </a:r>
            <a:endParaRPr lang="ru-RU" sz="3600" dirty="0"/>
          </a:p>
        </p:txBody>
      </p:sp>
      <p:pic>
        <p:nvPicPr>
          <p:cNvPr id="3" name="Рисунок 2" descr="1817-0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57224" y="0"/>
            <a:ext cx="7500990" cy="4714884"/>
          </a:xfrm>
          <a:prstGeom prst="rect">
            <a:avLst/>
          </a:prstGeom>
          <a:ln>
            <a:noFill/>
          </a:ln>
          <a:effectLst>
            <a:softEdge rad="317500"/>
          </a:effectLst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imgB.jpe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85728"/>
            <a:ext cx="5214942" cy="621510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Прямоугольник 1"/>
          <p:cNvSpPr/>
          <p:nvPr/>
        </p:nvSpPr>
        <p:spPr>
          <a:xfrm>
            <a:off x="4786314" y="285728"/>
            <a:ext cx="4357686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dirty="0" smtClean="0"/>
              <a:t>В год смерти писателя на его родине образован </a:t>
            </a:r>
            <a:r>
              <a:rPr lang="ru-RU" sz="4000" dirty="0" err="1" smtClean="0"/>
              <a:t>Государствен-ный</a:t>
            </a:r>
            <a:r>
              <a:rPr lang="ru-RU" sz="4000" dirty="0" smtClean="0"/>
              <a:t> музей-заповедник М.А. Шолохова</a:t>
            </a:r>
            <a:r>
              <a:rPr lang="ru-RU" sz="4400" dirty="0" smtClean="0"/>
              <a:t>.</a:t>
            </a:r>
            <a:endParaRPr lang="ru-RU" sz="4400" dirty="0"/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1_001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560570" cy="6858000"/>
          </a:xfrm>
          <a:prstGeom prst="rect">
            <a:avLst/>
          </a:prstGeom>
          <a:ln>
            <a:noFill/>
          </a:ln>
          <a:effectLst>
            <a:softEdge rad="317500"/>
          </a:effectLst>
        </p:spPr>
      </p:pic>
      <p:sp>
        <p:nvSpPr>
          <p:cNvPr id="2" name="Прямоугольник 1"/>
          <p:cNvSpPr/>
          <p:nvPr/>
        </p:nvSpPr>
        <p:spPr>
          <a:xfrm>
            <a:off x="3857620" y="214290"/>
            <a:ext cx="5286380" cy="64940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dirty="0" smtClean="0"/>
              <a:t>Почитатели таланта М.А.Шолохова возводят в разных уголках нашей страны и за рубежом памятники, связанные с именем писателя. Это дань уважения удивительному человеку, который считал честью для себя «служить своим пером трудовому народу».</a:t>
            </a:r>
            <a:endParaRPr lang="ru-RU" sz="3200" dirty="0"/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1_009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214942" y="0"/>
            <a:ext cx="3929058" cy="592933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" name="Рисунок 1" descr="1_005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42080" y="3388360"/>
            <a:ext cx="5201920" cy="3469640"/>
          </a:xfrm>
          <a:prstGeom prst="rect">
            <a:avLst/>
          </a:prstGeom>
          <a:ln>
            <a:noFill/>
          </a:ln>
          <a:effectLst>
            <a:softEdge rad="317500"/>
          </a:effectLst>
        </p:spPr>
      </p:pic>
      <p:pic>
        <p:nvPicPr>
          <p:cNvPr id="3" name="Рисунок 2" descr="1_004a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2725" y="0"/>
            <a:ext cx="5305093" cy="378619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 descr="1_010a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2857496"/>
            <a:ext cx="2714612" cy="40005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 descr="1_006a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000232" y="3429000"/>
            <a:ext cx="3126682" cy="3429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333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3500430" cy="27146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 descr="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43108" y="0"/>
            <a:ext cx="3571900" cy="22859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 descr="44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500694" y="0"/>
            <a:ext cx="3643306" cy="27146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 descr="0_68d5a_5956b5d7_XL.jpe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858016" y="2643182"/>
            <a:ext cx="2285984" cy="307181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Рисунок 2" descr="000014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0" y="2571744"/>
            <a:ext cx="3357554" cy="42862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" name="Рисунок 1" descr="5-3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190750" y="1685925"/>
            <a:ext cx="4762500" cy="34861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 descr="124796944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6500794" y="4857760"/>
            <a:ext cx="2643206" cy="20002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 descr="8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3286116" y="5072074"/>
            <a:ext cx="3286148" cy="178592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Бумажная">
  <a:themeElements>
    <a:clrScheme name="Бумажная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Аспект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Бумажная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433</TotalTime>
  <Words>857</Words>
  <Application>Microsoft Office PowerPoint</Application>
  <PresentationFormat>Экран (4:3)</PresentationFormat>
  <Paragraphs>35</Paragraphs>
  <Slides>26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26</vt:i4>
      </vt:variant>
    </vt:vector>
  </HeadingPairs>
  <TitlesOfParts>
    <vt:vector size="27" baseType="lpstr">
      <vt:lpstr>Бумажная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cp:lastModifiedBy>Аня</cp:lastModifiedBy>
  <cp:revision>56</cp:revision>
  <dcterms:modified xsi:type="dcterms:W3CDTF">2019-10-14T21:16:37Z</dcterms:modified>
</cp:coreProperties>
</file>