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56" r:id="rId2"/>
    <p:sldId id="273" r:id="rId3"/>
    <p:sldId id="275" r:id="rId4"/>
    <p:sldId id="257" r:id="rId5"/>
    <p:sldId id="262" r:id="rId6"/>
    <p:sldId id="267" r:id="rId7"/>
    <p:sldId id="258" r:id="rId8"/>
    <p:sldId id="263" r:id="rId9"/>
    <p:sldId id="259" r:id="rId10"/>
    <p:sldId id="264" r:id="rId11"/>
    <p:sldId id="260" r:id="rId12"/>
    <p:sldId id="265" r:id="rId13"/>
    <p:sldId id="261" r:id="rId14"/>
    <p:sldId id="266" r:id="rId15"/>
    <p:sldId id="270" r:id="rId16"/>
    <p:sldId id="268" r:id="rId17"/>
    <p:sldId id="271" r:id="rId18"/>
    <p:sldId id="269" r:id="rId19"/>
    <p:sldId id="272" r:id="rId2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D9D15"/>
    <a:srgbClr val="FDF6A1"/>
    <a:srgbClr val="F1FEA0"/>
    <a:srgbClr val="C8DC06"/>
    <a:srgbClr val="D6D60C"/>
    <a:srgbClr val="FDD895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87" autoAdjust="0"/>
    <p:restoredTop sz="94660"/>
  </p:normalViewPr>
  <p:slideViewPr>
    <p:cSldViewPr>
      <p:cViewPr>
        <p:scale>
          <a:sx n="50" d="100"/>
          <a:sy n="50" d="100"/>
        </p:scale>
        <p:origin x="-1254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presProps" Target="pres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ableStyles" Target="tableStyle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CD03-CBBA-4CE8-B661-F8444C5960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CB2BEF-3B6E-439D-B8B7-312F86E22B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382CB-F93D-4352-B7ED-1FD5BD714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60752-CFFD-4B6C-960F-840081520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69DE2-1430-4058-BC2D-0286FE638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23231-90C3-40E9-B437-B33B66AEF18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604669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CE5D3-45A2-42B0-8783-0AAD497D1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A63A98-C5AA-41A6-9955-1394BCA1CA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2577D-774B-41E9-9830-D6B415053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7C3EB-9EC2-4333-8D52-4B824588C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0551C-46D0-4A39-B71B-35D5D2994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77F42-A05D-451A-8466-3500EF9E421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38049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2ED46-B191-48C3-9534-737E8AAA4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71E55-4577-43A6-A87E-2470FE4B55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77A1C-2267-460A-9EC4-EAFD1CB45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ADE9E-243A-44D3-83DC-99856C35D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A6555-C277-4FFF-A71A-7B115CF06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CA0F6-C91C-4B09-BFC0-4378C5272B4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47063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E6D68-4EC6-44BA-A822-8A56C7ED9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86E44-BB43-4A40-BE64-4C84447B55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B77EF8-4151-4104-B091-65DF6503CC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8964FD-427D-4ED1-9185-8CA20BDB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2CB465-B358-49B6-9457-FF623F6DD4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6A7C3A-083A-44FA-B7B4-14B66FE60E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6F577-8D92-4909-B570-08A3B056F21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37304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06479-8F27-4414-9B7C-515E35D1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AB64A2-D1AF-4960-911F-87A16882B4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47DEB4-D791-47D4-B3AA-5307FF89B1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BF2B35-7E7B-4EC2-B628-B9BBB6C31D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8C55F0-B004-423C-BB98-C6414E2E7D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F052B4-FFC9-4BD5-81D6-056B6D7DE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7DE0D4-CB22-4728-ABAF-40D51FB01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65DC71-AAB4-4EF4-95E4-3D39F4218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A1479-D7C8-4FCD-B214-0E3DD6DC319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05927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17C8B-5918-48EE-9491-521373726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EB5B4B-8C54-4638-AC24-889122A34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748B38-A1C7-484B-9C27-08A5F3F5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0D9DA5-D66A-4791-9B2C-9BDE271D3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6B4CF-C820-4700-A78F-8235D1157FC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76440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D6D870-FD7F-400C-9A9E-2A673ADB7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CB509C-4315-4E8E-AAA4-721A359F6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CD90C-5E58-490C-A06C-72D6A6D10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866F10-E07D-4626-B3E4-539BD6D2E7E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56725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B1167-EF56-4D33-A543-84867323E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BC261D-CD1F-4487-8F59-072F7DA4B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BFF803-6179-425B-B855-3C0A7E6C76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017230-F4BA-4CF9-B247-0C4291F10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76052-89D5-4B24-BFA1-40612D803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B4F58-AD20-4F9B-AC87-41638C889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CACB0-B0E3-4609-91B3-992806C8742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31355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666AF-EC9B-4305-B941-E57D16975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DCC90A-D539-4D1F-8AF2-562DFDC6B4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513B0D-3C65-4D9B-9263-258D52A5B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59CB1-4D97-4491-93BD-D433BF0F6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2AC20A-7853-40F6-9A60-F4B772358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A35BA3-A452-435A-94A8-2ACA25139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20064-FA99-4FE2-96E9-B89975E5883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42014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12BF7-B232-4DDF-AE35-484E1ED4B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B410AC-5987-4CC5-BFA8-65A0CB3B12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FBB34C-7D3B-41A8-A033-ADAB9D342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DD8A8-26C2-428B-9865-FCB2B9B49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1E40E1-5D8F-416C-9CB5-5BB124934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0A105-ADB2-49A2-9362-31C5325154A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99967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5D8774-F0E1-42C0-9A92-C5019CBDF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F44448-28B4-4F84-AEFA-FFF8749487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031647-3C83-495B-81A5-1BCA06AB4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E3412-EA19-455C-BD90-DE2CCF50A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5BF36-EE68-494F-B009-2C42281C8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ABA59-FFAA-4824-B5AE-9998D74143E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40992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08A84C5-99C0-4F06-9EFC-E3F82078AD9B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FCFAC7-277E-475C-9E42-AC440B75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09E14E-359F-4341-9759-A62323478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C646BD-962A-4B49-8B32-9242A5503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8B8061F-6713-4852-9FF6-3FB483CEBEA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93739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BB8F0E8-E9DE-4EEF-9F5C-84A6E9B861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C7F070D0-2010-4CE7-B69B-5C7F9A3D17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E420410C-CE2B-48BD-91E7-DC2EABDA0F9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ru-RU" altLang="en-US"/>
          </a:p>
        </p:txBody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3E4AFB0C-05ED-46C8-95B0-ADE05F2B759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ru-RU" altLang="en-US"/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EF0D2193-6593-4316-BEF1-13EC8AE697A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2ABD4C1-DD95-441B-A3CB-0DCB6E01090B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7.jpeg" /><Relationship Id="rId4" Type="http://schemas.openxmlformats.org/officeDocument/2006/relationships/image" Target="../media/image6.jpeg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10.jpeg" /><Relationship Id="rId4" Type="http://schemas.openxmlformats.org/officeDocument/2006/relationships/image" Target="../media/image9.jpeg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 /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2.jpeg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 /><Relationship Id="rId2" Type="http://schemas.openxmlformats.org/officeDocument/2006/relationships/audio" Target="../media/audio2.wav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4.jpeg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 /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>
            <a:extLst>
              <a:ext uri="{FF2B5EF4-FFF2-40B4-BE49-F238E27FC236}">
                <a16:creationId xmlns:a16="http://schemas.microsoft.com/office/drawing/2014/main" id="{4B0A3427-AC39-428F-94A3-785139CA4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0" y="-304800"/>
            <a:ext cx="10896600" cy="817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WordArt 7">
            <a:extLst>
              <a:ext uri="{FF2B5EF4-FFF2-40B4-BE49-F238E27FC236}">
                <a16:creationId xmlns:a16="http://schemas.microsoft.com/office/drawing/2014/main" id="{04BD576A-BDBC-4908-857D-DA60BFA08DD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4400" y="2286000"/>
            <a:ext cx="7239000" cy="1866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az-Cyrl-AZ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Викторина </a:t>
            </a:r>
          </a:p>
          <a:p>
            <a:pPr algn="ctr"/>
            <a:r>
              <a:rPr lang="az-Cyrl-AZ" sz="3600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Песочного человечка</a:t>
            </a:r>
            <a:endParaRPr lang="en-US" sz="3600" kern="10">
              <a:ln w="1905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4104" name="Text Box 8">
            <a:extLst>
              <a:ext uri="{FF2B5EF4-FFF2-40B4-BE49-F238E27FC236}">
                <a16:creationId xmlns:a16="http://schemas.microsoft.com/office/drawing/2014/main" id="{8E690C99-6F11-4CFA-816B-9C373133F2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638800"/>
            <a:ext cx="701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en-US" b="1"/>
              <a:t>Подготовила: ПДО Шаповал А.В.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WordArt 5">
            <a:extLst>
              <a:ext uri="{FF2B5EF4-FFF2-40B4-BE49-F238E27FC236}">
                <a16:creationId xmlns:a16="http://schemas.microsoft.com/office/drawing/2014/main" id="{60FC23EC-89D2-4347-93FC-EF7F2E27A2E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76400" y="304800"/>
            <a:ext cx="57626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az-Cyrl-AZ" sz="3600" kern="10">
                <a:ln w="15875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 panose="020B0806030902050204" pitchFamily="34" charset="0"/>
              </a:rPr>
              <a:t>Информация для родителей</a:t>
            </a:r>
            <a:endParaRPr lang="en-US" sz="3600" kern="10">
              <a:ln w="15875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7655" name="Rectangle 7">
            <a:extLst>
              <a:ext uri="{FF2B5EF4-FFF2-40B4-BE49-F238E27FC236}">
                <a16:creationId xmlns:a16="http://schemas.microsoft.com/office/drawing/2014/main" id="{7AC1833A-5B3B-4E6C-8225-468D8A006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006475"/>
            <a:ext cx="82296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en-US" sz="2400" b="1"/>
              <a:t>Викторина по «Рисованию песком»</a:t>
            </a:r>
          </a:p>
          <a:p>
            <a:pPr algn="ctr"/>
            <a:r>
              <a:rPr lang="ru-RU" altLang="en-US" sz="2400"/>
              <a:t>На слайдах будут изображены песочные картины, Вам нужно будет ответить, при помощи каких приемов они нарисованы. </a:t>
            </a:r>
          </a:p>
          <a:p>
            <a:pPr algn="ctr"/>
            <a:r>
              <a:rPr lang="ru-RU" altLang="en-US" sz="2400"/>
              <a:t>Щелкаете правой кнопкой мыши на предполагаемый ответ. Если он правильный – вы услышите аплодисменты, если неверный – то звук ветра.</a:t>
            </a:r>
          </a:p>
          <a:p>
            <a:pPr algn="ctr"/>
            <a:endParaRPr lang="ru-RU" altLang="en-US" sz="2400"/>
          </a:p>
          <a:p>
            <a:pPr algn="ctr"/>
            <a:r>
              <a:rPr lang="ru-RU" altLang="en-US" sz="2400"/>
              <a:t>В викторине предусмотрен кроссворд (смотрите следующий слайд), для того чтобы его составить, нужно отгадать ребусы, ответы записать на листе, а затем сверить с правильными ответами, в конце презентации.</a:t>
            </a:r>
          </a:p>
          <a:p>
            <a:pPr algn="ctr"/>
            <a:r>
              <a:rPr lang="ru-RU" altLang="en-US" sz="2400"/>
              <a:t>Успехов Вам!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59" name="Group 39">
            <a:extLst>
              <a:ext uri="{FF2B5EF4-FFF2-40B4-BE49-F238E27FC236}">
                <a16:creationId xmlns:a16="http://schemas.microsoft.com/office/drawing/2014/main" id="{4777F90C-CA83-4089-8DD3-5F3E53B58F12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914400" y="457200"/>
          <a:ext cx="8229600" cy="5851525"/>
        </p:xfrm>
        <a:graphic>
          <a:graphicData uri="http://schemas.openxmlformats.org/drawingml/2006/table">
            <a:tbl>
              <a:tblPr/>
              <a:tblGrid>
                <a:gridCol w="747713">
                  <a:extLst>
                    <a:ext uri="{9D8B030D-6E8A-4147-A177-3AD203B41FA5}">
                      <a16:colId xmlns:a16="http://schemas.microsoft.com/office/drawing/2014/main" val="3297491716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2798522626"/>
                    </a:ext>
                  </a:extLst>
                </a:gridCol>
                <a:gridCol w="746125">
                  <a:extLst>
                    <a:ext uri="{9D8B030D-6E8A-4147-A177-3AD203B41FA5}">
                      <a16:colId xmlns:a16="http://schemas.microsoft.com/office/drawing/2014/main" val="1242664081"/>
                    </a:ext>
                  </a:extLst>
                </a:gridCol>
                <a:gridCol w="747712">
                  <a:extLst>
                    <a:ext uri="{9D8B030D-6E8A-4147-A177-3AD203B41FA5}">
                      <a16:colId xmlns:a16="http://schemas.microsoft.com/office/drawing/2014/main" val="4054253151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3645746234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79321262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3080807024"/>
                    </a:ext>
                  </a:extLst>
                </a:gridCol>
                <a:gridCol w="749300">
                  <a:extLst>
                    <a:ext uri="{9D8B030D-6E8A-4147-A177-3AD203B41FA5}">
                      <a16:colId xmlns:a16="http://schemas.microsoft.com/office/drawing/2014/main" val="3624531592"/>
                    </a:ext>
                  </a:extLst>
                </a:gridCol>
                <a:gridCol w="744538">
                  <a:extLst>
                    <a:ext uri="{9D8B030D-6E8A-4147-A177-3AD203B41FA5}">
                      <a16:colId xmlns:a16="http://schemas.microsoft.com/office/drawing/2014/main" val="1786997262"/>
                    </a:ext>
                  </a:extLst>
                </a:gridCol>
                <a:gridCol w="928687">
                  <a:extLst>
                    <a:ext uri="{9D8B030D-6E8A-4147-A177-3AD203B41FA5}">
                      <a16:colId xmlns:a16="http://schemas.microsoft.com/office/drawing/2014/main" val="1714886351"/>
                    </a:ext>
                  </a:extLst>
                </a:gridCol>
                <a:gridCol w="568325">
                  <a:extLst>
                    <a:ext uri="{9D8B030D-6E8A-4147-A177-3AD203B41FA5}">
                      <a16:colId xmlns:a16="http://schemas.microsoft.com/office/drawing/2014/main" val="3191001748"/>
                    </a:ext>
                  </a:extLst>
                </a:gridCol>
              </a:tblGrid>
              <a:tr h="731838">
                <a:tc rowSpan="3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8120861"/>
                  </a:ext>
                </a:extLst>
              </a:tr>
              <a:tr h="731838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8386797"/>
                  </a:ext>
                </a:extLst>
              </a:tr>
              <a:tr h="7302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6407989"/>
                  </a:ext>
                </a:extLst>
              </a:tr>
              <a:tr h="7334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5744807"/>
                  </a:ext>
                </a:extLst>
              </a:tr>
              <a:tr h="7302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801277"/>
                  </a:ext>
                </a:extLst>
              </a:tr>
              <a:tr h="7318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6039630"/>
                  </a:ext>
                </a:extLst>
              </a:tr>
              <a:tr h="1462088">
                <a:tc gridSpan="9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Начертите на листе кроссворд, впишите в него ответы на ребусы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056095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>
            <a:extLst>
              <a:ext uri="{FF2B5EF4-FFF2-40B4-BE49-F238E27FC236}">
                <a16:creationId xmlns:a16="http://schemas.microsoft.com/office/drawing/2014/main" id="{3F76EBD7-9439-4F68-9C0D-FA335D562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800" y="0"/>
            <a:ext cx="6502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0" name="AutoShape 10">
            <a:extLst>
              <a:ext uri="{FF2B5EF4-FFF2-40B4-BE49-F238E27FC236}">
                <a16:creationId xmlns:a16="http://schemas.microsoft.com/office/drawing/2014/main" id="{08944E2C-AF3C-4A90-AA71-D7DC093F4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1752600"/>
            <a:ext cx="5105400" cy="4343400"/>
          </a:xfrm>
          <a:prstGeom prst="wedgeEllipseCallout">
            <a:avLst>
              <a:gd name="adj1" fmla="val -72204"/>
              <a:gd name="adj2" fmla="val -21310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/>
              <a:t>Дорогие ребята, а также их родители!</a:t>
            </a:r>
          </a:p>
          <a:p>
            <a:pPr algn="ctr"/>
            <a:r>
              <a:rPr lang="ru-RU" altLang="en-US" sz="2000"/>
              <a:t>Мы с вами отправимся в увлекательное песочное путешествие..</a:t>
            </a:r>
          </a:p>
          <a:p>
            <a:pPr algn="ctr"/>
            <a:r>
              <a:rPr lang="ru-RU" altLang="en-US" sz="2000"/>
              <a:t>Совсем забыл представиться, меня зовут Песочный человечек, и я вас буду сопровождать по песочному пути!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>
            <a:extLst>
              <a:ext uri="{FF2B5EF4-FFF2-40B4-BE49-F238E27FC236}">
                <a16:creationId xmlns:a16="http://schemas.microsoft.com/office/drawing/2014/main" id="{3381DA8B-A3AE-4BD3-8F82-8D2658DE4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B4E68F40-D3FF-4EFB-9903-DE6F09918D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8400" y="955675"/>
            <a:ext cx="10744200" cy="5902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8" name="AutoShape 8">
            <a:extLst>
              <a:ext uri="{FF2B5EF4-FFF2-40B4-BE49-F238E27FC236}">
                <a16:creationId xmlns:a16="http://schemas.microsoft.com/office/drawing/2014/main" id="{DF0A6B45-CA9E-4F24-943B-C74F2DC86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800" y="0"/>
            <a:ext cx="5029200" cy="3124200"/>
          </a:xfrm>
          <a:prstGeom prst="wedgeEllipseCallout">
            <a:avLst>
              <a:gd name="adj1" fmla="val -66384"/>
              <a:gd name="adj2" fmla="val 4624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/>
              <a:t>Мы вспомним приемы рисования песком, разгадаем ребусы и походим по песочным лабиринтам. </a:t>
            </a:r>
          </a:p>
          <a:p>
            <a:pPr algn="ctr"/>
            <a:r>
              <a:rPr lang="ru-RU" altLang="en-US" sz="2000"/>
              <a:t>Ну, что друзья, вы готовы?</a:t>
            </a:r>
          </a:p>
          <a:p>
            <a:pPr algn="ctr"/>
            <a:r>
              <a:rPr lang="ru-RU" altLang="en-US" sz="2000"/>
              <a:t> Тогда отправляемся в путь!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9" name="Rectangle 9">
            <a:extLst>
              <a:ext uri="{FF2B5EF4-FFF2-40B4-BE49-F238E27FC236}">
                <a16:creationId xmlns:a16="http://schemas.microsoft.com/office/drawing/2014/main" id="{389AEC46-3E7A-4342-A601-78E0BDA456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0485" name="Picture 5">
            <a:extLst>
              <a:ext uri="{FF2B5EF4-FFF2-40B4-BE49-F238E27FC236}">
                <a16:creationId xmlns:a16="http://schemas.microsoft.com/office/drawing/2014/main" id="{919E1F37-21AC-4CC1-A943-CFE4F7162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84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>
            <a:extLst>
              <a:ext uri="{FF2B5EF4-FFF2-40B4-BE49-F238E27FC236}">
                <a16:creationId xmlns:a16="http://schemas.microsoft.com/office/drawing/2014/main" id="{B025B6B1-833A-48EF-8126-19E53E661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4305300"/>
            <a:ext cx="40894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90" name="AutoShape 10">
            <a:extLst>
              <a:ext uri="{FF2B5EF4-FFF2-40B4-BE49-F238E27FC236}">
                <a16:creationId xmlns:a16="http://schemas.microsoft.com/office/drawing/2014/main" id="{85DD625A-725A-4331-B872-E5AA9980B2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762000"/>
            <a:ext cx="2971800" cy="2743200"/>
          </a:xfrm>
          <a:prstGeom prst="wedgeEllipseCallout">
            <a:avLst>
              <a:gd name="adj1" fmla="val -9935"/>
              <a:gd name="adj2" fmla="val 6724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400"/>
              <a:t>Помоги крабику добраться до песочного острова. Удачи!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0" name="Rectangle 16">
            <a:extLst>
              <a:ext uri="{FF2B5EF4-FFF2-40B4-BE49-F238E27FC236}">
                <a16:creationId xmlns:a16="http://schemas.microsoft.com/office/drawing/2014/main" id="{511A9791-F5EF-4841-8890-251A23C242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3886200"/>
            <a:ext cx="3886200" cy="762000"/>
          </a:xfrm>
          <a:prstGeom prst="rect">
            <a:avLst/>
          </a:prstGeom>
          <a:solidFill>
            <a:srgbClr val="FDD89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пальчиком»</a:t>
            </a:r>
          </a:p>
        </p:txBody>
      </p:sp>
      <p:sp>
        <p:nvSpPr>
          <p:cNvPr id="6159" name="Rectangle 15">
            <a:extLst>
              <a:ext uri="{FF2B5EF4-FFF2-40B4-BE49-F238E27FC236}">
                <a16:creationId xmlns:a16="http://schemas.microsoft.com/office/drawing/2014/main" id="{8E29CE13-6512-4111-A3FE-30D1969EB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5257800"/>
            <a:ext cx="3733800" cy="762000"/>
          </a:xfrm>
          <a:prstGeom prst="rect">
            <a:avLst/>
          </a:prstGeom>
          <a:solidFill>
            <a:srgbClr val="FDD89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из кулачка»</a:t>
            </a:r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4156846D-C621-467E-B52F-5583A6DD4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0"/>
            <a:ext cx="3886200" cy="373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>
            <a:extLst>
              <a:ext uri="{FF2B5EF4-FFF2-40B4-BE49-F238E27FC236}">
                <a16:creationId xmlns:a16="http://schemas.microsoft.com/office/drawing/2014/main" id="{179926A9-2875-41E1-87C8-83A8081CC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447800"/>
            <a:ext cx="3846513" cy="486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61" name="Text Box 17">
            <a:extLst>
              <a:ext uri="{FF2B5EF4-FFF2-40B4-BE49-F238E27FC236}">
                <a16:creationId xmlns:a16="http://schemas.microsoft.com/office/drawing/2014/main" id="{991284A5-2EBC-4894-A0A6-BEF3A81882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6248400"/>
            <a:ext cx="4038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en-US"/>
              <a:t>Нажмите на предполагаемый ответ</a:t>
            </a:r>
          </a:p>
        </p:txBody>
      </p:sp>
      <p:sp>
        <p:nvSpPr>
          <p:cNvPr id="6163" name="AutoShape 19">
            <a:extLst>
              <a:ext uri="{FF2B5EF4-FFF2-40B4-BE49-F238E27FC236}">
                <a16:creationId xmlns:a16="http://schemas.microsoft.com/office/drawing/2014/main" id="{4AE9F12C-4139-4121-AB4C-6D51E9514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410200" cy="1524000"/>
          </a:xfrm>
          <a:prstGeom prst="wedgeEllipseCallout">
            <a:avLst>
              <a:gd name="adj1" fmla="val 84065"/>
              <a:gd name="adj2" fmla="val 41250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 i="1"/>
              <a:t>Какой прием использовался для рисования корабля?</a:t>
            </a:r>
          </a:p>
          <a:p>
            <a:pPr algn="ctr"/>
            <a:endParaRPr lang="ru-RU" altLang="en-US" sz="2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616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6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1" dur="2000" fill="hold"/>
                                        <p:tgtEl>
                                          <p:spTgt spid="615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9"/>
                  </p:tgtEl>
                </p:cond>
              </p:nextCondLst>
            </p:seq>
          </p:childTnLst>
        </p:cTn>
      </p:par>
    </p:tnLst>
    <p:bldLst>
      <p:bldP spid="6160" grpId="0"/>
      <p:bldP spid="61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>
            <a:extLst>
              <a:ext uri="{FF2B5EF4-FFF2-40B4-BE49-F238E27FC236}">
                <a16:creationId xmlns:a16="http://schemas.microsoft.com/office/drawing/2014/main" id="{D42C06EC-D8EE-4AC1-8CE8-DFA76AA1A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D38BCAAF-4ED0-42A0-ADFC-7FE24EF97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952750"/>
            <a:ext cx="6705600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AutoShape 7">
            <a:extLst>
              <a:ext uri="{FF2B5EF4-FFF2-40B4-BE49-F238E27FC236}">
                <a16:creationId xmlns:a16="http://schemas.microsoft.com/office/drawing/2014/main" id="{65AEE1FF-059F-4CBA-8E29-F5B35064E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4200" y="457200"/>
            <a:ext cx="5486400" cy="2743200"/>
          </a:xfrm>
          <a:prstGeom prst="wedgeEllipseCallout">
            <a:avLst>
              <a:gd name="adj1" fmla="val 54861"/>
              <a:gd name="adj2" fmla="val 5405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800"/>
              <a:t>Разгадай все ребусы и ты узнаешь интересное слово, которое тебе знакомо</a:t>
            </a:r>
          </a:p>
          <a:p>
            <a:pPr algn="ctr"/>
            <a:endParaRPr lang="ru-RU" altLang="en-US" sz="2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>
            <a:extLst>
              <a:ext uri="{FF2B5EF4-FFF2-40B4-BE49-F238E27FC236}">
                <a16:creationId xmlns:a16="http://schemas.microsoft.com/office/drawing/2014/main" id="{BF9AC67A-A736-411E-A6CA-D12A534E5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>
            <a:extLst>
              <a:ext uri="{FF2B5EF4-FFF2-40B4-BE49-F238E27FC236}">
                <a16:creationId xmlns:a16="http://schemas.microsoft.com/office/drawing/2014/main" id="{968AA1E3-6ED9-44E7-94A2-7AF14587E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1600200"/>
            <a:ext cx="5613400" cy="417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Rectangle 7">
            <a:extLst>
              <a:ext uri="{FF2B5EF4-FFF2-40B4-BE49-F238E27FC236}">
                <a16:creationId xmlns:a16="http://schemas.microsoft.com/office/drawing/2014/main" id="{E4321A04-F650-4D5F-BAB5-1AD3A8117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2438400"/>
            <a:ext cx="2286000" cy="1066800"/>
          </a:xfrm>
          <a:prstGeom prst="rect">
            <a:avLst/>
          </a:prstGeom>
          <a:solidFill>
            <a:srgbClr val="C8DC0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</a:t>
            </a:r>
          </a:p>
          <a:p>
            <a:pPr algn="ctr"/>
            <a:r>
              <a:rPr lang="ru-RU" altLang="en-US"/>
              <a:t>с дополнительными </a:t>
            </a:r>
          </a:p>
          <a:p>
            <a:pPr algn="ctr"/>
            <a:r>
              <a:rPr lang="ru-RU" altLang="en-US"/>
              <a:t>предметами»</a:t>
            </a:r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80328513-B049-4B96-8273-2FE97DA3F7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038600"/>
            <a:ext cx="2209800" cy="1143000"/>
          </a:xfrm>
          <a:prstGeom prst="rect">
            <a:avLst/>
          </a:prstGeom>
          <a:solidFill>
            <a:srgbClr val="C8DC0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</a:t>
            </a:r>
          </a:p>
          <a:p>
            <a:pPr algn="ctr"/>
            <a:r>
              <a:rPr lang="ru-RU" altLang="en-US"/>
              <a:t>пальчиком»</a:t>
            </a:r>
          </a:p>
        </p:txBody>
      </p:sp>
      <p:sp>
        <p:nvSpPr>
          <p:cNvPr id="7177" name="Text Box 9">
            <a:extLst>
              <a:ext uri="{FF2B5EF4-FFF2-40B4-BE49-F238E27FC236}">
                <a16:creationId xmlns:a16="http://schemas.microsoft.com/office/drawing/2014/main" id="{E8914F51-CEAB-4FF4-8CE9-323C4EBA5B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096000"/>
            <a:ext cx="533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en-US" sz="2000" b="1"/>
              <a:t>Нажмите на предполагаемый ответ</a:t>
            </a:r>
          </a:p>
        </p:txBody>
      </p:sp>
      <p:sp>
        <p:nvSpPr>
          <p:cNvPr id="7178" name="AutoShape 10">
            <a:extLst>
              <a:ext uri="{FF2B5EF4-FFF2-40B4-BE49-F238E27FC236}">
                <a16:creationId xmlns:a16="http://schemas.microsoft.com/office/drawing/2014/main" id="{F7D2B94A-5AEA-4198-9E40-A0DF8F032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0"/>
            <a:ext cx="3429000" cy="2209800"/>
          </a:xfrm>
          <a:prstGeom prst="wedgeEllipseCallout">
            <a:avLst>
              <a:gd name="adj1" fmla="val -111111"/>
              <a:gd name="adj2" fmla="val 4482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 b="1" i="1"/>
              <a:t>Назовите прием, при помощи которого изображался лес?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</p:childTnLst>
        </p:cTn>
      </p:par>
    </p:tnLst>
    <p:bldLst>
      <p:bldP spid="7175" grpId="0" animBg="1"/>
      <p:bldP spid="71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>
            <a:extLst>
              <a:ext uri="{FF2B5EF4-FFF2-40B4-BE49-F238E27FC236}">
                <a16:creationId xmlns:a16="http://schemas.microsoft.com/office/drawing/2014/main" id="{583D8403-70A2-44B2-B81B-5CD35BBAE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0"/>
            <a:ext cx="9906000" cy="387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AutoShape 6">
            <a:extLst>
              <a:ext uri="{FF2B5EF4-FFF2-40B4-BE49-F238E27FC236}">
                <a16:creationId xmlns:a16="http://schemas.microsoft.com/office/drawing/2014/main" id="{687AC945-D990-4BC0-9D79-15C84B30B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505200"/>
            <a:ext cx="3733800" cy="28194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800"/>
              <a:t>Получившееся слово посмотрите под номером 2!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Rectangle 6">
            <a:extLst>
              <a:ext uri="{FF2B5EF4-FFF2-40B4-BE49-F238E27FC236}">
                <a16:creationId xmlns:a16="http://schemas.microsoft.com/office/drawing/2014/main" id="{B27C9036-E51F-4028-8674-C9AF69121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D6F09F8F-43CC-4DD4-9475-61BFFB6BA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981200"/>
            <a:ext cx="4572000" cy="353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Rectangle 7">
            <a:extLst>
              <a:ext uri="{FF2B5EF4-FFF2-40B4-BE49-F238E27FC236}">
                <a16:creationId xmlns:a16="http://schemas.microsoft.com/office/drawing/2014/main" id="{82B268E9-6869-4BA9-9DA7-68BC02251C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0" y="1828800"/>
            <a:ext cx="3200400" cy="1295400"/>
          </a:xfrm>
          <a:prstGeom prst="rect">
            <a:avLst/>
          </a:prstGeom>
          <a:solidFill>
            <a:srgbClr val="CD9D1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с шаблонами»</a:t>
            </a:r>
          </a:p>
        </p:txBody>
      </p:sp>
      <p:sp>
        <p:nvSpPr>
          <p:cNvPr id="8200" name="Rectangle 8">
            <a:extLst>
              <a:ext uri="{FF2B5EF4-FFF2-40B4-BE49-F238E27FC236}">
                <a16:creationId xmlns:a16="http://schemas.microsoft.com/office/drawing/2014/main" id="{60DC1A5D-3BF1-46AC-BF0B-4A534A7823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3505200"/>
            <a:ext cx="3124200" cy="1219200"/>
          </a:xfrm>
          <a:prstGeom prst="rect">
            <a:avLst/>
          </a:prstGeom>
          <a:solidFill>
            <a:srgbClr val="CD9D1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из кулачка»</a:t>
            </a:r>
          </a:p>
        </p:txBody>
      </p:sp>
      <p:sp>
        <p:nvSpPr>
          <p:cNvPr id="8201" name="Rectangle 9">
            <a:extLst>
              <a:ext uri="{FF2B5EF4-FFF2-40B4-BE49-F238E27FC236}">
                <a16:creationId xmlns:a16="http://schemas.microsoft.com/office/drawing/2014/main" id="{B99B93FA-C81E-46E3-8871-35215823DB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5105400"/>
            <a:ext cx="3048000" cy="1371600"/>
          </a:xfrm>
          <a:prstGeom prst="rect">
            <a:avLst/>
          </a:prstGeom>
          <a:solidFill>
            <a:srgbClr val="CD9D1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</a:t>
            </a:r>
          </a:p>
          <a:p>
            <a:pPr algn="ctr"/>
            <a:r>
              <a:rPr lang="ru-RU" altLang="en-US"/>
              <a:t> с дополнительными </a:t>
            </a:r>
          </a:p>
          <a:p>
            <a:pPr algn="ctr"/>
            <a:r>
              <a:rPr lang="ru-RU" altLang="en-US"/>
              <a:t>предметами»</a:t>
            </a:r>
          </a:p>
        </p:txBody>
      </p:sp>
      <p:sp>
        <p:nvSpPr>
          <p:cNvPr id="8202" name="Text Box 10">
            <a:extLst>
              <a:ext uri="{FF2B5EF4-FFF2-40B4-BE49-F238E27FC236}">
                <a16:creationId xmlns:a16="http://schemas.microsoft.com/office/drawing/2014/main" id="{DFFFE704-B0D0-49C2-A3EE-04B5CC5B9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943600"/>
            <a:ext cx="464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en-US" sz="2000" b="1"/>
              <a:t>Нажмите на предполагаемый ответ(ы)</a:t>
            </a:r>
          </a:p>
        </p:txBody>
      </p:sp>
      <p:sp>
        <p:nvSpPr>
          <p:cNvPr id="8203" name="AutoShape 11">
            <a:extLst>
              <a:ext uri="{FF2B5EF4-FFF2-40B4-BE49-F238E27FC236}">
                <a16:creationId xmlns:a16="http://schemas.microsoft.com/office/drawing/2014/main" id="{F490CCA1-7FA4-485C-A367-FE50425E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0"/>
            <a:ext cx="4419600" cy="1676400"/>
          </a:xfrm>
          <a:prstGeom prst="wedgeEllipseCallout">
            <a:avLst>
              <a:gd name="adj1" fmla="val 112606"/>
              <a:gd name="adj2" fmla="val 574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 b="1" i="1"/>
              <a:t>Какой (ие) приемы использовались в представленном сюжете?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9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820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2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820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1"/>
                  </p:tgtEl>
                </p:cond>
              </p:nextCondLst>
            </p:seq>
          </p:childTnLst>
        </p:cTn>
      </p:par>
    </p:tnLst>
    <p:bldLst>
      <p:bldP spid="8199" grpId="0"/>
      <p:bldP spid="8200" grpId="0"/>
      <p:bldP spid="820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>
            <a:extLst>
              <a:ext uri="{FF2B5EF4-FFF2-40B4-BE49-F238E27FC236}">
                <a16:creationId xmlns:a16="http://schemas.microsoft.com/office/drawing/2014/main" id="{9BB22037-3243-4824-A86C-1E5522C4E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9" name="AutoShape 7">
            <a:extLst>
              <a:ext uri="{FF2B5EF4-FFF2-40B4-BE49-F238E27FC236}">
                <a16:creationId xmlns:a16="http://schemas.microsoft.com/office/drawing/2014/main" id="{43D4FFBE-0079-4CD5-B90F-0B87C0A17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1200" y="1524000"/>
            <a:ext cx="2590800" cy="2895600"/>
          </a:xfrm>
          <a:prstGeom prst="wedgeEllipseCallout">
            <a:avLst>
              <a:gd name="adj1" fmla="val 66546"/>
              <a:gd name="adj2" fmla="val 71329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400"/>
              <a:t>А это слово под номером 3!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Rectangle 9">
            <a:extLst>
              <a:ext uri="{FF2B5EF4-FFF2-40B4-BE49-F238E27FC236}">
                <a16:creationId xmlns:a16="http://schemas.microsoft.com/office/drawing/2014/main" id="{D7307F65-9166-4EDE-AE04-B3582895F4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CCCC954C-4CA1-4AE3-8278-43A99D7843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981200"/>
            <a:ext cx="5029200" cy="38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Rectangle 7">
            <a:extLst>
              <a:ext uri="{FF2B5EF4-FFF2-40B4-BE49-F238E27FC236}">
                <a16:creationId xmlns:a16="http://schemas.microsoft.com/office/drawing/2014/main" id="{C872A76D-0236-4012-9987-35FFF09BF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133600"/>
            <a:ext cx="2667000" cy="1447800"/>
          </a:xfrm>
          <a:prstGeom prst="rect">
            <a:avLst/>
          </a:prstGeom>
          <a:solidFill>
            <a:srgbClr val="FDD89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</a:t>
            </a:r>
          </a:p>
          <a:p>
            <a:pPr algn="ctr"/>
            <a:r>
              <a:rPr lang="ru-RU" altLang="en-US"/>
              <a:t>с дополнительными </a:t>
            </a:r>
          </a:p>
          <a:p>
            <a:pPr algn="ctr"/>
            <a:r>
              <a:rPr lang="ru-RU" altLang="en-US"/>
              <a:t>предметами»</a:t>
            </a:r>
          </a:p>
        </p:txBody>
      </p:sp>
      <p:sp>
        <p:nvSpPr>
          <p:cNvPr id="9224" name="Rectangle 8">
            <a:extLst>
              <a:ext uri="{FF2B5EF4-FFF2-40B4-BE49-F238E27FC236}">
                <a16:creationId xmlns:a16="http://schemas.microsoft.com/office/drawing/2014/main" id="{97DE5C7B-AC30-4761-BE2F-4FC364899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3962400"/>
            <a:ext cx="2590800" cy="1524000"/>
          </a:xfrm>
          <a:prstGeom prst="rect">
            <a:avLst/>
          </a:prstGeom>
          <a:solidFill>
            <a:srgbClr val="FDD89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en-US"/>
              <a:t>«Рисование </a:t>
            </a:r>
          </a:p>
          <a:p>
            <a:pPr algn="ctr"/>
            <a:r>
              <a:rPr lang="ru-RU" altLang="en-US"/>
              <a:t>пальчиком»</a:t>
            </a:r>
          </a:p>
        </p:txBody>
      </p:sp>
      <p:sp>
        <p:nvSpPr>
          <p:cNvPr id="9226" name="Text Box 10">
            <a:extLst>
              <a:ext uri="{FF2B5EF4-FFF2-40B4-BE49-F238E27FC236}">
                <a16:creationId xmlns:a16="http://schemas.microsoft.com/office/drawing/2014/main" id="{2EBECFF8-C80B-490A-9D52-1750DF72E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6172200"/>
            <a:ext cx="518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en-US" sz="2000" b="1"/>
              <a:t>Нажмите на предполагаемый ответ</a:t>
            </a:r>
          </a:p>
        </p:txBody>
      </p:sp>
      <p:sp>
        <p:nvSpPr>
          <p:cNvPr id="9227" name="AutoShape 11">
            <a:extLst>
              <a:ext uri="{FF2B5EF4-FFF2-40B4-BE49-F238E27FC236}">
                <a16:creationId xmlns:a16="http://schemas.microsoft.com/office/drawing/2014/main" id="{E0DC1D76-D34C-4750-AEFA-60B6F2FF7B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0"/>
            <a:ext cx="4648200" cy="1752600"/>
          </a:xfrm>
          <a:prstGeom prst="wedgeEllipseCallout">
            <a:avLst>
              <a:gd name="adj1" fmla="val -81454"/>
              <a:gd name="adj2" fmla="val 7001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ru-RU" altLang="en-US" sz="2400" b="1" i="1"/>
              <a:t>Какой прием используется в рисунке?</a:t>
            </a:r>
          </a:p>
          <a:p>
            <a:pPr algn="ctr"/>
            <a:endParaRPr lang="ru-RU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922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922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4"/>
                  </p:tgtEl>
                </p:cond>
              </p:nextCondLst>
            </p:seq>
          </p:childTnLst>
        </p:cTn>
      </p:par>
    </p:tnLst>
    <p:bldLst>
      <p:bldP spid="9223" grpId="0"/>
      <p:bldP spid="92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>
            <a:extLst>
              <a:ext uri="{FF2B5EF4-FFF2-40B4-BE49-F238E27FC236}">
                <a16:creationId xmlns:a16="http://schemas.microsoft.com/office/drawing/2014/main" id="{2406196D-E891-4F21-BAEB-0B9E7392FC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9460" name="Picture 4">
            <a:extLst>
              <a:ext uri="{FF2B5EF4-FFF2-40B4-BE49-F238E27FC236}">
                <a16:creationId xmlns:a16="http://schemas.microsoft.com/office/drawing/2014/main" id="{9745EDF3-4276-49C9-B2B9-51B223679D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77050" cy="487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AutoShape 7">
            <a:extLst>
              <a:ext uri="{FF2B5EF4-FFF2-40B4-BE49-F238E27FC236}">
                <a16:creationId xmlns:a16="http://schemas.microsoft.com/office/drawing/2014/main" id="{777CDDA9-9377-4CC2-BEA7-6DBDAC0F19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038600"/>
            <a:ext cx="3581400" cy="19812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800" b="1"/>
              <a:t>Слово под номером 4!</a:t>
            </a:r>
          </a:p>
          <a:p>
            <a:pPr algn="ctr"/>
            <a:endParaRPr lang="ru-RU" altLang="en-US" sz="2800" b="1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>
            <a:extLst>
              <a:ext uri="{FF2B5EF4-FFF2-40B4-BE49-F238E27FC236}">
                <a16:creationId xmlns:a16="http://schemas.microsoft.com/office/drawing/2014/main" id="{DD602A61-CCA0-496F-AC4F-84DA2D5AC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581150"/>
            <a:ext cx="5181600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AutoShape 5">
            <a:extLst>
              <a:ext uri="{FF2B5EF4-FFF2-40B4-BE49-F238E27FC236}">
                <a16:creationId xmlns:a16="http://schemas.microsoft.com/office/drawing/2014/main" id="{747FC7AF-C0D4-4008-89F5-AA2EFECF18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28600" y="0"/>
            <a:ext cx="4343400" cy="4419600"/>
          </a:xfrm>
          <a:prstGeom prst="wedgeEllipseCallout">
            <a:avLst>
              <a:gd name="adj1" fmla="val 82236"/>
              <a:gd name="adj2" fmla="val 11028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/>
              <a:t>Вопрос для уважаемых родителей.</a:t>
            </a:r>
          </a:p>
          <a:p>
            <a:pPr algn="ctr"/>
            <a:r>
              <a:rPr lang="ru-RU" altLang="en-US" sz="2000"/>
              <a:t>Восклицание Архимеда, открывшего закон тяжести тел; восклицание, сделавшееся поговоркой по разрешении трудной задачи? </a:t>
            </a:r>
          </a:p>
          <a:p>
            <a:pPr algn="ctr"/>
            <a:r>
              <a:rPr lang="ru-RU" altLang="en-US" sz="2000"/>
              <a:t>Ответ под номером 5.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>
            <a:extLst>
              <a:ext uri="{FF2B5EF4-FFF2-40B4-BE49-F238E27FC236}">
                <a16:creationId xmlns:a16="http://schemas.microsoft.com/office/drawing/2014/main" id="{37E5B6D3-50CD-4193-A11A-C33559850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9288" y="228600"/>
            <a:ext cx="4684712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id="{A528D83E-7ABF-4872-B367-D5765600F6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43815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AutoShape 7">
            <a:extLst>
              <a:ext uri="{FF2B5EF4-FFF2-40B4-BE49-F238E27FC236}">
                <a16:creationId xmlns:a16="http://schemas.microsoft.com/office/drawing/2014/main" id="{E926F9AF-2FA3-41E1-81C6-86D715F659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0" y="0"/>
            <a:ext cx="2895600" cy="2362200"/>
          </a:xfrm>
          <a:prstGeom prst="wedgeEllipseCallout">
            <a:avLst>
              <a:gd name="adj1" fmla="val -32074"/>
              <a:gd name="adj2" fmla="val 54505"/>
            </a:avLst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400"/>
              <a:t>Помоги Змее добраться до ее детеныша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>
            <a:extLst>
              <a:ext uri="{FF2B5EF4-FFF2-40B4-BE49-F238E27FC236}">
                <a16:creationId xmlns:a16="http://schemas.microsoft.com/office/drawing/2014/main" id="{1D312890-E934-48CE-BDF2-DFB8EDA4E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25608" name="Picture 8">
            <a:extLst>
              <a:ext uri="{FF2B5EF4-FFF2-40B4-BE49-F238E27FC236}">
                <a16:creationId xmlns:a16="http://schemas.microsoft.com/office/drawing/2014/main" id="{8C35608F-98A8-4A6C-8076-5EBD53F17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5338"/>
            <a:ext cx="5943600" cy="479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AutoShape 5">
            <a:extLst>
              <a:ext uri="{FF2B5EF4-FFF2-40B4-BE49-F238E27FC236}">
                <a16:creationId xmlns:a16="http://schemas.microsoft.com/office/drawing/2014/main" id="{5AC7AFD6-9CF6-465F-BB18-F809E52E0D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1143000"/>
            <a:ext cx="4191000" cy="3124200"/>
          </a:xfrm>
          <a:prstGeom prst="wedgeEllipseCallout">
            <a:avLst>
              <a:gd name="adj1" fmla="val -88407"/>
              <a:gd name="adj2" fmla="val 5538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/>
              <a:t>Пришло время посмотреть наш получившийся кроссворд, нажмите на следующий слайд и вы увидите правильные ответы на ребусы.</a:t>
            </a:r>
          </a:p>
          <a:p>
            <a:pPr algn="ctr"/>
            <a:endParaRPr lang="ru-RU" altLang="en-US" sz="20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79" name="Rectangle 651">
            <a:extLst>
              <a:ext uri="{FF2B5EF4-FFF2-40B4-BE49-F238E27FC236}">
                <a16:creationId xmlns:a16="http://schemas.microsoft.com/office/drawing/2014/main" id="{A59F12AC-C557-43D1-8651-8F614BD10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558" name="Text Box 30">
            <a:extLst>
              <a:ext uri="{FF2B5EF4-FFF2-40B4-BE49-F238E27FC236}">
                <a16:creationId xmlns:a16="http://schemas.microsoft.com/office/drawing/2014/main" id="{E0772625-6D15-4E4C-99D8-CA7C356CC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9144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22559" name="Text Box 31">
            <a:extLst>
              <a:ext uri="{FF2B5EF4-FFF2-40B4-BE49-F238E27FC236}">
                <a16:creationId xmlns:a16="http://schemas.microsoft.com/office/drawing/2014/main" id="{8897D63A-C3DD-4521-9188-E26FEE578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10668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22561" name="Text Box 33">
            <a:extLst>
              <a:ext uri="{FF2B5EF4-FFF2-40B4-BE49-F238E27FC236}">
                <a16:creationId xmlns:a16="http://schemas.microsoft.com/office/drawing/2014/main" id="{36AAD8B6-C78E-445D-BA75-1C482BF26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2192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sp>
        <p:nvSpPr>
          <p:cNvPr id="22562" name="Text Box 34">
            <a:extLst>
              <a:ext uri="{FF2B5EF4-FFF2-40B4-BE49-F238E27FC236}">
                <a16:creationId xmlns:a16="http://schemas.microsoft.com/office/drawing/2014/main" id="{28CA3779-AA03-40DA-B7E4-6D78FA0A7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057400"/>
            <a:ext cx="685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/>
          </a:p>
        </p:txBody>
      </p:sp>
      <p:graphicFrame>
        <p:nvGraphicFramePr>
          <p:cNvPr id="23292" name="Group 764">
            <a:extLst>
              <a:ext uri="{FF2B5EF4-FFF2-40B4-BE49-F238E27FC236}">
                <a16:creationId xmlns:a16="http://schemas.microsoft.com/office/drawing/2014/main" id="{B517008E-4F05-40CC-8C24-E4FBA360AB70}"/>
              </a:ext>
            </a:extLst>
          </p:cNvPr>
          <p:cNvGraphicFramePr>
            <a:graphicFrameLocks noGrp="1"/>
          </p:cNvGraphicFramePr>
          <p:nvPr>
            <p:ph/>
          </p:nvPr>
        </p:nvGraphicFramePr>
        <p:xfrm>
          <a:off x="990600" y="762000"/>
          <a:ext cx="7848600" cy="5364163"/>
        </p:xfrm>
        <a:graphic>
          <a:graphicData uri="http://schemas.openxmlformats.org/drawingml/2006/table">
            <a:tbl>
              <a:tblPr/>
              <a:tblGrid>
                <a:gridCol w="712788">
                  <a:extLst>
                    <a:ext uri="{9D8B030D-6E8A-4147-A177-3AD203B41FA5}">
                      <a16:colId xmlns:a16="http://schemas.microsoft.com/office/drawing/2014/main" val="545673834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3897023819"/>
                    </a:ext>
                  </a:extLst>
                </a:gridCol>
                <a:gridCol w="712787">
                  <a:extLst>
                    <a:ext uri="{9D8B030D-6E8A-4147-A177-3AD203B41FA5}">
                      <a16:colId xmlns:a16="http://schemas.microsoft.com/office/drawing/2014/main" val="1145860149"/>
                    </a:ext>
                  </a:extLst>
                </a:gridCol>
                <a:gridCol w="712788">
                  <a:extLst>
                    <a:ext uri="{9D8B030D-6E8A-4147-A177-3AD203B41FA5}">
                      <a16:colId xmlns:a16="http://schemas.microsoft.com/office/drawing/2014/main" val="164639681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939106666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1111574309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71389777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4199119953"/>
                    </a:ext>
                  </a:extLst>
                </a:gridCol>
                <a:gridCol w="711200">
                  <a:extLst>
                    <a:ext uri="{9D8B030D-6E8A-4147-A177-3AD203B41FA5}">
                      <a16:colId xmlns:a16="http://schemas.microsoft.com/office/drawing/2014/main" val="3708358301"/>
                    </a:ext>
                  </a:extLst>
                </a:gridCol>
                <a:gridCol w="885825">
                  <a:extLst>
                    <a:ext uri="{9D8B030D-6E8A-4147-A177-3AD203B41FA5}">
                      <a16:colId xmlns:a16="http://schemas.microsoft.com/office/drawing/2014/main" val="2309467885"/>
                    </a:ext>
                  </a:extLst>
                </a:gridCol>
                <a:gridCol w="541337">
                  <a:extLst>
                    <a:ext uri="{9D8B030D-6E8A-4147-A177-3AD203B41FA5}">
                      <a16:colId xmlns:a16="http://schemas.microsoft.com/office/drawing/2014/main" val="3482442125"/>
                    </a:ext>
                  </a:extLst>
                </a:gridCol>
              </a:tblGrid>
              <a:tr h="671513">
                <a:tc rowSpan="3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4408400"/>
                  </a:ext>
                </a:extLst>
              </a:tr>
              <a:tr h="6699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125685"/>
                  </a:ext>
                </a:extLst>
              </a:tr>
              <a:tr h="6699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591915"/>
                  </a:ext>
                </a:extLst>
              </a:tr>
              <a:tr h="671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2580925"/>
                  </a:ext>
                </a:extLst>
              </a:tr>
              <a:tr h="669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rgbClr val="FF33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442224"/>
                  </a:ext>
                </a:extLst>
              </a:tr>
              <a:tr h="6715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257987"/>
                  </a:ext>
                </a:extLst>
              </a:tr>
              <a:tr h="1339850">
                <a:tc gridSpan="9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117577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6">
            <a:extLst>
              <a:ext uri="{FF2B5EF4-FFF2-40B4-BE49-F238E27FC236}">
                <a16:creationId xmlns:a16="http://schemas.microsoft.com/office/drawing/2014/main" id="{7D20BC86-6EF3-4DDD-B1E8-9ABF1EA05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DF6A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6628" name="Picture 4">
            <a:extLst>
              <a:ext uri="{FF2B5EF4-FFF2-40B4-BE49-F238E27FC236}">
                <a16:creationId xmlns:a16="http://schemas.microsoft.com/office/drawing/2014/main" id="{25FAD9A9-99D7-40D6-BF10-90E2F9794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628900"/>
            <a:ext cx="56388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AutoShape 5">
            <a:extLst>
              <a:ext uri="{FF2B5EF4-FFF2-40B4-BE49-F238E27FC236}">
                <a16:creationId xmlns:a16="http://schemas.microsoft.com/office/drawing/2014/main" id="{ADBDAB41-A1E3-4C8F-B581-1076E92497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4800"/>
            <a:ext cx="4191000" cy="2971800"/>
          </a:xfrm>
          <a:prstGeom prst="wedgeEllipseCallout">
            <a:avLst>
              <a:gd name="adj1" fmla="val 53407"/>
              <a:gd name="adj2" fmla="val 5523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ru-RU" altLang="en-US" sz="2000"/>
              <a:t>Друзья мои, спасибо за встречу! Мы очень хорошо провели с вами время, и надеюсь, еще увидимся!</a:t>
            </a:r>
          </a:p>
          <a:p>
            <a:pPr algn="ctr"/>
            <a:r>
              <a:rPr lang="ru-RU" altLang="en-US" sz="2000"/>
              <a:t>До скорых встреч!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</TotalTime>
  <Words>330</Words>
  <Application>Microsoft Office PowerPoint</Application>
  <PresentationFormat>Экран (4:3)</PresentationFormat>
  <Paragraphs>85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Анастасия Косенок</cp:lastModifiedBy>
  <cp:revision>10</cp:revision>
  <cp:lastPrinted>1601-01-01T00:00:00Z</cp:lastPrinted>
  <dcterms:created xsi:type="dcterms:W3CDTF">2020-05-07T12:46:47Z</dcterms:created>
  <dcterms:modified xsi:type="dcterms:W3CDTF">2021-03-30T14:07:55Z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