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25"/>
  </p:notesMasterIdLst>
  <p:sldIdLst>
    <p:sldId id="256" r:id="rId2"/>
    <p:sldId id="271" r:id="rId3"/>
    <p:sldId id="257" r:id="rId4"/>
    <p:sldId id="259" r:id="rId5"/>
    <p:sldId id="258" r:id="rId6"/>
    <p:sldId id="260" r:id="rId7"/>
    <p:sldId id="261" r:id="rId8"/>
    <p:sldId id="276" r:id="rId9"/>
    <p:sldId id="265" r:id="rId10"/>
    <p:sldId id="268" r:id="rId11"/>
    <p:sldId id="269" r:id="rId12"/>
    <p:sldId id="270" r:id="rId13"/>
    <p:sldId id="274" r:id="rId14"/>
    <p:sldId id="277" r:id="rId15"/>
    <p:sldId id="272" r:id="rId16"/>
    <p:sldId id="278" r:id="rId17"/>
    <p:sldId id="280" r:id="rId18"/>
    <p:sldId id="281" r:id="rId19"/>
    <p:sldId id="282" r:id="rId20"/>
    <p:sldId id="283" r:id="rId21"/>
    <p:sldId id="284" r:id="rId22"/>
    <p:sldId id="285" r:id="rId23"/>
    <p:sldId id="286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6838" autoAdjust="0"/>
    <p:restoredTop sz="94660"/>
  </p:normalViewPr>
  <p:slideViewPr>
    <p:cSldViewPr>
      <p:cViewPr>
        <p:scale>
          <a:sx n="81" d="100"/>
          <a:sy n="81" d="100"/>
        </p:scale>
        <p:origin x="-432" y="6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3B0873-D116-48D6-91E8-F1383560EAE4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0D88FD-9167-4B4A-87D0-A8BC728A84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49410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D88FD-9167-4B4A-87D0-A8BC728A84E6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ransition spd="slow"/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18" Type="http://schemas.openxmlformats.org/officeDocument/2006/relationships/image" Target="../media/image22.png"/><Relationship Id="rId26" Type="http://schemas.openxmlformats.org/officeDocument/2006/relationships/image" Target="../media/image30.png"/><Relationship Id="rId3" Type="http://schemas.openxmlformats.org/officeDocument/2006/relationships/image" Target="../media/image7.png"/><Relationship Id="rId21" Type="http://schemas.openxmlformats.org/officeDocument/2006/relationships/image" Target="../media/image25.png"/><Relationship Id="rId34" Type="http://schemas.openxmlformats.org/officeDocument/2006/relationships/image" Target="../media/image38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17" Type="http://schemas.openxmlformats.org/officeDocument/2006/relationships/image" Target="../media/image21.png"/><Relationship Id="rId25" Type="http://schemas.openxmlformats.org/officeDocument/2006/relationships/image" Target="../media/image29.png"/><Relationship Id="rId33" Type="http://schemas.openxmlformats.org/officeDocument/2006/relationships/image" Target="../media/image37.png"/><Relationship Id="rId2" Type="http://schemas.openxmlformats.org/officeDocument/2006/relationships/image" Target="../media/image6.png"/><Relationship Id="rId16" Type="http://schemas.openxmlformats.org/officeDocument/2006/relationships/image" Target="../media/image20.png"/><Relationship Id="rId20" Type="http://schemas.openxmlformats.org/officeDocument/2006/relationships/image" Target="../media/image24.png"/><Relationship Id="rId29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24" Type="http://schemas.openxmlformats.org/officeDocument/2006/relationships/image" Target="../media/image28.png"/><Relationship Id="rId32" Type="http://schemas.openxmlformats.org/officeDocument/2006/relationships/image" Target="../media/image36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23" Type="http://schemas.openxmlformats.org/officeDocument/2006/relationships/image" Target="../media/image27.png"/><Relationship Id="rId28" Type="http://schemas.openxmlformats.org/officeDocument/2006/relationships/image" Target="../media/image32.png"/><Relationship Id="rId10" Type="http://schemas.openxmlformats.org/officeDocument/2006/relationships/image" Target="../media/image14.png"/><Relationship Id="rId19" Type="http://schemas.openxmlformats.org/officeDocument/2006/relationships/image" Target="../media/image23.png"/><Relationship Id="rId31" Type="http://schemas.openxmlformats.org/officeDocument/2006/relationships/image" Target="../media/image35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Relationship Id="rId22" Type="http://schemas.openxmlformats.org/officeDocument/2006/relationships/image" Target="../media/image26.png"/><Relationship Id="rId27" Type="http://schemas.openxmlformats.org/officeDocument/2006/relationships/image" Target="../media/image31.png"/><Relationship Id="rId30" Type="http://schemas.openxmlformats.org/officeDocument/2006/relationships/image" Target="../media/image34.png"/><Relationship Id="rId35" Type="http://schemas.openxmlformats.org/officeDocument/2006/relationships/image" Target="../media/image3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6.png"/><Relationship Id="rId7" Type="http://schemas.openxmlformats.org/officeDocument/2006/relationships/image" Target="../media/image33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32.png"/><Relationship Id="rId4" Type="http://schemas.openxmlformats.org/officeDocument/2006/relationships/image" Target="../media/image4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jpeg"/><Relationship Id="rId4" Type="http://schemas.openxmlformats.org/officeDocument/2006/relationships/image" Target="../media/image5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5.png"/><Relationship Id="rId7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jpeg"/><Relationship Id="rId4" Type="http://schemas.openxmlformats.org/officeDocument/2006/relationships/image" Target="../media/image56.png"/><Relationship Id="rId9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5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7" Type="http://schemas.openxmlformats.org/officeDocument/2006/relationships/image" Target="../media/image8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51.png"/><Relationship Id="rId4" Type="http://schemas.openxmlformats.org/officeDocument/2006/relationships/image" Target="../media/image6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7" Type="http://schemas.openxmlformats.org/officeDocument/2006/relationships/image" Target="../media/image66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67.jpeg"/><Relationship Id="rId4" Type="http://schemas.openxmlformats.org/officeDocument/2006/relationships/image" Target="../media/image5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jpeg"/><Relationship Id="rId4" Type="http://schemas.openxmlformats.org/officeDocument/2006/relationships/image" Target="../media/image5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5" Type="http://schemas.openxmlformats.org/officeDocument/2006/relationships/image" Target="../media/image51.png"/><Relationship Id="rId4" Type="http://schemas.openxmlformats.org/officeDocument/2006/relationships/image" Target="../media/image6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jpeg"/><Relationship Id="rId4" Type="http://schemas.openxmlformats.org/officeDocument/2006/relationships/image" Target="../media/image7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7" Type="http://schemas.openxmlformats.org/officeDocument/2006/relationships/image" Target="../media/image72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jpeg"/><Relationship Id="rId5" Type="http://schemas.openxmlformats.org/officeDocument/2006/relationships/image" Target="../media/image71.png"/><Relationship Id="rId4" Type="http://schemas.openxmlformats.org/officeDocument/2006/relationships/image" Target="../media/image6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1" y="3717032"/>
            <a:ext cx="9144000" cy="2376264"/>
          </a:xfrm>
        </p:spPr>
        <p:txBody>
          <a:bodyPr>
            <a:noAutofit/>
          </a:bodyPr>
          <a:lstStyle/>
          <a:p>
            <a:pPr algn="r"/>
            <a:r>
              <a:rPr lang="ru-RU" sz="2000" b="1" dirty="0" smtClean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Выполнила: </a:t>
            </a:r>
          </a:p>
          <a:p>
            <a:pPr algn="r"/>
            <a:r>
              <a:rPr lang="ru-RU" sz="2000" b="1" dirty="0" smtClean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Учитель русского языка и литературы</a:t>
            </a:r>
          </a:p>
          <a:p>
            <a:pPr algn="r"/>
            <a:r>
              <a:rPr lang="ru-RU" sz="2000" b="1" dirty="0" smtClean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Лепешкина Е.А.</a:t>
            </a:r>
          </a:p>
          <a:p>
            <a:pPr algn="r"/>
            <a:endParaRPr lang="ru-RU" sz="2000" b="1" dirty="0">
              <a:solidFill>
                <a:srgbClr val="002060"/>
              </a:solidFill>
              <a:latin typeface="Calibri" pitchFamily="34" charset="0"/>
              <a:cs typeface="Times New Roman" panose="02020603050405020304" pitchFamily="18" charset="0"/>
            </a:endParaRPr>
          </a:p>
          <a:p>
            <a:pPr algn="r"/>
            <a:endParaRPr lang="ru-RU" sz="2000" b="1" dirty="0">
              <a:solidFill>
                <a:srgbClr val="002060"/>
              </a:solidFill>
              <a:latin typeface="Calibri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м</a:t>
            </a:r>
            <a:r>
              <a:rPr lang="ru-RU" b="1" dirty="0" smtClean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. р. Волжский 2022 г.</a:t>
            </a:r>
          </a:p>
          <a:p>
            <a:pPr algn="ctr"/>
            <a:endParaRPr lang="ru-RU" b="1" dirty="0" smtClean="0">
              <a:solidFill>
                <a:srgbClr val="002060"/>
              </a:solidFill>
              <a:latin typeface="Calibri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908720"/>
          </a:xfrm>
        </p:spPr>
        <p:txBody>
          <a:bodyPr/>
          <a:lstStyle/>
          <a:p>
            <a:pPr algn="ctr">
              <a:buNone/>
            </a:pPr>
            <a:r>
              <a:rPr lang="ru-RU" sz="1800" dirty="0" smtClean="0">
                <a:solidFill>
                  <a:srgbClr val="002060"/>
                </a:solidFill>
                <a:effectLst/>
                <a:latin typeface="Calibri" pitchFamily="34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solidFill>
                  <a:srgbClr val="002060"/>
                </a:solidFill>
                <a:effectLst/>
                <a:latin typeface="Calibri" pitchFamily="34" charset="0"/>
                <a:cs typeface="Times New Roman" panose="02020603050405020304" pitchFamily="18" charset="0"/>
              </a:rPr>
            </a:br>
            <a:r>
              <a:rPr lang="ru-RU" sz="1800" dirty="0">
                <a:effectLst/>
              </a:rPr>
              <a:t>ГБОУ СОШ имени Героя Советского Союза Г. С. Титова с. </a:t>
            </a:r>
            <a:r>
              <a:rPr lang="ru-RU" sz="1800" dirty="0" err="1">
                <a:effectLst/>
              </a:rPr>
              <a:t>Воскресенка</a:t>
            </a:r>
            <a:r>
              <a:rPr lang="ru-RU" sz="1800" dirty="0">
                <a:effectLst/>
              </a:rPr>
              <a:t> муниципального района Волжский Самарской области  </a:t>
            </a:r>
            <a:br>
              <a:rPr lang="ru-RU" sz="1800" dirty="0">
                <a:effectLst/>
              </a:rPr>
            </a:br>
            <a:endParaRPr lang="ru-RU" sz="1800" dirty="0">
              <a:solidFill>
                <a:srgbClr val="002060"/>
              </a:solidFill>
              <a:effectLst/>
              <a:latin typeface="Calibri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628800"/>
            <a:ext cx="8568952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Arial Narrow" pitchFamily="34" charset="0"/>
                <a:cs typeface="Times New Roman" panose="02020603050405020304" pitchFamily="18" charset="0"/>
              </a:rPr>
              <a:t>«</a:t>
            </a:r>
            <a:r>
              <a:rPr lang="ru-RU" sz="2800" b="1" dirty="0" smtClean="0">
                <a:solidFill>
                  <a:srgbClr val="FF0000"/>
                </a:solidFill>
                <a:latin typeface="Arial Narrow" pitchFamily="34" charset="0"/>
              </a:rPr>
              <a:t>Использование карт </a:t>
            </a:r>
            <a:r>
              <a:rPr lang="ru-RU" sz="2800" b="1" dirty="0" err="1" smtClean="0">
                <a:solidFill>
                  <a:srgbClr val="FF0000"/>
                </a:solidFill>
                <a:latin typeface="Arial Narrow" pitchFamily="34" charset="0"/>
              </a:rPr>
              <a:t>Проппа</a:t>
            </a:r>
            <a:r>
              <a:rPr lang="ru-RU" sz="2800" b="1" dirty="0" smtClean="0">
                <a:solidFill>
                  <a:srgbClr val="FF0000"/>
                </a:solidFill>
                <a:latin typeface="Arial Narrow" pitchFamily="34" charset="0"/>
              </a:rPr>
              <a:t> в обучение детей с ОВЗ творческому рассказыванию в рамках федерального государственного образовательного стандарта </a:t>
            </a:r>
            <a:r>
              <a:rPr lang="ru-RU" sz="2800" b="1" smtClean="0">
                <a:solidFill>
                  <a:srgbClr val="FF0000"/>
                </a:solidFill>
                <a:latin typeface="Arial Narrow" pitchFamily="34" charset="0"/>
              </a:rPr>
              <a:t>в </a:t>
            </a:r>
            <a:r>
              <a:rPr lang="ru-RU" sz="2800" b="1" smtClean="0">
                <a:solidFill>
                  <a:srgbClr val="FF0000"/>
                </a:solidFill>
                <a:latin typeface="Arial Narrow" pitchFamily="34" charset="0"/>
              </a:rPr>
              <a:t>ООУ </a:t>
            </a:r>
            <a:r>
              <a:rPr lang="ru-RU" sz="2800" b="1" dirty="0" smtClean="0">
                <a:solidFill>
                  <a:srgbClr val="FF0000"/>
                </a:solidFill>
                <a:latin typeface="Arial Narrow" pitchFamily="34" charset="0"/>
              </a:rPr>
              <a:t>и ДОУ»</a:t>
            </a:r>
            <a:endParaRPr lang="ru-RU" sz="2800" dirty="0" smtClean="0">
              <a:solidFill>
                <a:srgbClr val="FF0000"/>
              </a:solidFill>
              <a:latin typeface="Arial Narrow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3074" name="Picture 2" descr="C:\Users\Aleksandr\Desktop\картинки к презинтациям\дети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520" y="2852936"/>
            <a:ext cx="3960440" cy="28194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2952721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331640" y="132636"/>
            <a:ext cx="7812360" cy="674136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Актуальность</a:t>
            </a:r>
            <a:r>
              <a:rPr lang="ru-RU" sz="1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данной темы заключается в том, что в настоящее время, сказка может служить </a:t>
            </a:r>
            <a:r>
              <a:rPr lang="ru-RU" sz="1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целям обучения </a:t>
            </a:r>
            <a:r>
              <a:rPr lang="ru-RU" sz="1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 воспитания, так как обучение посредством сказки не несет в себе дидактики и нравоучений, присутствует образность и метафоричность языка, психологическая защищённость (хороший конец), имеется наличие тайны и </a:t>
            </a:r>
            <a:r>
              <a:rPr lang="ru-RU" sz="1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волшебства.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Актуальным </a:t>
            </a:r>
            <a:r>
              <a:rPr lang="ru-RU" sz="1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остаётся вопрос приобщения детей к книгам и художественной литературе, в том числе </a:t>
            </a:r>
            <a:r>
              <a:rPr lang="ru-RU" sz="1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 к </a:t>
            </a:r>
            <a:r>
              <a:rPr lang="ru-RU" sz="1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сказкам</a:t>
            </a:r>
            <a:r>
              <a:rPr lang="ru-RU" sz="1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ru-RU" sz="1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                              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18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Aleksandr\Desktop\картинки к презинтациям\img4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</a:blip>
          <a:srcRect l="81500" t="13251" r="5113" b="35300"/>
          <a:stretch>
            <a:fillRect/>
          </a:stretch>
        </p:blipFill>
        <p:spPr bwMode="auto">
          <a:xfrm>
            <a:off x="0" y="1052736"/>
            <a:ext cx="1339547" cy="386104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331640" y="2708920"/>
            <a:ext cx="781236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Задачи:</a:t>
            </a:r>
            <a:endParaRPr lang="ru-RU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развивать активность во всех видах деятельности, в том числе и речевой.  </a:t>
            </a:r>
          </a:p>
          <a:p>
            <a:pPr algn="just"/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Дети, «проживая сказку», становятся мягче, добрее, увереннее в себе, восприимчивее к людям и окружающему миру. </a:t>
            </a:r>
          </a:p>
          <a:p>
            <a:pPr algn="just"/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Сказка одна из первых литературных форм,  с которой встречаются дети, именно к ней обращаются в раннем возрасте, когда идет активное развитие речи, выстраивается поведение, формируются ценностные ориентации. Этот метод активно используется на уроках внеклассного чтения и развития речи в начальном и среднем звене школы. Известный русский лингвист В.Я. </a:t>
            </a:r>
            <a:r>
              <a:rPr lang="ru-RU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Пропп</a:t>
            </a:r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в своих научных работах доказал эффективность этого метода в работе с детьми ОВЗ.</a:t>
            </a:r>
            <a:endParaRPr lang="ru-RU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906813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Ирина\Pictures\2018-05-02 сипкро\сипкро 441.JPG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722" t="12246" r="10250" b="8613"/>
          <a:stretch/>
        </p:blipFill>
        <p:spPr bwMode="auto">
          <a:xfrm>
            <a:off x="3203848" y="0"/>
            <a:ext cx="5940152" cy="60924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1" name="Picture 3" descr="C:\Users\Aleksandr\Desktop\картинки к презинтациям\1410524636propp01.jpg"/>
          <p:cNvPicPr>
            <a:picLocks noChangeAspect="1" noChangeArrowheads="1"/>
          </p:cNvPicPr>
          <p:nvPr/>
        </p:nvPicPr>
        <p:blipFill>
          <a:blip r:embed="rId4" cstate="print"/>
          <a:srcRect l="4401" t="53190" r="71600" b="6937"/>
          <a:stretch>
            <a:fillRect/>
          </a:stretch>
        </p:blipFill>
        <p:spPr bwMode="auto">
          <a:xfrm>
            <a:off x="395536" y="0"/>
            <a:ext cx="2454965" cy="30687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2" name="Picture 4" descr="C:\Users\Aleksandr\Desktop\мама\книги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5589240"/>
            <a:ext cx="2339752" cy="1099684"/>
          </a:xfrm>
          <a:prstGeom prst="rect">
            <a:avLst/>
          </a:prstGeom>
          <a:noFill/>
        </p:spPr>
      </p:pic>
      <p:pic>
        <p:nvPicPr>
          <p:cNvPr id="2054" name="Picture 6" descr="C:\Users\Aleksandr\Desktop\картинки к презинтациям\1410524636propp01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4" cstate="print">
            <a:clrChange>
              <a:clrFrom>
                <a:srgbClr val="42CFFA"/>
              </a:clrFrom>
              <a:clrTo>
                <a:srgbClr val="42CFFA">
                  <a:alpha val="0"/>
                </a:srgbClr>
              </a:clrTo>
            </a:clrChange>
          </a:blip>
          <a:srcRect l="36241" t="61038" r="4515"/>
          <a:stretch>
            <a:fillRect/>
          </a:stretch>
        </p:blipFill>
        <p:spPr bwMode="auto">
          <a:xfrm>
            <a:off x="0" y="3645024"/>
            <a:ext cx="3096344" cy="16742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1116095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26180"/>
            <a:ext cx="1011237" cy="151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749" y="949699"/>
            <a:ext cx="10001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1524" y="949699"/>
            <a:ext cx="100647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3335" y="949699"/>
            <a:ext cx="933450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217" y="956219"/>
            <a:ext cx="10001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9342" y="949699"/>
            <a:ext cx="10001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542" y="949699"/>
            <a:ext cx="927100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758" y="949699"/>
            <a:ext cx="1033461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4883" y="949700"/>
            <a:ext cx="996087" cy="1494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624" y="2456406"/>
            <a:ext cx="10001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749" y="2477735"/>
            <a:ext cx="1073150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874" y="2494467"/>
            <a:ext cx="981075" cy="1506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364" y="2477735"/>
            <a:ext cx="1006475" cy="1506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839" y="2499688"/>
            <a:ext cx="1007607" cy="1484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9835" y="2477735"/>
            <a:ext cx="914400" cy="1506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542" y="2494656"/>
            <a:ext cx="1000125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667" y="2494656"/>
            <a:ext cx="1000125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219" y="2487551"/>
            <a:ext cx="933450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6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955331"/>
            <a:ext cx="1000125" cy="1506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7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217" y="3958247"/>
            <a:ext cx="1046307" cy="1477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8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398" y="3998851"/>
            <a:ext cx="102393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3335" y="3955331"/>
            <a:ext cx="107315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0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4889" y="3955331"/>
            <a:ext cx="987425" cy="1536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1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239" y="3998852"/>
            <a:ext cx="1006475" cy="1492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2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983" y="4010759"/>
            <a:ext cx="1006475" cy="145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3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8987" y="3991845"/>
            <a:ext cx="914400" cy="1499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9052" y="4010759"/>
            <a:ext cx="987425" cy="145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5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12" y="5435764"/>
            <a:ext cx="987425" cy="145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6" name="Picture 32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217" y="5461868"/>
            <a:ext cx="890587" cy="898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7" name="Picture 33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217" y="6345313"/>
            <a:ext cx="896937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8" name="Picture 34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3298" y="5459581"/>
            <a:ext cx="974725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9" name="Picture 35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023" y="5468217"/>
            <a:ext cx="987425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0" name="Picture 36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804" y="6371940"/>
            <a:ext cx="974725" cy="51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2" name="Picture 38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339" y="6360129"/>
            <a:ext cx="1006475" cy="51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273741" y="2850"/>
            <a:ext cx="459651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anose="02020603050405020304" pitchFamily="18" charset="0"/>
              </a:rPr>
              <a:t>Карточки </a:t>
            </a:r>
            <a:r>
              <a:rPr lang="ru-RU" sz="44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anose="02020603050405020304" pitchFamily="18" charset="0"/>
              </a:rPr>
              <a:t>Проппа</a:t>
            </a:r>
            <a:r>
              <a:rPr lang="ru-RU" sz="44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anose="02020603050405020304" pitchFamily="18" charset="0"/>
              </a:rPr>
              <a:t>:</a:t>
            </a:r>
            <a:endParaRPr lang="ru-RU" sz="44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61688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87208" cy="63408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600" dirty="0" smtClean="0">
                <a:solidFill>
                  <a:srgbClr val="C00000"/>
                </a:solidFill>
                <a:effectLst/>
                <a:latin typeface="Calibri" pitchFamily="34" charset="0"/>
                <a:cs typeface="Times New Roman" panose="02020603050405020304" pitchFamily="18" charset="0"/>
              </a:rPr>
              <a:t>Этапы работы с картами </a:t>
            </a:r>
            <a:r>
              <a:rPr lang="ru-RU" sz="3600" dirty="0" err="1" smtClean="0">
                <a:solidFill>
                  <a:srgbClr val="C00000"/>
                </a:solidFill>
                <a:effectLst/>
                <a:latin typeface="Calibri" pitchFamily="34" charset="0"/>
                <a:cs typeface="Times New Roman" panose="02020603050405020304" pitchFamily="18" charset="0"/>
              </a:rPr>
              <a:t>Проппа</a:t>
            </a:r>
            <a:r>
              <a:rPr lang="ru-RU" sz="3600" dirty="0" smtClean="0">
                <a:solidFill>
                  <a:srgbClr val="C00000"/>
                </a:solidFill>
                <a:effectLst/>
                <a:latin typeface="Calibri" pitchFamily="34" charset="0"/>
                <a:cs typeface="Times New Roman" panose="02020603050405020304" pitchFamily="18" charset="0"/>
              </a:rPr>
              <a:t>:</a:t>
            </a:r>
            <a:endParaRPr lang="ru-RU" sz="3600" dirty="0">
              <a:solidFill>
                <a:srgbClr val="C00000"/>
              </a:solidFill>
              <a:effectLst/>
              <a:latin typeface="Calibri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100628"/>
            <a:ext cx="8784976" cy="5568732"/>
          </a:xfrm>
        </p:spPr>
        <p:txBody>
          <a:bodyPr/>
          <a:lstStyle/>
          <a:p>
            <a:pPr algn="ctr">
              <a:buNone/>
            </a:pPr>
            <a:r>
              <a:rPr lang="ru-RU" sz="2800" b="1" dirty="0">
                <a:solidFill>
                  <a:srgbClr val="FF0000"/>
                </a:solidFill>
                <a:latin typeface="Calibri" pitchFamily="34" charset="0"/>
                <a:cs typeface="Times New Roman" panose="02020603050405020304" pitchFamily="18" charset="0"/>
              </a:rPr>
              <a:t>1 этап</a:t>
            </a:r>
          </a:p>
          <a:p>
            <a:r>
              <a:rPr lang="ru-RU" sz="2400" b="1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знакомим со сказкой, как жанром литературного произведения и вычленяем ее структуру;</a:t>
            </a:r>
          </a:p>
          <a:p>
            <a:r>
              <a:rPr lang="ru-RU" sz="2400" b="1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изготавливаем сами карты;</a:t>
            </a:r>
          </a:p>
          <a:p>
            <a:r>
              <a:rPr lang="ru-RU" sz="2400" b="1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играем </a:t>
            </a:r>
            <a:r>
              <a:rPr lang="ru-RU" sz="2400" b="1" dirty="0" smtClean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в игры, помогающие освоить карты.</a:t>
            </a:r>
          </a:p>
          <a:p>
            <a:pPr algn="ctr">
              <a:buNone/>
            </a:pPr>
            <a:r>
              <a:rPr lang="ru-RU" sz="2400" b="1" dirty="0">
                <a:solidFill>
                  <a:srgbClr val="FF0000"/>
                </a:solidFill>
                <a:latin typeface="Calibri" pitchFamily="34" charset="0"/>
                <a:cs typeface="Times New Roman" panose="02020603050405020304" pitchFamily="18" charset="0"/>
              </a:rPr>
              <a:t>2 этап</a:t>
            </a:r>
          </a:p>
          <a:p>
            <a:r>
              <a:rPr lang="ru-RU" sz="2400" b="1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читаем сказку и сопровождаем </a:t>
            </a:r>
            <a:r>
              <a:rPr lang="ru-RU" sz="2400" b="1" dirty="0" smtClean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чтение, выкладывая карты </a:t>
            </a:r>
            <a:r>
              <a:rPr lang="ru-RU" sz="2400" b="1" dirty="0" err="1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Проппа</a:t>
            </a:r>
            <a:r>
              <a:rPr lang="ru-RU" sz="2400" b="1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buNone/>
            </a:pP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cs typeface="Times New Roman" panose="02020603050405020304" pitchFamily="18" charset="0"/>
              </a:rPr>
              <a:t>3 этап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пересказываем сказку, опираясь на выложенную схему.</a:t>
            </a:r>
          </a:p>
          <a:p>
            <a:endParaRPr lang="ru-RU" b="1" dirty="0">
              <a:latin typeface="Calibri" pitchFamily="34" charset="0"/>
            </a:endParaRPr>
          </a:p>
        </p:txBody>
      </p:sp>
      <p:pic>
        <p:nvPicPr>
          <p:cNvPr id="5" name="Picture 2" descr="C:\Users\Aleksandr\Desktop\картинки к презинтациям\фон2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32" t="74266" r="56850" b="1969"/>
          <a:stretch>
            <a:fillRect/>
          </a:stretch>
        </p:blipFill>
        <p:spPr bwMode="auto">
          <a:xfrm flipH="1">
            <a:off x="6047656" y="1772816"/>
            <a:ext cx="3096344" cy="1351132"/>
          </a:xfrm>
          <a:prstGeom prst="rect">
            <a:avLst/>
          </a:prstGeom>
          <a:noFill/>
        </p:spPr>
      </p:pic>
      <p:pic>
        <p:nvPicPr>
          <p:cNvPr id="6" name="Picture 2" descr="C:\Users\Aleksandr\Desktop\картинки к презинтациям\фон2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32" t="74266" r="56850" b="1969"/>
          <a:stretch>
            <a:fillRect/>
          </a:stretch>
        </p:blipFill>
        <p:spPr bwMode="auto">
          <a:xfrm>
            <a:off x="323528" y="5458316"/>
            <a:ext cx="2736304" cy="11940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7956944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0"/>
            <a:ext cx="7520940" cy="1407056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None/>
            </a:pPr>
            <a:r>
              <a:rPr lang="ru-RU" sz="4000" b="1" cap="none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 pitchFamily="34" charset="0"/>
                <a:cs typeface="Times New Roman" panose="02020603050405020304" pitchFamily="18" charset="0"/>
              </a:rPr>
              <a:t>Сочиняем сказку</a:t>
            </a:r>
            <a:br>
              <a:rPr lang="ru-RU" sz="4000" b="1" cap="none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 pitchFamily="34" charset="0"/>
                <a:cs typeface="Times New Roman" panose="02020603050405020304" pitchFamily="18" charset="0"/>
              </a:rPr>
            </a:br>
            <a:r>
              <a:rPr lang="ru-RU" sz="3600" b="1" cap="none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 pitchFamily="34" charset="0"/>
                <a:cs typeface="Times New Roman" panose="02020603050405020304" pitchFamily="18" charset="0"/>
              </a:rPr>
              <a:t>Этапы </a:t>
            </a:r>
            <a:r>
              <a:rPr lang="ru-RU" sz="3600" b="1" cap="none" dirty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 pitchFamily="34" charset="0"/>
                <a:cs typeface="Times New Roman" panose="02020603050405020304" pitchFamily="18" charset="0"/>
              </a:rPr>
              <a:t>работы: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196752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b="1" dirty="0" smtClean="0">
                <a:solidFill>
                  <a:srgbClr val="C00000"/>
                </a:solidFill>
                <a:latin typeface="Calibri" pitchFamily="34" charset="0"/>
                <a:cs typeface="Times New Roman" panose="02020603050405020304" pitchFamily="18" charset="0"/>
              </a:rPr>
              <a:t>4 этап</a:t>
            </a:r>
            <a:r>
              <a:rPr lang="ru-RU" sz="2800" b="1" dirty="0">
                <a:latin typeface="Calibri" pitchFamily="34" charset="0"/>
                <a:cs typeface="Times New Roman" panose="02020603050405020304" pitchFamily="18" charset="0"/>
              </a:rPr>
              <a:t> </a:t>
            </a:r>
            <a:endParaRPr lang="ru-RU" sz="2800" b="1" dirty="0" smtClean="0">
              <a:latin typeface="Calibri" pitchFamily="34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непосредственное</a:t>
            </a:r>
            <a:r>
              <a:rPr lang="ru-RU" sz="2800" b="1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 ознакомление </a:t>
            </a:r>
            <a:r>
              <a:rPr lang="ru-RU" sz="2800" b="1" dirty="0" smtClean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с функциями волшебной сказки; </a:t>
            </a:r>
            <a:r>
              <a:rPr lang="ru-RU" sz="2800" b="1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spcBef>
                <a:spcPts val="0"/>
              </a:spcBef>
            </a:pPr>
            <a:r>
              <a:rPr lang="ru-RU" sz="2800" b="1" dirty="0" smtClean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чтение </a:t>
            </a:r>
            <a:r>
              <a:rPr lang="ru-RU" sz="2800" b="1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сказки и «</a:t>
            </a:r>
            <a:r>
              <a:rPr lang="ru-RU" sz="2800" b="1" dirty="0" smtClean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раскладывание</a:t>
            </a:r>
            <a:r>
              <a:rPr lang="ru-RU" sz="2800" b="1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» ее по функциям. </a:t>
            </a:r>
          </a:p>
          <a:p>
            <a:pPr>
              <a:buNone/>
            </a:pPr>
            <a:r>
              <a:rPr lang="ru-RU" sz="2800" b="1" dirty="0">
                <a:latin typeface="Calibri" pitchFamily="34" charset="0"/>
                <a:cs typeface="Times New Roman" panose="02020603050405020304" pitchFamily="18" charset="0"/>
              </a:rPr>
              <a:t> </a:t>
            </a:r>
            <a:r>
              <a:rPr lang="ru-RU" sz="2800" b="1" dirty="0" smtClean="0">
                <a:solidFill>
                  <a:srgbClr val="C00000"/>
                </a:solidFill>
                <a:latin typeface="Calibri" pitchFamily="34" charset="0"/>
                <a:cs typeface="Times New Roman" panose="02020603050405020304" pitchFamily="18" charset="0"/>
              </a:rPr>
              <a:t>5 этап</a:t>
            </a:r>
          </a:p>
          <a:p>
            <a:r>
              <a:rPr lang="ru-RU" sz="2800" b="1" dirty="0" smtClean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проводится</a:t>
            </a:r>
            <a:r>
              <a:rPr lang="ru-RU" sz="2800" b="1" dirty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 обучение сочинению собственных сказок при помощи «волшебных карт».</a:t>
            </a:r>
          </a:p>
          <a:p>
            <a:endParaRPr lang="ru-RU" b="1" dirty="0">
              <a:latin typeface="Calibri" pitchFamily="34" charset="0"/>
            </a:endParaRPr>
          </a:p>
          <a:p>
            <a:endParaRPr lang="ru-RU" dirty="0"/>
          </a:p>
        </p:txBody>
      </p:sp>
      <p:pic>
        <p:nvPicPr>
          <p:cNvPr id="6" name="Picture 4" descr="C:\Users\Aleksandr\Desktop\мама\книг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4797152"/>
            <a:ext cx="3412211" cy="1603740"/>
          </a:xfrm>
          <a:prstGeom prst="rect">
            <a:avLst/>
          </a:prstGeom>
          <a:noFill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01409">
            <a:off x="350281" y="5184097"/>
            <a:ext cx="1016077" cy="1524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08222">
            <a:off x="1368464" y="5166345"/>
            <a:ext cx="1107012" cy="15484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" name="Picture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27676">
            <a:off x="2414345" y="5252193"/>
            <a:ext cx="994290" cy="14610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07139">
            <a:off x="3604034" y="5286230"/>
            <a:ext cx="993775" cy="14938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1" name="Picture 1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28519">
            <a:off x="6363715" y="309076"/>
            <a:ext cx="987425" cy="14509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2" name="Picture 1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33613">
            <a:off x="7547103" y="110957"/>
            <a:ext cx="1049337" cy="1481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05607339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07704" y="32406"/>
            <a:ext cx="701777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Calibri" pitchFamily="34" charset="0"/>
                <a:cs typeface="Times New Roman" panose="02020603050405020304" pitchFamily="18" charset="0"/>
              </a:rPr>
              <a:t>Необходимо договориться:</a:t>
            </a:r>
            <a:endParaRPr lang="ru-RU" sz="32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5123" name="Picture 3" descr="C:\Users\Aleksandr\Desktop\картинки к презинтациям\74559037a39bad345a1018d4705623b8д.pn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548680"/>
            <a:ext cx="2987824" cy="304565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203848" y="692696"/>
            <a:ext cx="594015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0070C0"/>
                </a:solidFill>
                <a:latin typeface="Calibri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0070C0"/>
                </a:solidFill>
                <a:latin typeface="Calibri" pitchFamily="34" charset="0"/>
                <a:cs typeface="Times New Roman" panose="02020603050405020304" pitchFamily="18" charset="0"/>
              </a:rPr>
              <a:t>кто будет главным героем;</a:t>
            </a:r>
          </a:p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solidFill>
                  <a:srgbClr val="0070C0"/>
                </a:solidFill>
                <a:latin typeface="Calibri" pitchFamily="34" charset="0"/>
                <a:cs typeface="Times New Roman" panose="02020603050405020304" pitchFamily="18" charset="0"/>
              </a:rPr>
              <a:t> кто будет мешать герою;</a:t>
            </a:r>
          </a:p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solidFill>
                  <a:srgbClr val="0070C0"/>
                </a:solidFill>
                <a:latin typeface="Calibri" pitchFamily="34" charset="0"/>
                <a:cs typeface="Times New Roman" panose="02020603050405020304" pitchFamily="18" charset="0"/>
              </a:rPr>
              <a:t> кто будет помогать решать ему трудную задачу (волшебные помощники, другие герои);</a:t>
            </a:r>
          </a:p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solidFill>
                  <a:srgbClr val="0070C0"/>
                </a:solidFill>
                <a:latin typeface="Calibri" pitchFamily="34" charset="0"/>
                <a:cs typeface="Times New Roman" panose="02020603050405020304" pitchFamily="18" charset="0"/>
              </a:rPr>
              <a:t> придумать название к сказке;</a:t>
            </a:r>
          </a:p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solidFill>
                  <a:srgbClr val="0070C0"/>
                </a:solidFill>
                <a:latin typeface="Calibri" pitchFamily="34" charset="0"/>
                <a:cs typeface="Times New Roman" panose="02020603050405020304" pitchFamily="18" charset="0"/>
              </a:rPr>
              <a:t> какие зачины и концовки будут использованы;</a:t>
            </a:r>
          </a:p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solidFill>
                  <a:srgbClr val="0070C0"/>
                </a:solidFill>
                <a:latin typeface="Calibri" pitchFamily="34" charset="0"/>
                <a:cs typeface="Times New Roman" panose="02020603050405020304" pitchFamily="18" charset="0"/>
              </a:rPr>
              <a:t> придумывание сказочных слов и выражений;</a:t>
            </a:r>
          </a:p>
          <a:p>
            <a:pPr>
              <a:buFont typeface="Wingdings" pitchFamily="2" charset="2"/>
              <a:buChar char="v"/>
            </a:pPr>
            <a:r>
              <a:rPr lang="ru-RU" sz="2800" b="1" dirty="0" smtClean="0">
                <a:solidFill>
                  <a:srgbClr val="0070C0"/>
                </a:solidFill>
                <a:latin typeface="Calibri" pitchFamily="34" charset="0"/>
                <a:cs typeface="Times New Roman" panose="02020603050405020304" pitchFamily="18" charset="0"/>
              </a:rPr>
              <a:t> присутствие главных и второстепенных героев, встречи, поступки героев, их нравственные характеристики</a:t>
            </a:r>
            <a:r>
              <a:rPr lang="ru-RU" sz="2400" b="1" dirty="0" smtClean="0">
                <a:solidFill>
                  <a:srgbClr val="0070C0"/>
                </a:solidFill>
                <a:latin typeface="Calibri" pitchFamily="34" charset="0"/>
                <a:cs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pic>
        <p:nvPicPr>
          <p:cNvPr id="5126" name="Picture 6" descr="C:\Users\Aleksandr\Desktop\мама\человечки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544" y="3789040"/>
            <a:ext cx="2304256" cy="28024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1870046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67544" y="731520"/>
            <a:ext cx="8352928" cy="347472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000" dirty="0" smtClean="0"/>
              <a:t>     </a:t>
            </a:r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При работе с картами </a:t>
            </a:r>
            <a:r>
              <a:rPr lang="ru-RU" sz="20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Проппа</a:t>
            </a:r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мы можем интегрировать различные образовательные области такие как: "Познавательного развитие", "Речевое развитие", "Чтение художественной литературы", "Художественно-эстетическое развитие". Синтез образовательных областей способствует  получению единого целостного образовательного продукта, обеспечивающего формирование интегральных качеств личности и школьника, и дошкольника, а также   гармоничное их  вхождение в социум. 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</a:t>
            </a:r>
          </a:p>
          <a:p>
            <a:pPr algn="just">
              <a:buNone/>
            </a:pPr>
            <a:endParaRPr lang="ru-RU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Aleksandr\Desktop\картинки к презинтациям\фон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63035"/>
          <a:stretch>
            <a:fillRect/>
          </a:stretch>
        </p:blipFill>
        <p:spPr bwMode="auto">
          <a:xfrm>
            <a:off x="0" y="3398834"/>
            <a:ext cx="8964488" cy="2573709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leksandr\Desktop\картинки к презинтациям\фон ск1.pn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404664"/>
            <a:ext cx="64442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Calibri" pitchFamily="34" charset="0"/>
              </a:rPr>
              <a:t>Предлагаю вашему вниманию авторские сказки детей, в которые  они вложили: своё восприятие, свои переживания, свои творческие-художественные навыки.</a:t>
            </a:r>
            <a:endParaRPr lang="ru-RU" sz="28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pic>
        <p:nvPicPr>
          <p:cNvPr id="6149" name="Picture 5" descr="C:\Users\Aleksandr\Desktop\картинки к презинтациям\1581057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852936"/>
            <a:ext cx="1612225" cy="1700808"/>
          </a:xfrm>
          <a:prstGeom prst="rect">
            <a:avLst/>
          </a:prstGeom>
          <a:noFill/>
        </p:spPr>
      </p:pic>
      <p:pic>
        <p:nvPicPr>
          <p:cNvPr id="6152" name="Picture 8" descr="C:\Users\Aleksandr\Desktop\картинки к презинтациям\giphy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23026" flipH="1">
            <a:off x="1923527" y="2949254"/>
            <a:ext cx="2118742" cy="1229792"/>
          </a:xfrm>
          <a:prstGeom prst="rect">
            <a:avLst/>
          </a:prstGeom>
          <a:noFill/>
        </p:spPr>
      </p:pic>
      <p:pic>
        <p:nvPicPr>
          <p:cNvPr id="7" name="Picture 8" descr="C:\Users\Aleksandr\Desktop\мама\объмные.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508" r="2003"/>
          <a:stretch>
            <a:fillRect/>
          </a:stretch>
        </p:blipFill>
        <p:spPr bwMode="auto">
          <a:xfrm>
            <a:off x="1979712" y="4437112"/>
            <a:ext cx="3384376" cy="33537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4226586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5128094"/>
          </a:xfrm>
          <a:ln>
            <a:noFill/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rgbClr val="FF0000"/>
                </a:solidFill>
                <a:latin typeface="Calibri" pitchFamily="34" charset="0"/>
              </a:rPr>
              <a:t>Сказка о золотой рыбке.</a:t>
            </a:r>
          </a:p>
          <a:p>
            <a:pPr marL="0" indent="0">
              <a:buNone/>
            </a:pPr>
            <a:r>
              <a:rPr lang="ru-RU" sz="4000" dirty="0" smtClean="0">
                <a:solidFill>
                  <a:srgbClr val="FFFF00"/>
                </a:solidFill>
              </a:rPr>
              <a:t>        </a:t>
            </a:r>
            <a:endParaRPr lang="ru-RU" sz="4000" dirty="0">
              <a:solidFill>
                <a:srgbClr val="FFFF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692696"/>
            <a:ext cx="8352928" cy="13681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Жила </a:t>
            </a:r>
            <a:r>
              <a:rPr lang="ru-RU" sz="2400" b="1" dirty="0" smtClean="0">
                <a:solidFill>
                  <a:srgbClr val="0070C0"/>
                </a:solidFill>
                <a:latin typeface="Calibri" pitchFamily="34" charset="0"/>
              </a:rPr>
              <a:t>– была золотая рыбка</a:t>
            </a: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. Она была </a:t>
            </a:r>
            <a:r>
              <a:rPr lang="ru-RU" sz="2400" b="1" dirty="0" smtClean="0">
                <a:solidFill>
                  <a:srgbClr val="0070C0"/>
                </a:solidFill>
                <a:latin typeface="Calibri" pitchFamily="34" charset="0"/>
              </a:rPr>
              <a:t>красивая и очень добрая. </a:t>
            </a: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Жила в прозрачной </a:t>
            </a:r>
            <a:r>
              <a:rPr lang="ru-RU" sz="2400" b="1" dirty="0" smtClean="0">
                <a:solidFill>
                  <a:srgbClr val="0070C0"/>
                </a:solidFill>
                <a:latin typeface="Calibri" pitchFamily="34" charset="0"/>
              </a:rPr>
              <a:t>воде. Скучно ей одной дома. И решила </a:t>
            </a: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она посмотреть </a:t>
            </a:r>
            <a:r>
              <a:rPr lang="ru-RU" sz="2400" b="1" dirty="0" smtClean="0">
                <a:solidFill>
                  <a:srgbClr val="0070C0"/>
                </a:solidFill>
                <a:latin typeface="Calibri" pitchFamily="34" charset="0"/>
              </a:rPr>
              <a:t>этот удивительный </a:t>
            </a: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и увлекательный </a:t>
            </a:r>
            <a:r>
              <a:rPr lang="ru-RU" sz="2400" b="1" dirty="0" smtClean="0">
                <a:solidFill>
                  <a:srgbClr val="0070C0"/>
                </a:solidFill>
                <a:latin typeface="Calibri" pitchFamily="34" charset="0"/>
              </a:rPr>
              <a:t>мир моря.</a:t>
            </a:r>
            <a:endParaRPr lang="ru-RU" sz="2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pic>
        <p:nvPicPr>
          <p:cNvPr id="6" name="Picture 2" descr="C:\Users\Aleksandr\Desktop\картинки к презинтациям\68447.jpg"/>
          <p:cNvPicPr>
            <a:picLocks noChangeAspect="1" noChangeArrowheads="1"/>
          </p:cNvPicPr>
          <p:nvPr/>
        </p:nvPicPr>
        <p:blipFill>
          <a:blip r:embed="rId2" cstate="print"/>
          <a:srcRect l="6612" t="28284" r="35530" b="15567"/>
          <a:stretch>
            <a:fillRect/>
          </a:stretch>
        </p:blipFill>
        <p:spPr bwMode="auto">
          <a:xfrm flipH="1">
            <a:off x="4283968" y="2332422"/>
            <a:ext cx="4392488" cy="36394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276872"/>
            <a:ext cx="2592288" cy="3890469"/>
          </a:xfrm>
          <a:prstGeom prst="rect">
            <a:avLst/>
          </a:prstGeom>
          <a:ln w="190500" cap="sq">
            <a:solidFill>
              <a:schemeClr val="accent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004444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512809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Calibri" pitchFamily="34" charset="0"/>
              </a:rPr>
              <a:t>Сказка о золотой рыбке.</a:t>
            </a:r>
          </a:p>
          <a:p>
            <a:pPr marL="0" indent="0" algn="ctr">
              <a:buNone/>
            </a:pPr>
            <a:endParaRPr lang="ru-RU" sz="4400" b="1" dirty="0" smtClean="0">
              <a:solidFill>
                <a:srgbClr val="FFFF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55576" y="764704"/>
            <a:ext cx="7560840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b="1" dirty="0">
                <a:solidFill>
                  <a:srgbClr val="0070C0"/>
                </a:solidFill>
                <a:latin typeface="Calibri" pitchFamily="34" charset="0"/>
              </a:rPr>
              <a:t>Мама запретила выплывать ей из своего домика. </a:t>
            </a:r>
            <a:r>
              <a:rPr lang="ru-RU" sz="2800" b="1" dirty="0" smtClean="0">
                <a:solidFill>
                  <a:srgbClr val="0070C0"/>
                </a:solidFill>
                <a:latin typeface="Calibri" pitchFamily="34" charset="0"/>
              </a:rPr>
              <a:t>Но </a:t>
            </a:r>
            <a:r>
              <a:rPr lang="ru-RU" sz="2800" b="1" dirty="0">
                <a:solidFill>
                  <a:srgbClr val="0070C0"/>
                </a:solidFill>
                <a:latin typeface="Calibri" pitchFamily="34" charset="0"/>
              </a:rPr>
              <a:t>когда рыбка осталась одна, она   нарушила запрет и поплыла </a:t>
            </a:r>
            <a:r>
              <a:rPr lang="ru-RU" sz="2800" b="1" dirty="0" smtClean="0">
                <a:solidFill>
                  <a:srgbClr val="0070C0"/>
                </a:solidFill>
                <a:latin typeface="Calibri" pitchFamily="34" charset="0"/>
              </a:rPr>
              <a:t>далеко-далеко в морскую пучину.</a:t>
            </a:r>
            <a:endParaRPr lang="ru-RU" sz="28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pic>
        <p:nvPicPr>
          <p:cNvPr id="8194" name="Picture 2" descr="C:\Users\Aleksandr\Desktop\картинки к презинтациям\fishh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51446" y="2060848"/>
            <a:ext cx="4992554" cy="2808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04864"/>
            <a:ext cx="1845767" cy="2751182"/>
          </a:xfrm>
          <a:prstGeom prst="rect">
            <a:avLst/>
          </a:prstGeom>
          <a:ln w="190500" cap="sq">
            <a:solidFill>
              <a:schemeClr val="accent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573016"/>
            <a:ext cx="1824203" cy="2736303"/>
          </a:xfrm>
          <a:prstGeom prst="rect">
            <a:avLst/>
          </a:prstGeom>
          <a:ln w="190500" cap="sq">
            <a:solidFill>
              <a:schemeClr val="accent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682781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99592" y="764704"/>
            <a:ext cx="8244408" cy="172819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b="1" dirty="0" smtClean="0">
                <a:solidFill>
                  <a:srgbClr val="0070C0"/>
                </a:solidFill>
                <a:latin typeface="Calibri" pitchFamily="34" charset="0"/>
              </a:rPr>
              <a:t>Она встретила необыкновенной красоты водоросли. Вовремя загадочного путешествия рыбка познакомилась с </a:t>
            </a:r>
            <a:r>
              <a:rPr lang="ru-RU" sz="2400" b="1" dirty="0" err="1" smtClean="0">
                <a:solidFill>
                  <a:srgbClr val="0070C0"/>
                </a:solidFill>
                <a:latin typeface="Calibri" pitchFamily="34" charset="0"/>
              </a:rPr>
              <a:t>сомиком</a:t>
            </a:r>
            <a:r>
              <a:rPr lang="ru-RU" sz="2400" b="1" dirty="0" smtClean="0">
                <a:solidFill>
                  <a:srgbClr val="0070C0"/>
                </a:solidFill>
                <a:latin typeface="Calibri" pitchFamily="34" charset="0"/>
              </a:rPr>
              <a:t>, который стал её другом. Он был очень добрый, умный и очаровательный. Поплыли они вмести и вдруг увидели в морских глубинах  речную жемчужину. Она жила в ракушке. Жемчужина была  очень красивой и сияла перламутровым блеском.</a:t>
            </a:r>
          </a:p>
          <a:p>
            <a:pPr marL="0" indent="0" algn="just">
              <a:buNone/>
            </a:pP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ru-RU" sz="2400" b="1" dirty="0" smtClean="0">
                <a:solidFill>
                  <a:srgbClr val="0070C0"/>
                </a:solidFill>
                <a:latin typeface="Calibri" pitchFamily="34" charset="0"/>
              </a:rPr>
              <a:t>    </a:t>
            </a:r>
            <a:endParaRPr lang="ru-RU" sz="2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pic>
        <p:nvPicPr>
          <p:cNvPr id="9219" name="Picture 3" descr="C:\Users\Aleksandr\Desktop\картинки к презинтациям\0_8e06f_cc33e7aa_X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212976"/>
            <a:ext cx="2067421" cy="1782401"/>
          </a:xfrm>
          <a:prstGeom prst="rect">
            <a:avLst/>
          </a:prstGeom>
          <a:noFill/>
        </p:spPr>
      </p:pic>
      <p:pic>
        <p:nvPicPr>
          <p:cNvPr id="9220" name="Picture 4" descr="C:\Users\Aleksandr\Desktop\картинки к презинтациям\в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4149080"/>
            <a:ext cx="2204379" cy="1864905"/>
          </a:xfrm>
          <a:prstGeom prst="rect">
            <a:avLst/>
          </a:prstGeom>
          <a:noFill/>
        </p:spPr>
      </p:pic>
      <p:pic>
        <p:nvPicPr>
          <p:cNvPr id="9221" name="Picture 5" descr="C:\Users\Aleksandr\Desktop\картинки к презинтациям\0_ad1ed_9f45c635_X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336871">
            <a:off x="546364" y="4011875"/>
            <a:ext cx="2016224" cy="2016224"/>
          </a:xfrm>
          <a:prstGeom prst="rect">
            <a:avLst/>
          </a:prstGeom>
          <a:noFill/>
        </p:spPr>
      </p:pic>
      <p:pic>
        <p:nvPicPr>
          <p:cNvPr id="9222" name="Picture 6" descr="C:\Users\Aleksandr\Desktop\картинки к презинтациям\1016827934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55776" y="3296268"/>
            <a:ext cx="1080120" cy="1329995"/>
          </a:xfrm>
          <a:prstGeom prst="rect">
            <a:avLst/>
          </a:prstGeom>
          <a:noFill/>
        </p:spPr>
      </p:pic>
      <p:pic>
        <p:nvPicPr>
          <p:cNvPr id="9223" name="Picture 7" descr="C:\Users\Aleksandr\Desktop\картинки к презинтациям\0_148c91_a4502d73_L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3779912" y="3140968"/>
            <a:ext cx="2058144" cy="1980964"/>
          </a:xfrm>
          <a:prstGeom prst="rect">
            <a:avLst/>
          </a:prstGeom>
          <a:noFill/>
        </p:spPr>
      </p:pic>
      <p:pic>
        <p:nvPicPr>
          <p:cNvPr id="9224" name="Picture 8" descr="C:\Users\Aleksandr\Desktop\картинки к презинтациям\1663404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5564825"/>
            <a:ext cx="2448272" cy="1083870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627784" y="188640"/>
            <a:ext cx="40064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Calibri" pitchFamily="34" charset="0"/>
              </a:rPr>
              <a:t>Сказка о золотой рыбке.</a:t>
            </a:r>
          </a:p>
        </p:txBody>
      </p:sp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199" y="3140968"/>
            <a:ext cx="1920213" cy="2880319"/>
          </a:xfrm>
          <a:prstGeom prst="rect">
            <a:avLst/>
          </a:prstGeom>
          <a:ln w="190500" cap="sq">
            <a:solidFill>
              <a:schemeClr val="accent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909371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836712"/>
            <a:ext cx="8244408" cy="172819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800" b="1" dirty="0" smtClean="0">
                <a:solidFill>
                  <a:srgbClr val="0070C0"/>
                </a:solidFill>
                <a:latin typeface="Calibri" pitchFamily="34" charset="0"/>
              </a:rPr>
              <a:t>И тут появился враг – огромная хищная щука. Она хотела съесть золотую рыбку, но рыбка взмолилась и стала просить  отпустить их, а взамен пообещала щуке исполнить три её самых заветных желания  (продолжение следует…)      </a:t>
            </a:r>
            <a:endParaRPr lang="ru-RU" sz="28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pic>
        <p:nvPicPr>
          <p:cNvPr id="9219" name="Picture 3" descr="C:\Users\Aleksandr\Desktop\картинки к презинтациям\0_8e06f_cc33e7aa_X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508005" flipH="1">
            <a:off x="3563887" y="2924944"/>
            <a:ext cx="2085312" cy="1797825"/>
          </a:xfrm>
          <a:prstGeom prst="rect">
            <a:avLst/>
          </a:prstGeom>
          <a:noFill/>
        </p:spPr>
      </p:pic>
      <p:pic>
        <p:nvPicPr>
          <p:cNvPr id="9220" name="Picture 4" descr="C:\Users\Aleksandr\Desktop\картинки к презинтациям\в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3861048"/>
            <a:ext cx="2204379" cy="1864905"/>
          </a:xfrm>
          <a:prstGeom prst="rect">
            <a:avLst/>
          </a:prstGeom>
          <a:noFill/>
        </p:spPr>
      </p:pic>
      <p:pic>
        <p:nvPicPr>
          <p:cNvPr id="9221" name="Picture 5" descr="C:\Users\Aleksandr\Desktop\картинки к презинтациям\0_ad1ed_9f45c635_X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98815" flipH="1">
            <a:off x="6883" y="4264482"/>
            <a:ext cx="2016224" cy="2016224"/>
          </a:xfrm>
          <a:prstGeom prst="rect">
            <a:avLst/>
          </a:prstGeom>
          <a:noFill/>
        </p:spPr>
      </p:pic>
      <p:pic>
        <p:nvPicPr>
          <p:cNvPr id="9222" name="Picture 6" descr="C:\Users\Aleksandr\Desktop\картинки к презинтациям\1016827934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39752" y="5528005"/>
            <a:ext cx="1080120" cy="1329995"/>
          </a:xfrm>
          <a:prstGeom prst="rect">
            <a:avLst/>
          </a:prstGeom>
          <a:noFill/>
        </p:spPr>
      </p:pic>
      <p:pic>
        <p:nvPicPr>
          <p:cNvPr id="9223" name="Picture 7" descr="C:\Users\Aleksandr\Desktop\картинки к презинтациям\0_148c91_a4502d73_L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122382" flipH="1">
            <a:off x="3300676" y="4795240"/>
            <a:ext cx="2058144" cy="1980964"/>
          </a:xfrm>
          <a:prstGeom prst="rect">
            <a:avLst/>
          </a:prstGeom>
          <a:noFill/>
        </p:spPr>
      </p:pic>
      <p:pic>
        <p:nvPicPr>
          <p:cNvPr id="9224" name="Picture 8" descr="C:\Users\Aleksandr\Desktop\картинки к презинтациям\1663404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19" y="5628582"/>
            <a:ext cx="2304257" cy="1020113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627784" y="188640"/>
            <a:ext cx="40064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Calibri" pitchFamily="34" charset="0"/>
              </a:rPr>
              <a:t>Сказка о золотой рыбке.</a:t>
            </a:r>
          </a:p>
        </p:txBody>
      </p:sp>
      <p:pic>
        <p:nvPicPr>
          <p:cNvPr id="12290" name="Picture 2" descr="C:\Users\Aleksandr\Desktop\картинки к презинтациям\0_16037a_6bc4d2ae_orig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467544" y="2949663"/>
            <a:ext cx="3286125" cy="2719387"/>
          </a:xfrm>
          <a:prstGeom prst="rect">
            <a:avLst/>
          </a:prstGeom>
          <a:noFill/>
        </p:spPr>
      </p:pic>
      <p:pic>
        <p:nvPicPr>
          <p:cNvPr id="12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636912"/>
            <a:ext cx="2304256" cy="3344891"/>
          </a:xfrm>
          <a:prstGeom prst="rect">
            <a:avLst/>
          </a:prstGeom>
          <a:ln w="190500" cap="sq">
            <a:solidFill>
              <a:schemeClr val="accent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909371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10" descr="C:\Users\Aleksandr\Desktop\мама\игра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Карты Проппа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2051720" cy="3001491"/>
          </a:xfrm>
          <a:prstGeom prst="rect">
            <a:avLst/>
          </a:prstGeom>
          <a:ln w="190500" cap="sq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Прямоугольник 5"/>
          <p:cNvSpPr/>
          <p:nvPr/>
        </p:nvSpPr>
        <p:spPr>
          <a:xfrm>
            <a:off x="2915816" y="188640"/>
            <a:ext cx="50405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Сказка" Волшебные фигурки"  </a:t>
            </a:r>
            <a:endParaRPr lang="ru-RU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87824" y="908720"/>
            <a:ext cx="53285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В некотором царстве, в некотором государстве жили-были объёмные геометрические тела. Они были все разные, непохожие друг на друга. Решили они построить новый замок из плоских геометрических фигур. </a:t>
            </a:r>
            <a:endParaRPr lang="ru-RU" sz="20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8" descr="C:\Users\Aleksandr\Desktop\мама\объмные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508" r="2003"/>
          <a:stretch>
            <a:fillRect/>
          </a:stretch>
        </p:blipFill>
        <p:spPr bwMode="auto">
          <a:xfrm>
            <a:off x="3635896" y="2780928"/>
            <a:ext cx="3024336" cy="2996952"/>
          </a:xfrm>
          <a:prstGeom prst="rect">
            <a:avLst/>
          </a:prstGeom>
          <a:noFill/>
        </p:spPr>
      </p:pic>
      <p:pic>
        <p:nvPicPr>
          <p:cNvPr id="1027" name="Picture 3" descr="C:\Users\Aleksandr\Desktop\мама\кубики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16216" y="5085184"/>
            <a:ext cx="1872208" cy="1472606"/>
          </a:xfrm>
          <a:prstGeom prst="rect">
            <a:avLst/>
          </a:prstGeom>
          <a:noFill/>
        </p:spPr>
      </p:pic>
      <p:pic>
        <p:nvPicPr>
          <p:cNvPr id="12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80" t="6060" r="4934" b="7750"/>
          <a:stretch>
            <a:fillRect/>
          </a:stretch>
        </p:blipFill>
        <p:spPr bwMode="auto">
          <a:xfrm>
            <a:off x="323528" y="4437112"/>
            <a:ext cx="3240360" cy="2015346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C:\Users\Aleksandr\Desktop\мама\игра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" name="TextBox 23"/>
          <p:cNvSpPr txBox="1"/>
          <p:nvPr/>
        </p:nvSpPr>
        <p:spPr>
          <a:xfrm>
            <a:off x="5652120" y="29249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037" name="Picture 13" descr="C:\Users\Aleksandr\Desktop\мама\кубики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5385394"/>
            <a:ext cx="1872208" cy="1472606"/>
          </a:xfrm>
          <a:prstGeom prst="rect">
            <a:avLst/>
          </a:prstGeom>
          <a:noFill/>
        </p:spPr>
      </p:pic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1" name="TextBox 30"/>
          <p:cNvSpPr txBox="1"/>
          <p:nvPr/>
        </p:nvSpPr>
        <p:spPr>
          <a:xfrm>
            <a:off x="4572000" y="27089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043" name="Rectangle 19"/>
          <p:cNvSpPr>
            <a:spLocks noChangeArrowheads="1"/>
          </p:cNvSpPr>
          <p:nvPr/>
        </p:nvSpPr>
        <p:spPr bwMode="auto">
          <a:xfrm>
            <a:off x="2267744" y="3118321"/>
            <a:ext cx="532859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4427984" y="908720"/>
            <a:ext cx="417646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Но их друг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Самоделкин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, запретил им приглашать плоские геометрические фигуры из другого царства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92" name="Picture 4" descr="C:\Users\Aleksandr\Desktop\картинки к презинтациям\1570389_1_b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16016" y="3429000"/>
            <a:ext cx="2088232" cy="2993133"/>
          </a:xfrm>
          <a:prstGeom prst="rect">
            <a:avLst/>
          </a:prstGeom>
          <a:noFill/>
        </p:spPr>
      </p:pic>
      <p:pic>
        <p:nvPicPr>
          <p:cNvPr id="19" name="Picture 8" descr="C:\Users\Aleksandr\Desktop\мама\объмные.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508" r="2003"/>
          <a:stretch>
            <a:fillRect/>
          </a:stretch>
        </p:blipFill>
        <p:spPr bwMode="auto">
          <a:xfrm>
            <a:off x="755576" y="3861048"/>
            <a:ext cx="3024336" cy="2996952"/>
          </a:xfrm>
          <a:prstGeom prst="rect">
            <a:avLst/>
          </a:prstGeom>
          <a:noFill/>
        </p:spPr>
      </p:pic>
      <p:pic>
        <p:nvPicPr>
          <p:cNvPr id="22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968219" cy="2952327"/>
          </a:xfrm>
          <a:prstGeom prst="rect">
            <a:avLst/>
          </a:prstGeom>
          <a:ln w="190500" cap="sq">
            <a:solidFill>
              <a:schemeClr val="accent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3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764704"/>
            <a:ext cx="1980716" cy="2952328"/>
          </a:xfrm>
          <a:prstGeom prst="rect">
            <a:avLst/>
          </a:prstGeom>
          <a:ln w="190500" cap="sq">
            <a:solidFill>
              <a:schemeClr val="accent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26586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C:\Users\Aleksandr\Desktop\мама\игра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" name="TextBox 23"/>
          <p:cNvSpPr txBox="1"/>
          <p:nvPr/>
        </p:nvSpPr>
        <p:spPr>
          <a:xfrm>
            <a:off x="5652120" y="29249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037" name="Picture 13" descr="C:\Users\Aleksandr\Desktop\мама\кубики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5385394"/>
            <a:ext cx="1872208" cy="1472606"/>
          </a:xfrm>
          <a:prstGeom prst="rect">
            <a:avLst/>
          </a:prstGeom>
          <a:noFill/>
        </p:spPr>
      </p:pic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1" name="TextBox 30"/>
          <p:cNvSpPr txBox="1"/>
          <p:nvPr/>
        </p:nvSpPr>
        <p:spPr>
          <a:xfrm>
            <a:off x="4572000" y="27089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043" name="Rectangle 19"/>
          <p:cNvSpPr>
            <a:spLocks noChangeArrowheads="1"/>
          </p:cNvSpPr>
          <p:nvPr/>
        </p:nvSpPr>
        <p:spPr bwMode="auto">
          <a:xfrm>
            <a:off x="2267744" y="3118321"/>
            <a:ext cx="532859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9" name="Picture 8" descr="C:\Users\Aleksandr\Desktop\мама\объмные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508" r="2003"/>
          <a:stretch>
            <a:fillRect/>
          </a:stretch>
        </p:blipFill>
        <p:spPr bwMode="auto">
          <a:xfrm>
            <a:off x="539552" y="4221088"/>
            <a:ext cx="3024336" cy="2996952"/>
          </a:xfrm>
          <a:prstGeom prst="rect">
            <a:avLst/>
          </a:prstGeom>
          <a:noFill/>
        </p:spPr>
      </p:pic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3275856" y="35333"/>
            <a:ext cx="4896544" cy="2215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Объёмные геометрические фигуры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не послушали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Самоделкина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и всё-таки пригласили  плоские геометрически фигуры.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4" descr="C:\Users\Aleksandr\Desktop\картинки к презинтациям\1570389_1_b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064" y="3348810"/>
            <a:ext cx="2448272" cy="3509190"/>
          </a:xfrm>
          <a:prstGeom prst="rect">
            <a:avLst/>
          </a:prstGeom>
          <a:noFill/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2376264" cy="3587540"/>
          </a:xfrm>
          <a:prstGeom prst="rect">
            <a:avLst/>
          </a:prstGeom>
          <a:ln w="190500" cap="sq">
            <a:solidFill>
              <a:schemeClr val="accent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7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80" t="6060" r="4934" b="7750"/>
          <a:stretch>
            <a:fillRect/>
          </a:stretch>
        </p:blipFill>
        <p:spPr bwMode="auto">
          <a:xfrm>
            <a:off x="3059832" y="1988840"/>
            <a:ext cx="3240360" cy="20153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4226586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7890" name="Picture 2" descr="C:\Users\Aleksandr\Desktop\картинки к презинтациям\7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332656"/>
            <a:ext cx="2047009" cy="3312368"/>
          </a:xfrm>
          <a:prstGeom prst="rect">
            <a:avLst/>
          </a:prstGeom>
          <a:ln w="190500" cap="sq">
            <a:solidFill>
              <a:schemeClr val="accent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419872" y="548680"/>
            <a:ext cx="49685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Они принялись за работу, но ничего  у них не получалось? Почему? Что им  делать?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 </a:t>
            </a:r>
          </a:p>
        </p:txBody>
      </p:sp>
      <p:pic>
        <p:nvPicPr>
          <p:cNvPr id="7" name="Picture 8" descr="C:\Users\Aleksandr\Desktop\мама\объмные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5173" r="67587" b="29559"/>
          <a:stretch>
            <a:fillRect/>
          </a:stretch>
        </p:blipFill>
        <p:spPr bwMode="auto">
          <a:xfrm>
            <a:off x="6228184" y="4077072"/>
            <a:ext cx="1476672" cy="1584176"/>
          </a:xfrm>
          <a:prstGeom prst="rect">
            <a:avLst/>
          </a:prstGeom>
          <a:noFill/>
        </p:spPr>
      </p:pic>
      <p:pic>
        <p:nvPicPr>
          <p:cNvPr id="8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0970" t="6060" r="26181" b="45743"/>
          <a:stretch>
            <a:fillRect/>
          </a:stretch>
        </p:blipFill>
        <p:spPr bwMode="auto">
          <a:xfrm>
            <a:off x="6084168" y="5373216"/>
            <a:ext cx="1152128" cy="1126976"/>
          </a:xfrm>
          <a:prstGeom prst="rect">
            <a:avLst/>
          </a:prstGeom>
          <a:noFill/>
        </p:spPr>
      </p:pic>
      <p:pic>
        <p:nvPicPr>
          <p:cNvPr id="9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61" t="6060" r="58791" b="60782"/>
          <a:stretch>
            <a:fillRect/>
          </a:stretch>
        </p:blipFill>
        <p:spPr bwMode="auto">
          <a:xfrm>
            <a:off x="1115616" y="5805264"/>
            <a:ext cx="1152128" cy="775320"/>
          </a:xfrm>
          <a:prstGeom prst="rect">
            <a:avLst/>
          </a:prstGeom>
          <a:noFill/>
        </p:spPr>
      </p:pic>
      <p:pic>
        <p:nvPicPr>
          <p:cNvPr id="10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9130" t="51895" r="44180" b="7750"/>
          <a:stretch>
            <a:fillRect/>
          </a:stretch>
        </p:blipFill>
        <p:spPr bwMode="auto">
          <a:xfrm rot="18033924">
            <a:off x="3668089" y="3456118"/>
            <a:ext cx="936104" cy="943610"/>
          </a:xfrm>
          <a:prstGeom prst="rect">
            <a:avLst/>
          </a:prstGeom>
          <a:noFill/>
        </p:spPr>
      </p:pic>
      <p:pic>
        <p:nvPicPr>
          <p:cNvPr id="11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767" t="58054" r="4934" b="7750"/>
          <a:stretch>
            <a:fillRect/>
          </a:stretch>
        </p:blipFill>
        <p:spPr bwMode="auto">
          <a:xfrm rot="9532157">
            <a:off x="1859113" y="5319399"/>
            <a:ext cx="1448544" cy="799594"/>
          </a:xfrm>
          <a:prstGeom prst="rect">
            <a:avLst/>
          </a:prstGeom>
          <a:noFill/>
        </p:spPr>
      </p:pic>
      <p:pic>
        <p:nvPicPr>
          <p:cNvPr id="12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80" t="45736" r="70870" b="20389"/>
          <a:stretch>
            <a:fillRect/>
          </a:stretch>
        </p:blipFill>
        <p:spPr bwMode="auto">
          <a:xfrm>
            <a:off x="4139952" y="5589240"/>
            <a:ext cx="1096396" cy="936104"/>
          </a:xfrm>
          <a:prstGeom prst="rect">
            <a:avLst/>
          </a:prstGeom>
          <a:noFill/>
        </p:spPr>
      </p:pic>
      <p:pic>
        <p:nvPicPr>
          <p:cNvPr id="13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4536" t="6060" r="4934" b="44667"/>
          <a:stretch>
            <a:fillRect/>
          </a:stretch>
        </p:blipFill>
        <p:spPr bwMode="auto">
          <a:xfrm>
            <a:off x="2987824" y="5445224"/>
            <a:ext cx="720080" cy="1152128"/>
          </a:xfrm>
          <a:prstGeom prst="rect">
            <a:avLst/>
          </a:prstGeom>
          <a:noFill/>
        </p:spPr>
      </p:pic>
      <p:pic>
        <p:nvPicPr>
          <p:cNvPr id="14" name="Picture 8" descr="C:\Users\Aleksandr\Desktop\мама\объмные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321" r="69351" b="66617"/>
          <a:stretch>
            <a:fillRect/>
          </a:stretch>
        </p:blipFill>
        <p:spPr bwMode="auto">
          <a:xfrm>
            <a:off x="5004048" y="4725144"/>
            <a:ext cx="1396280" cy="1440160"/>
          </a:xfrm>
          <a:prstGeom prst="rect">
            <a:avLst/>
          </a:prstGeom>
          <a:noFill/>
        </p:spPr>
      </p:pic>
      <p:pic>
        <p:nvPicPr>
          <p:cNvPr id="15" name="Picture 8" descr="C:\Users\Aleksandr\Desktop\мама\объмные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7966" t="39982" r="2003" b="32765"/>
          <a:stretch>
            <a:fillRect/>
          </a:stretch>
        </p:blipFill>
        <p:spPr bwMode="auto">
          <a:xfrm>
            <a:off x="395536" y="4653136"/>
            <a:ext cx="1368152" cy="1224136"/>
          </a:xfrm>
          <a:prstGeom prst="rect">
            <a:avLst/>
          </a:prstGeom>
          <a:noFill/>
        </p:spPr>
      </p:pic>
      <p:pic>
        <p:nvPicPr>
          <p:cNvPr id="16" name="Picture 8" descr="C:\Users\Aleksandr\Desktop\мама\объмные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5054" t="1508" r="2003" b="66990"/>
          <a:stretch>
            <a:fillRect/>
          </a:stretch>
        </p:blipFill>
        <p:spPr bwMode="auto">
          <a:xfrm>
            <a:off x="3635896" y="4365104"/>
            <a:ext cx="1500808" cy="1415008"/>
          </a:xfrm>
          <a:prstGeom prst="rect">
            <a:avLst/>
          </a:prstGeom>
          <a:noFill/>
        </p:spPr>
      </p:pic>
      <p:pic>
        <p:nvPicPr>
          <p:cNvPr id="17" name="Picture 8" descr="C:\Users\Aleksandr\Desktop\мама\объмные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5575" t="33570" r="34394" b="29559"/>
          <a:stretch>
            <a:fillRect/>
          </a:stretch>
        </p:blipFill>
        <p:spPr bwMode="auto">
          <a:xfrm>
            <a:off x="1475656" y="3933056"/>
            <a:ext cx="1368152" cy="1656184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5292080" y="6453336"/>
            <a:ext cx="230425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ru-RU" sz="30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580112" y="1844824"/>
            <a:ext cx="79208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0" dirty="0" smtClean="0">
                <a:solidFill>
                  <a:srgbClr val="C00000"/>
                </a:solidFill>
              </a:rPr>
              <a:t>?</a:t>
            </a:r>
            <a:endParaRPr lang="ru-RU" sz="200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267744" y="260648"/>
            <a:ext cx="7092280" cy="3474720"/>
          </a:xfrm>
        </p:spPr>
        <p:txBody>
          <a:bodyPr>
            <a:normAutofit fontScale="92500" lnSpcReduction="10000"/>
          </a:bodyPr>
          <a:lstStyle/>
          <a:p>
            <a:pPr lvl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И решили они обратиться за помощью к королеве фигур, которая  дала им умный совет.." Подружиться". Строить замок из объёмных геометрических тел таких как куб, конус, пирамида, параллелепипед, цилиндр, так как они занимают место в пространстве, а плоскими геометрическими фигурами кругами, треугольниками, прямоугольниками, квадратами, овалами  украсить стены этого волшебного замка.</a:t>
            </a:r>
            <a:endParaRPr lang="ru-RU" sz="2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pic>
        <p:nvPicPr>
          <p:cNvPr id="5" name="Picture 1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2016224" cy="2970655"/>
          </a:xfrm>
          <a:prstGeom prst="rect">
            <a:avLst/>
          </a:prstGeom>
          <a:ln w="190500" cap="sq">
            <a:solidFill>
              <a:schemeClr val="accent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" name="Picture 7" descr="C:\Users\Aleksandr\Desktop\картинки к презинтациям\5831_9d13fadede991f9980dd6fc57d5a37bd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AE1"/>
              </a:clrFrom>
              <a:clrTo>
                <a:srgbClr val="FEFAE1">
                  <a:alpha val="0"/>
                </a:srgbClr>
              </a:clrTo>
            </a:clrChange>
          </a:blip>
          <a:srcRect l="13780" t="12632" r="14455" b="9051"/>
          <a:stretch>
            <a:fillRect/>
          </a:stretch>
        </p:blipFill>
        <p:spPr bwMode="auto">
          <a:xfrm flipH="1">
            <a:off x="0" y="3356992"/>
            <a:ext cx="3832684" cy="3501008"/>
          </a:xfrm>
          <a:prstGeom prst="rect">
            <a:avLst/>
          </a:prstGeom>
          <a:noFill/>
        </p:spPr>
      </p:pic>
      <p:pic>
        <p:nvPicPr>
          <p:cNvPr id="4" name="Picture 13" descr="C:\Users\Aleksandr\Desktop\мама\кубики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43808" y="5385394"/>
            <a:ext cx="1872208" cy="1472606"/>
          </a:xfrm>
          <a:prstGeom prst="rect">
            <a:avLst/>
          </a:prstGeom>
          <a:noFill/>
        </p:spPr>
      </p:pic>
      <p:pic>
        <p:nvPicPr>
          <p:cNvPr id="12" name="Picture 8" descr="C:\Users\Aleksandr\Desktop\мама\объмные.pn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508" r="2003"/>
          <a:stretch>
            <a:fillRect/>
          </a:stretch>
        </p:blipFill>
        <p:spPr bwMode="auto">
          <a:xfrm>
            <a:off x="5833606" y="2924944"/>
            <a:ext cx="3310394" cy="3280420"/>
          </a:xfrm>
          <a:prstGeom prst="rect">
            <a:avLst/>
          </a:prstGeom>
          <a:noFill/>
        </p:spPr>
      </p:pic>
      <p:pic>
        <p:nvPicPr>
          <p:cNvPr id="13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80" t="6060" r="4934" b="7750"/>
          <a:stretch>
            <a:fillRect/>
          </a:stretch>
        </p:blipFill>
        <p:spPr bwMode="auto">
          <a:xfrm>
            <a:off x="4139952" y="4869160"/>
            <a:ext cx="2893027" cy="1799322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7890" name="Picture 2" descr="C:\Users\Aleksandr\Desktop\картинки к презинтациям\7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491880" y="188640"/>
            <a:ext cx="54006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 получился замок таким красивым. Для того  чтобы посмотреть на него и полюбоваться, приезжали  дети  со всех концов света.</a:t>
            </a:r>
          </a:p>
          <a:p>
            <a:pPr algn="just"/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 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 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92080" y="6453336"/>
            <a:ext cx="2304256" cy="9325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?</a:t>
            </a:r>
            <a:endParaRPr lang="ru-RU" sz="30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9" name="Picture 3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2232248" cy="32801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" name="Picture 9" descr="C:\Users\Aleksandr\Desktop\картинки к презинтациям\img_user_file_569e31409f5e2_2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7704" y="2537520"/>
            <a:ext cx="5760640" cy="4320480"/>
          </a:xfrm>
          <a:prstGeom prst="rect">
            <a:avLst/>
          </a:prstGeom>
          <a:noFill/>
        </p:spPr>
      </p:pic>
      <p:pic>
        <p:nvPicPr>
          <p:cNvPr id="9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61" t="6060" r="58791" b="60782"/>
          <a:stretch>
            <a:fillRect/>
          </a:stretch>
        </p:blipFill>
        <p:spPr bwMode="auto">
          <a:xfrm rot="5400000">
            <a:off x="4922648" y="5814656"/>
            <a:ext cx="938120" cy="631304"/>
          </a:xfrm>
          <a:prstGeom prst="rect">
            <a:avLst/>
          </a:prstGeom>
          <a:noFill/>
        </p:spPr>
      </p:pic>
      <p:pic>
        <p:nvPicPr>
          <p:cNvPr id="12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80" t="45736" r="70870" b="20389"/>
          <a:stretch>
            <a:fillRect/>
          </a:stretch>
        </p:blipFill>
        <p:spPr bwMode="auto">
          <a:xfrm>
            <a:off x="3707904" y="6021288"/>
            <a:ext cx="590366" cy="504056"/>
          </a:xfrm>
          <a:prstGeom prst="rect">
            <a:avLst/>
          </a:prstGeom>
          <a:noFill/>
        </p:spPr>
      </p:pic>
      <p:pic>
        <p:nvPicPr>
          <p:cNvPr id="8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0970" t="6060" r="26181" b="45743"/>
          <a:stretch>
            <a:fillRect/>
          </a:stretch>
        </p:blipFill>
        <p:spPr bwMode="auto">
          <a:xfrm>
            <a:off x="5148064" y="5085184"/>
            <a:ext cx="576064" cy="563488"/>
          </a:xfrm>
          <a:prstGeom prst="rect">
            <a:avLst/>
          </a:prstGeom>
          <a:noFill/>
        </p:spPr>
      </p:pic>
      <p:pic>
        <p:nvPicPr>
          <p:cNvPr id="21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80" t="45736" r="70870" b="20389"/>
          <a:stretch>
            <a:fillRect/>
          </a:stretch>
        </p:blipFill>
        <p:spPr bwMode="auto">
          <a:xfrm>
            <a:off x="2771800" y="6021288"/>
            <a:ext cx="590367" cy="504056"/>
          </a:xfrm>
          <a:prstGeom prst="rect">
            <a:avLst/>
          </a:prstGeom>
          <a:noFill/>
        </p:spPr>
      </p:pic>
      <p:pic>
        <p:nvPicPr>
          <p:cNvPr id="22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4536" t="6060" r="4934" b="44667"/>
          <a:stretch>
            <a:fillRect/>
          </a:stretch>
        </p:blipFill>
        <p:spPr bwMode="auto">
          <a:xfrm>
            <a:off x="3203848" y="5085184"/>
            <a:ext cx="720080" cy="1152128"/>
          </a:xfrm>
          <a:prstGeom prst="rect">
            <a:avLst/>
          </a:prstGeom>
          <a:noFill/>
        </p:spPr>
      </p:pic>
      <p:pic>
        <p:nvPicPr>
          <p:cNvPr id="23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61" t="6060" r="58791" b="60782"/>
          <a:stretch>
            <a:fillRect/>
          </a:stretch>
        </p:blipFill>
        <p:spPr bwMode="auto">
          <a:xfrm rot="5400000">
            <a:off x="6146784" y="5814656"/>
            <a:ext cx="938120" cy="631304"/>
          </a:xfrm>
          <a:prstGeom prst="rect">
            <a:avLst/>
          </a:prstGeom>
          <a:noFill/>
        </p:spPr>
      </p:pic>
      <p:pic>
        <p:nvPicPr>
          <p:cNvPr id="24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0970" t="6060" r="26181" b="45743"/>
          <a:stretch>
            <a:fillRect/>
          </a:stretch>
        </p:blipFill>
        <p:spPr bwMode="auto">
          <a:xfrm>
            <a:off x="6228184" y="5085184"/>
            <a:ext cx="576064" cy="563488"/>
          </a:xfrm>
          <a:prstGeom prst="rect">
            <a:avLst/>
          </a:prstGeom>
          <a:noFill/>
        </p:spPr>
      </p:pic>
      <p:pic>
        <p:nvPicPr>
          <p:cNvPr id="25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767" t="58054" r="4934" b="7750"/>
          <a:stretch>
            <a:fillRect/>
          </a:stretch>
        </p:blipFill>
        <p:spPr bwMode="auto">
          <a:xfrm rot="5400000">
            <a:off x="4184158" y="4752946"/>
            <a:ext cx="1088502" cy="600851"/>
          </a:xfrm>
          <a:prstGeom prst="rect">
            <a:avLst/>
          </a:prstGeom>
          <a:noFill/>
        </p:spPr>
      </p:pic>
      <p:pic>
        <p:nvPicPr>
          <p:cNvPr id="26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767" t="58054" r="4934" b="7750"/>
          <a:stretch>
            <a:fillRect/>
          </a:stretch>
        </p:blipFill>
        <p:spPr bwMode="auto">
          <a:xfrm rot="5400000">
            <a:off x="4184158" y="5833066"/>
            <a:ext cx="1088502" cy="600851"/>
          </a:xfrm>
          <a:prstGeom prst="rect">
            <a:avLst/>
          </a:prstGeom>
          <a:noFill/>
        </p:spPr>
      </p:pic>
      <p:pic>
        <p:nvPicPr>
          <p:cNvPr id="27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9130" t="51895" r="44180" b="7750"/>
          <a:stretch>
            <a:fillRect/>
          </a:stretch>
        </p:blipFill>
        <p:spPr bwMode="auto">
          <a:xfrm>
            <a:off x="4283968" y="3356992"/>
            <a:ext cx="936104" cy="943610"/>
          </a:xfrm>
          <a:prstGeom prst="rect">
            <a:avLst/>
          </a:prstGeom>
          <a:noFill/>
        </p:spPr>
      </p:pic>
      <p:pic>
        <p:nvPicPr>
          <p:cNvPr id="28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9130" t="51895" r="44180" b="7750"/>
          <a:stretch>
            <a:fillRect/>
          </a:stretch>
        </p:blipFill>
        <p:spPr bwMode="auto">
          <a:xfrm>
            <a:off x="6660232" y="3356992"/>
            <a:ext cx="936104" cy="943610"/>
          </a:xfrm>
          <a:prstGeom prst="rect">
            <a:avLst/>
          </a:prstGeom>
          <a:noFill/>
        </p:spPr>
      </p:pic>
      <p:pic>
        <p:nvPicPr>
          <p:cNvPr id="29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9130" t="51895" r="44180" b="7750"/>
          <a:stretch>
            <a:fillRect/>
          </a:stretch>
        </p:blipFill>
        <p:spPr bwMode="auto">
          <a:xfrm>
            <a:off x="1907704" y="3356992"/>
            <a:ext cx="936104" cy="943610"/>
          </a:xfrm>
          <a:prstGeom prst="rect">
            <a:avLst/>
          </a:prstGeom>
          <a:noFill/>
        </p:spPr>
      </p:pic>
      <p:pic>
        <p:nvPicPr>
          <p:cNvPr id="30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767" t="58054" r="4934" b="7750"/>
          <a:stretch>
            <a:fillRect/>
          </a:stretch>
        </p:blipFill>
        <p:spPr bwMode="auto">
          <a:xfrm rot="5400000">
            <a:off x="6560422" y="4536922"/>
            <a:ext cx="1088502" cy="600851"/>
          </a:xfrm>
          <a:prstGeom prst="rect">
            <a:avLst/>
          </a:prstGeom>
          <a:noFill/>
        </p:spPr>
      </p:pic>
      <p:pic>
        <p:nvPicPr>
          <p:cNvPr id="31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767" t="58054" r="4934" b="7750"/>
          <a:stretch>
            <a:fillRect/>
          </a:stretch>
        </p:blipFill>
        <p:spPr bwMode="auto">
          <a:xfrm rot="5400000">
            <a:off x="6560422" y="5761058"/>
            <a:ext cx="1088502" cy="600851"/>
          </a:xfrm>
          <a:prstGeom prst="rect">
            <a:avLst/>
          </a:prstGeom>
          <a:noFill/>
        </p:spPr>
      </p:pic>
      <p:pic>
        <p:nvPicPr>
          <p:cNvPr id="32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767" t="58054" r="4934" b="7750"/>
          <a:stretch>
            <a:fillRect/>
          </a:stretch>
        </p:blipFill>
        <p:spPr bwMode="auto">
          <a:xfrm rot="5400000">
            <a:off x="1735886" y="5761058"/>
            <a:ext cx="1088502" cy="600851"/>
          </a:xfrm>
          <a:prstGeom prst="rect">
            <a:avLst/>
          </a:prstGeom>
          <a:noFill/>
        </p:spPr>
      </p:pic>
      <p:pic>
        <p:nvPicPr>
          <p:cNvPr id="33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767" t="58054" r="4934" b="7750"/>
          <a:stretch>
            <a:fillRect/>
          </a:stretch>
        </p:blipFill>
        <p:spPr bwMode="auto">
          <a:xfrm rot="5400000">
            <a:off x="1735886" y="4536922"/>
            <a:ext cx="1088502" cy="600851"/>
          </a:xfrm>
          <a:prstGeom prst="rect">
            <a:avLst/>
          </a:prstGeom>
          <a:noFill/>
        </p:spPr>
      </p:pic>
      <p:pic>
        <p:nvPicPr>
          <p:cNvPr id="34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0970" t="6060" r="26181" b="45743"/>
          <a:stretch>
            <a:fillRect/>
          </a:stretch>
        </p:blipFill>
        <p:spPr bwMode="auto">
          <a:xfrm>
            <a:off x="2051720" y="3717032"/>
            <a:ext cx="576064" cy="563488"/>
          </a:xfrm>
          <a:prstGeom prst="rect">
            <a:avLst/>
          </a:prstGeom>
          <a:noFill/>
        </p:spPr>
      </p:pic>
      <p:pic>
        <p:nvPicPr>
          <p:cNvPr id="35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0970" t="6060" r="26181" b="45743"/>
          <a:stretch>
            <a:fillRect/>
          </a:stretch>
        </p:blipFill>
        <p:spPr bwMode="auto">
          <a:xfrm>
            <a:off x="4427984" y="3717032"/>
            <a:ext cx="576064" cy="563488"/>
          </a:xfrm>
          <a:prstGeom prst="rect">
            <a:avLst/>
          </a:prstGeom>
          <a:noFill/>
        </p:spPr>
      </p:pic>
      <p:pic>
        <p:nvPicPr>
          <p:cNvPr id="36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0970" t="6060" r="26181" b="45743"/>
          <a:stretch>
            <a:fillRect/>
          </a:stretch>
        </p:blipFill>
        <p:spPr bwMode="auto">
          <a:xfrm>
            <a:off x="6804248" y="3645024"/>
            <a:ext cx="576064" cy="563488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7890" name="Picture 2" descr="C:\Users\Aleksandr\Desktop\картинки к презинтациям\7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339752" y="620688"/>
            <a:ext cx="5400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 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92080" y="6453336"/>
            <a:ext cx="2304256" cy="9325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?</a:t>
            </a:r>
            <a:endParaRPr lang="ru-RU" sz="30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Picture 9" descr="C:\Users\Aleksandr\Desktop\картинки к презинтациям\img_user_file_569e31409f5e2_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1720" y="2537520"/>
            <a:ext cx="5760640" cy="4320480"/>
          </a:xfrm>
          <a:prstGeom prst="rect">
            <a:avLst/>
          </a:prstGeom>
          <a:noFill/>
        </p:spPr>
      </p:pic>
      <p:pic>
        <p:nvPicPr>
          <p:cNvPr id="9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61" t="6060" r="58791" b="60782"/>
          <a:stretch>
            <a:fillRect/>
          </a:stretch>
        </p:blipFill>
        <p:spPr bwMode="auto">
          <a:xfrm rot="5400000">
            <a:off x="4922648" y="5814656"/>
            <a:ext cx="938120" cy="631304"/>
          </a:xfrm>
          <a:prstGeom prst="rect">
            <a:avLst/>
          </a:prstGeom>
          <a:noFill/>
        </p:spPr>
      </p:pic>
      <p:pic>
        <p:nvPicPr>
          <p:cNvPr id="12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80" t="45736" r="70870" b="20389"/>
          <a:stretch>
            <a:fillRect/>
          </a:stretch>
        </p:blipFill>
        <p:spPr bwMode="auto">
          <a:xfrm>
            <a:off x="3707904" y="6021288"/>
            <a:ext cx="590366" cy="504056"/>
          </a:xfrm>
          <a:prstGeom prst="rect">
            <a:avLst/>
          </a:prstGeom>
          <a:noFill/>
        </p:spPr>
      </p:pic>
      <p:pic>
        <p:nvPicPr>
          <p:cNvPr id="8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0970" t="6060" r="26181" b="45743"/>
          <a:stretch>
            <a:fillRect/>
          </a:stretch>
        </p:blipFill>
        <p:spPr bwMode="auto">
          <a:xfrm>
            <a:off x="5148064" y="5085184"/>
            <a:ext cx="576064" cy="563488"/>
          </a:xfrm>
          <a:prstGeom prst="rect">
            <a:avLst/>
          </a:prstGeom>
          <a:noFill/>
        </p:spPr>
      </p:pic>
      <p:pic>
        <p:nvPicPr>
          <p:cNvPr id="21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80" t="45736" r="70870" b="20389"/>
          <a:stretch>
            <a:fillRect/>
          </a:stretch>
        </p:blipFill>
        <p:spPr bwMode="auto">
          <a:xfrm>
            <a:off x="2771800" y="6021288"/>
            <a:ext cx="590367" cy="504056"/>
          </a:xfrm>
          <a:prstGeom prst="rect">
            <a:avLst/>
          </a:prstGeom>
          <a:noFill/>
        </p:spPr>
      </p:pic>
      <p:pic>
        <p:nvPicPr>
          <p:cNvPr id="22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4536" t="6060" r="4934" b="44667"/>
          <a:stretch>
            <a:fillRect/>
          </a:stretch>
        </p:blipFill>
        <p:spPr bwMode="auto">
          <a:xfrm>
            <a:off x="3203848" y="5085184"/>
            <a:ext cx="720080" cy="1152128"/>
          </a:xfrm>
          <a:prstGeom prst="rect">
            <a:avLst/>
          </a:prstGeom>
          <a:noFill/>
        </p:spPr>
      </p:pic>
      <p:pic>
        <p:nvPicPr>
          <p:cNvPr id="23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61" t="6060" r="58791" b="60782"/>
          <a:stretch>
            <a:fillRect/>
          </a:stretch>
        </p:blipFill>
        <p:spPr bwMode="auto">
          <a:xfrm rot="5400000">
            <a:off x="6146784" y="5814656"/>
            <a:ext cx="938120" cy="631304"/>
          </a:xfrm>
          <a:prstGeom prst="rect">
            <a:avLst/>
          </a:prstGeom>
          <a:noFill/>
        </p:spPr>
      </p:pic>
      <p:pic>
        <p:nvPicPr>
          <p:cNvPr id="24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0970" t="6060" r="26181" b="45743"/>
          <a:stretch>
            <a:fillRect/>
          </a:stretch>
        </p:blipFill>
        <p:spPr bwMode="auto">
          <a:xfrm>
            <a:off x="6228184" y="5085184"/>
            <a:ext cx="576064" cy="563488"/>
          </a:xfrm>
          <a:prstGeom prst="rect">
            <a:avLst/>
          </a:prstGeom>
          <a:noFill/>
        </p:spPr>
      </p:pic>
      <p:pic>
        <p:nvPicPr>
          <p:cNvPr id="25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767" t="58054" r="4934" b="7750"/>
          <a:stretch>
            <a:fillRect/>
          </a:stretch>
        </p:blipFill>
        <p:spPr bwMode="auto">
          <a:xfrm rot="5400000">
            <a:off x="4256166" y="4752946"/>
            <a:ext cx="1088502" cy="600851"/>
          </a:xfrm>
          <a:prstGeom prst="rect">
            <a:avLst/>
          </a:prstGeom>
          <a:noFill/>
        </p:spPr>
      </p:pic>
      <p:pic>
        <p:nvPicPr>
          <p:cNvPr id="26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767" t="58054" r="4934" b="7750"/>
          <a:stretch>
            <a:fillRect/>
          </a:stretch>
        </p:blipFill>
        <p:spPr bwMode="auto">
          <a:xfrm rot="5400000">
            <a:off x="4256166" y="5761058"/>
            <a:ext cx="1088502" cy="600851"/>
          </a:xfrm>
          <a:prstGeom prst="rect">
            <a:avLst/>
          </a:prstGeom>
          <a:noFill/>
        </p:spPr>
      </p:pic>
      <p:pic>
        <p:nvPicPr>
          <p:cNvPr id="27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9130" t="51895" r="44180" b="7750"/>
          <a:stretch>
            <a:fillRect/>
          </a:stretch>
        </p:blipFill>
        <p:spPr bwMode="auto">
          <a:xfrm>
            <a:off x="4499992" y="3356992"/>
            <a:ext cx="936104" cy="943610"/>
          </a:xfrm>
          <a:prstGeom prst="rect">
            <a:avLst/>
          </a:prstGeom>
          <a:noFill/>
        </p:spPr>
      </p:pic>
      <p:pic>
        <p:nvPicPr>
          <p:cNvPr id="28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9130" t="51895" r="44180" b="7750"/>
          <a:stretch>
            <a:fillRect/>
          </a:stretch>
        </p:blipFill>
        <p:spPr bwMode="auto">
          <a:xfrm>
            <a:off x="6948264" y="3356992"/>
            <a:ext cx="936104" cy="943610"/>
          </a:xfrm>
          <a:prstGeom prst="rect">
            <a:avLst/>
          </a:prstGeom>
          <a:noFill/>
        </p:spPr>
      </p:pic>
      <p:pic>
        <p:nvPicPr>
          <p:cNvPr id="29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9130" t="51895" r="44180" b="7750"/>
          <a:stretch>
            <a:fillRect/>
          </a:stretch>
        </p:blipFill>
        <p:spPr bwMode="auto">
          <a:xfrm>
            <a:off x="2051720" y="3429000"/>
            <a:ext cx="936104" cy="943610"/>
          </a:xfrm>
          <a:prstGeom prst="rect">
            <a:avLst/>
          </a:prstGeom>
          <a:noFill/>
        </p:spPr>
      </p:pic>
      <p:pic>
        <p:nvPicPr>
          <p:cNvPr id="30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767" t="58054" r="4934" b="7750"/>
          <a:stretch>
            <a:fillRect/>
          </a:stretch>
        </p:blipFill>
        <p:spPr bwMode="auto">
          <a:xfrm rot="5400000">
            <a:off x="6704438" y="4608930"/>
            <a:ext cx="1088502" cy="600851"/>
          </a:xfrm>
          <a:prstGeom prst="rect">
            <a:avLst/>
          </a:prstGeom>
          <a:noFill/>
        </p:spPr>
      </p:pic>
      <p:pic>
        <p:nvPicPr>
          <p:cNvPr id="31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767" t="58054" r="4934" b="7750"/>
          <a:stretch>
            <a:fillRect/>
          </a:stretch>
        </p:blipFill>
        <p:spPr bwMode="auto">
          <a:xfrm rot="5400000">
            <a:off x="6704438" y="5761058"/>
            <a:ext cx="1088502" cy="600851"/>
          </a:xfrm>
          <a:prstGeom prst="rect">
            <a:avLst/>
          </a:prstGeom>
          <a:noFill/>
        </p:spPr>
      </p:pic>
      <p:pic>
        <p:nvPicPr>
          <p:cNvPr id="32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767" t="58054" r="4934" b="7750"/>
          <a:stretch>
            <a:fillRect/>
          </a:stretch>
        </p:blipFill>
        <p:spPr bwMode="auto">
          <a:xfrm rot="5400000">
            <a:off x="1951910" y="5761058"/>
            <a:ext cx="1088502" cy="600851"/>
          </a:xfrm>
          <a:prstGeom prst="rect">
            <a:avLst/>
          </a:prstGeom>
          <a:noFill/>
        </p:spPr>
      </p:pic>
      <p:pic>
        <p:nvPicPr>
          <p:cNvPr id="33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767" t="58054" r="4934" b="7750"/>
          <a:stretch>
            <a:fillRect/>
          </a:stretch>
        </p:blipFill>
        <p:spPr bwMode="auto">
          <a:xfrm rot="5400000">
            <a:off x="1951910" y="4608930"/>
            <a:ext cx="1088502" cy="600851"/>
          </a:xfrm>
          <a:prstGeom prst="rect">
            <a:avLst/>
          </a:prstGeom>
          <a:noFill/>
        </p:spPr>
      </p:pic>
      <p:pic>
        <p:nvPicPr>
          <p:cNvPr id="34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0970" t="6060" r="26181" b="45743"/>
          <a:stretch>
            <a:fillRect/>
          </a:stretch>
        </p:blipFill>
        <p:spPr bwMode="auto">
          <a:xfrm>
            <a:off x="2195736" y="3717032"/>
            <a:ext cx="576064" cy="563488"/>
          </a:xfrm>
          <a:prstGeom prst="rect">
            <a:avLst/>
          </a:prstGeom>
          <a:noFill/>
        </p:spPr>
      </p:pic>
      <p:pic>
        <p:nvPicPr>
          <p:cNvPr id="35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0970" t="6060" r="26181" b="45743"/>
          <a:stretch>
            <a:fillRect/>
          </a:stretch>
        </p:blipFill>
        <p:spPr bwMode="auto">
          <a:xfrm>
            <a:off x="4644008" y="3789040"/>
            <a:ext cx="504056" cy="493052"/>
          </a:xfrm>
          <a:prstGeom prst="rect">
            <a:avLst/>
          </a:prstGeom>
          <a:noFill/>
        </p:spPr>
      </p:pic>
      <p:pic>
        <p:nvPicPr>
          <p:cNvPr id="36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0970" t="6060" r="26181" b="45743"/>
          <a:stretch>
            <a:fillRect/>
          </a:stretch>
        </p:blipFill>
        <p:spPr bwMode="auto">
          <a:xfrm>
            <a:off x="7020272" y="3645024"/>
            <a:ext cx="576064" cy="563488"/>
          </a:xfrm>
          <a:prstGeom prst="rect">
            <a:avLst/>
          </a:prstGeom>
          <a:noFill/>
        </p:spPr>
      </p:pic>
      <p:pic>
        <p:nvPicPr>
          <p:cNvPr id="37" name="Рисунок 36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2016224" cy="2664296"/>
          </a:xfrm>
          <a:prstGeom prst="rect">
            <a:avLst/>
          </a:prstGeom>
          <a:ln w="190500" cap="sq">
            <a:solidFill>
              <a:schemeClr val="accent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2555776" y="476672"/>
            <a:ext cx="518457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П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оняли жители, что дружба творит чудеса.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1" name="Picture 4" descr="C:\Users\Aleksandr\Desktop\картинки к презинтациям\1570389_1_b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02390" y="692696"/>
            <a:ext cx="1940182" cy="2780928"/>
          </a:xfrm>
          <a:prstGeom prst="rect">
            <a:avLst/>
          </a:prstGeom>
          <a:noFill/>
        </p:spPr>
      </p:pic>
      <p:pic>
        <p:nvPicPr>
          <p:cNvPr id="38916" name="Picture 4" descr="C:\Users\Aleksandr\Desktop\картинки к презинтациям\carica-matematika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2564904"/>
            <a:ext cx="3024336" cy="4086633"/>
          </a:xfrm>
          <a:prstGeom prst="rect">
            <a:avLst/>
          </a:prstGeom>
          <a:noFill/>
        </p:spPr>
      </p:pic>
      <p:pic>
        <p:nvPicPr>
          <p:cNvPr id="43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4536" t="6060" r="4934" b="44667"/>
          <a:stretch>
            <a:fillRect/>
          </a:stretch>
        </p:blipFill>
        <p:spPr bwMode="auto">
          <a:xfrm rot="1500748">
            <a:off x="2363087" y="3871326"/>
            <a:ext cx="673504" cy="128160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44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767" t="58054" r="4934" b="7750"/>
          <a:stretch>
            <a:fillRect/>
          </a:stretch>
        </p:blipFill>
        <p:spPr bwMode="auto">
          <a:xfrm rot="5400000">
            <a:off x="1231830" y="5545034"/>
            <a:ext cx="1088502" cy="600851"/>
          </a:xfrm>
          <a:prstGeom prst="rect">
            <a:avLst/>
          </a:prstGeom>
          <a:noFill/>
        </p:spPr>
      </p:pic>
      <p:pic>
        <p:nvPicPr>
          <p:cNvPr id="45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61" t="6060" r="58791" b="60782"/>
          <a:stretch>
            <a:fillRect/>
          </a:stretch>
        </p:blipFill>
        <p:spPr bwMode="auto">
          <a:xfrm rot="5400000">
            <a:off x="674176" y="5166584"/>
            <a:ext cx="938120" cy="631304"/>
          </a:xfrm>
          <a:prstGeom prst="rect">
            <a:avLst/>
          </a:prstGeom>
          <a:noFill/>
        </p:spPr>
      </p:pic>
      <p:pic>
        <p:nvPicPr>
          <p:cNvPr id="46" name="Picture 7" descr="C:\Users\Aleksandr\Desktop\мама\плоские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80" t="45736" r="70870" b="20389"/>
          <a:stretch>
            <a:fillRect/>
          </a:stretch>
        </p:blipFill>
        <p:spPr bwMode="auto">
          <a:xfrm>
            <a:off x="2051720" y="5949280"/>
            <a:ext cx="590367" cy="504056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Aleksandr\Desktop\картинки к презинтациям\фон_ориг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7042" y="0"/>
            <a:ext cx="9202845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 rot="10800000" flipV="1">
            <a:off x="889737" y="2708920"/>
            <a:ext cx="737423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Дж. </a:t>
            </a:r>
            <a:r>
              <a:rPr lang="ru-RU" sz="2800" b="1" dirty="0" err="1" smtClean="0">
                <a:solidFill>
                  <a:srgbClr val="0070C0"/>
                </a:solidFill>
                <a:latin typeface="Calibri" panose="020F0502020204030204" pitchFamily="34" charset="0"/>
              </a:rPr>
              <a:t>Родари</a:t>
            </a:r>
            <a:r>
              <a:rPr lang="ru-RU" sz="28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  отмечал, что преимущества карт </a:t>
            </a:r>
            <a:r>
              <a:rPr lang="ru-RU" sz="2800" b="1" dirty="0" err="1" smtClean="0">
                <a:solidFill>
                  <a:srgbClr val="0070C0"/>
                </a:solidFill>
                <a:latin typeface="Calibri" panose="020F0502020204030204" pitchFamily="34" charset="0"/>
              </a:rPr>
              <a:t>Проппа</a:t>
            </a:r>
            <a:r>
              <a:rPr lang="ru-RU" sz="28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 очевидны, ведь каждая из них –целый срез сказочного мира, каждая функция находит отклик во внутреннем мире ребёнка.</a:t>
            </a:r>
            <a:endParaRPr lang="ru-RU" sz="28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pic>
        <p:nvPicPr>
          <p:cNvPr id="9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013" y="4739369"/>
            <a:ext cx="993775" cy="14938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79502">
            <a:off x="5067267" y="5047918"/>
            <a:ext cx="1000125" cy="15001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01409">
            <a:off x="2928418" y="4991984"/>
            <a:ext cx="1016077" cy="1524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80336787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0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</a:rPr>
              <a:t>Список литературы</a:t>
            </a:r>
            <a:endParaRPr lang="ru-RU" dirty="0">
              <a:solidFill>
                <a:srgbClr val="C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403648" y="980728"/>
            <a:ext cx="6400800" cy="347472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1.Большева Т.В. Учимся по сказке. – СПб.: Детство-Пресс, 2005.</a:t>
            </a:r>
          </a:p>
          <a:p>
            <a:pPr marL="0" indent="0" algn="just">
              <a:buNone/>
            </a:pPr>
            <a:r>
              <a:rPr lang="ru-RU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2. </a:t>
            </a:r>
            <a:r>
              <a:rPr lang="ru-RU" b="1" dirty="0" err="1" smtClean="0">
                <a:solidFill>
                  <a:srgbClr val="0070C0"/>
                </a:solidFill>
                <a:latin typeface="Calibri" panose="020F0502020204030204" pitchFamily="34" charset="0"/>
              </a:rPr>
              <a:t>Пропп</a:t>
            </a:r>
            <a:r>
              <a:rPr lang="ru-RU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 В.Я. Русская сказка. Собрание сочинений. Лабиринт. – М., 2000</a:t>
            </a:r>
          </a:p>
          <a:p>
            <a:pPr marL="0" indent="0" algn="just">
              <a:buNone/>
            </a:pPr>
            <a:r>
              <a:rPr lang="ru-RU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3.Пропп В.Я. Морфология «волшебной» сказки. Исторические корни волшебной сказки. Лабиринт.- М., 1988. (www.opentextnn.ru)</a:t>
            </a:r>
          </a:p>
          <a:p>
            <a:pPr marL="0" indent="0" algn="just">
              <a:buNone/>
            </a:pPr>
            <a:r>
              <a:rPr lang="ru-RU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4.Родари Д. Грамматика фантазии. Введение в искусство придумывания историй. Прогресс. – М., 1990. (www.lib.eliseeva.com.ua).</a:t>
            </a:r>
          </a:p>
          <a:p>
            <a:pPr marL="0" indent="0" algn="just">
              <a:buNone/>
            </a:pPr>
            <a:endParaRPr lang="ru-RU" b="1" dirty="0">
              <a:latin typeface="Calibri" panose="020F0502020204030204" pitchFamily="34" charset="0"/>
            </a:endParaRPr>
          </a:p>
        </p:txBody>
      </p:sp>
      <p:pic>
        <p:nvPicPr>
          <p:cNvPr id="4" name="Picture 4" descr="C:\Users\Aleksandr\Desktop\мама\книг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4869160"/>
            <a:ext cx="3600400" cy="169218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9967549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leksandr\Desktop\картинки к презинтациям\фон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4799" y="836712"/>
            <a:ext cx="6264696" cy="47051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3" descr="C:\Users\Aleksandr\Desktop\картинки к презинтациям\дети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725" t="1281" r="4648"/>
          <a:stretch>
            <a:fillRect/>
          </a:stretch>
        </p:blipFill>
        <p:spPr bwMode="auto">
          <a:xfrm>
            <a:off x="3059832" y="2996952"/>
            <a:ext cx="2925833" cy="1792727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686544" y="1916831"/>
            <a:ext cx="3672408" cy="886821"/>
          </a:xfrm>
          <a:prstGeom prst="rect">
            <a:avLst/>
          </a:prstGeom>
        </p:spPr>
        <p:txBody>
          <a:bodyPr wrap="square">
            <a:prstTxWarp prst="textChevron">
              <a:avLst/>
            </a:prstTxWarp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Спасибо за внимание!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01409">
            <a:off x="300634" y="4887942"/>
            <a:ext cx="1016077" cy="1524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" name="Picture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92882">
            <a:off x="1390287" y="4923889"/>
            <a:ext cx="1073150" cy="15001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27963">
            <a:off x="2523257" y="5187109"/>
            <a:ext cx="1073150" cy="15001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31623819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821</TotalTime>
  <Words>894</Words>
  <Application>Microsoft Office PowerPoint</Application>
  <PresentationFormat>Экран (4:3)</PresentationFormat>
  <Paragraphs>77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Воздушный поток</vt:lpstr>
      <vt:lpstr> ГБОУ СОШ имени Героя Советского Союза Г. С. Титова с. Воскресенка муниципального района Волжский Самарской области   </vt:lpstr>
      <vt:lpstr>Презентация PowerPoint</vt:lpstr>
      <vt:lpstr>Презентация PowerPoint</vt:lpstr>
      <vt:lpstr>Презентация PowerPoint</vt:lpstr>
      <vt:lpstr>Этапы работы с картами Проппа:</vt:lpstr>
      <vt:lpstr>Сочиняем сказку Этапы работы: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Список литературы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«Детский сад комбинированного вида № 49» городского округа Самара</dc:title>
  <dc:creator>Ирина</dc:creator>
  <cp:lastModifiedBy>Ученик</cp:lastModifiedBy>
  <cp:revision>75</cp:revision>
  <dcterms:created xsi:type="dcterms:W3CDTF">2018-04-30T17:22:51Z</dcterms:created>
  <dcterms:modified xsi:type="dcterms:W3CDTF">2022-11-02T09:11:22Z</dcterms:modified>
</cp:coreProperties>
</file>