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56" r:id="rId2"/>
    <p:sldId id="258" r:id="rId3"/>
    <p:sldId id="282" r:id="rId4"/>
    <p:sldId id="259" r:id="rId5"/>
    <p:sldId id="283" r:id="rId6"/>
    <p:sldId id="261" r:id="rId7"/>
    <p:sldId id="284" r:id="rId8"/>
    <p:sldId id="262" r:id="rId9"/>
    <p:sldId id="285" r:id="rId10"/>
    <p:sldId id="263" r:id="rId11"/>
    <p:sldId id="266" r:id="rId12"/>
    <p:sldId id="264" r:id="rId13"/>
    <p:sldId id="274" r:id="rId14"/>
    <p:sldId id="268" r:id="rId15"/>
    <p:sldId id="270" r:id="rId16"/>
    <p:sldId id="275" r:id="rId17"/>
    <p:sldId id="272" r:id="rId18"/>
    <p:sldId id="273" r:id="rId19"/>
    <p:sldId id="276" r:id="rId20"/>
    <p:sldId id="271" r:id="rId21"/>
    <p:sldId id="281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194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20362EF-7618-4FCD-97CB-E5D6BB6C8E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9155C-6C32-4F4F-B8C3-B77F4AB0C6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1B0C2E-9D3E-4D47-9DFF-1971F9DCD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687BC70-79B3-4597-890C-8147B672FF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1D4EE1-64C4-4716-BDA6-91A6D31B60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31A68F-9E39-4924-A508-CCEAEE2FB8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E7A40-1D7E-471E-9676-8C67346CDA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5941AD-63C1-4338-86B5-0D0797890E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777B9FF-9A14-4824-AFB9-76DF5A5DD0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EE8AF-FA31-4EB8-AA11-26641DFA96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0B887-A3E4-48FC-B397-ED9CEC7D6A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56BFFB9-30E8-408C-858E-BC9870B24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3" r:id="rId2"/>
    <p:sldLayoutId id="2147483748" r:id="rId3"/>
    <p:sldLayoutId id="2147483749" r:id="rId4"/>
    <p:sldLayoutId id="2147483750" r:id="rId5"/>
    <p:sldLayoutId id="2147483751" r:id="rId6"/>
    <p:sldLayoutId id="2147483744" r:id="rId7"/>
    <p:sldLayoutId id="2147483752" r:id="rId8"/>
    <p:sldLayoutId id="2147483753" r:id="rId9"/>
    <p:sldLayoutId id="2147483745" r:id="rId10"/>
    <p:sldLayoutId id="214748374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ПЕРВИЧНАЯ ОБРАБОТКА ОВОЩЕЙ</a:t>
            </a:r>
          </a:p>
        </p:txBody>
      </p:sp>
      <p:pic>
        <p:nvPicPr>
          <p:cNvPr id="3080" name="Picture 8" descr="Механическая обработка овощей, в чем заключается | Все Очень Прос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060848"/>
            <a:ext cx="8672135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26425" cy="92370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Этапы первичной обработки овощей</a:t>
            </a:r>
            <a:br>
              <a:rPr lang="ru-RU" dirty="0" smtClean="0"/>
            </a:br>
            <a:endParaRPr lang="ru-RU" dirty="0" smtClean="0"/>
          </a:p>
        </p:txBody>
      </p:sp>
      <p:pic>
        <p:nvPicPr>
          <p:cNvPr id="5126" name="Picture 6" descr="Блюда из овощей. (Технология. 5 класс) - online presentation"/>
          <p:cNvPicPr>
            <a:picLocks noChangeAspect="1" noChangeArrowheads="1"/>
          </p:cNvPicPr>
          <p:nvPr/>
        </p:nvPicPr>
        <p:blipFill>
          <a:blip r:embed="rId2" cstate="print"/>
          <a:srcRect t="24934" r="41643"/>
          <a:stretch>
            <a:fillRect/>
          </a:stretch>
        </p:blipFill>
        <p:spPr bwMode="auto">
          <a:xfrm>
            <a:off x="4067944" y="1628800"/>
            <a:ext cx="4720331" cy="4547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Первичная обработка овощей - рецепт на Blancmanger.r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204864"/>
            <a:ext cx="3542794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i="1" dirty="0" smtClean="0"/>
              <a:t>Сортировка овощей</a:t>
            </a:r>
            <a:endParaRPr lang="ru-RU" dirty="0"/>
          </a:p>
        </p:txBody>
      </p:sp>
      <p:sp>
        <p:nvSpPr>
          <p:cNvPr id="11267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638"/>
            <a:ext cx="7480300" cy="4572000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ru-RU" smtClean="0"/>
              <a:t> </a:t>
            </a: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852935"/>
            <a:ext cx="5112568" cy="3197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9" name="Прямоугольник 5"/>
          <p:cNvSpPr>
            <a:spLocks noChangeArrowheads="1"/>
          </p:cNvSpPr>
          <p:nvPr/>
        </p:nvSpPr>
        <p:spPr bwMode="auto">
          <a:xfrm>
            <a:off x="611188" y="2060575"/>
            <a:ext cx="22860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/>
              <a:t>– это удаление загнивших, сильно побитых экземпляров и посторонних предметов, кроме того, при этом овощи рассортировываются исходя из размеров и качества. </a:t>
            </a:r>
          </a:p>
        </p:txBody>
      </p:sp>
      <p:pic>
        <p:nvPicPr>
          <p:cNvPr id="48132" name="Picture 4" descr="Сортировщик картофеля своими рукам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836712"/>
            <a:ext cx="2619375" cy="1743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4" name="Picture 6" descr="Вакансия сортировщика овощей в Германи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836712"/>
            <a:ext cx="2400267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67544" y="980728"/>
            <a:ext cx="2447503" cy="720378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"/>
            </a:scene3d>
            <a:sp3d prstMaterial="softEdge">
              <a:bevelT w="0" h="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5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СОРТИРОВКА</a:t>
            </a:r>
            <a:endParaRPr lang="ru-RU" sz="25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301625" y="1700213"/>
            <a:ext cx="8504238" cy="4398962"/>
          </a:xfrm>
        </p:spPr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ru-RU" smtClean="0"/>
              <a:t>Овощи сортируют </a:t>
            </a:r>
            <a:r>
              <a:rPr lang="ru-RU" b="1" smtClean="0"/>
              <a:t>по размеру </a:t>
            </a:r>
          </a:p>
          <a:p>
            <a:pPr algn="ctr">
              <a:buFont typeface="Wingdings 3" pitchFamily="18" charset="2"/>
              <a:buNone/>
            </a:pPr>
            <a:r>
              <a:rPr lang="ru-RU" smtClean="0"/>
              <a:t>для равномерной тепловой обработки, удобства нарезки и уменьшения отходов.</a:t>
            </a:r>
          </a:p>
          <a:p>
            <a:pPr>
              <a:buFont typeface="Wingdings" pitchFamily="2" charset="2"/>
              <a:buNone/>
            </a:pPr>
            <a:endParaRPr lang="ru-RU" smtClean="0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548680"/>
            <a:ext cx="8226425" cy="72037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СОРТИРОВКА</a:t>
            </a:r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4005263"/>
            <a:ext cx="962025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3573463"/>
            <a:ext cx="18002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284538"/>
            <a:ext cx="2520950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Мойка овощей</a:t>
            </a:r>
            <a:endParaRPr lang="ru-RU" dirty="0"/>
          </a:p>
        </p:txBody>
      </p:sp>
      <p:sp>
        <p:nvSpPr>
          <p:cNvPr id="13315" name="Текст 2"/>
          <p:cNvSpPr>
            <a:spLocks noGrp="1"/>
          </p:cNvSpPr>
          <p:nvPr>
            <p:ph type="body" idx="2"/>
          </p:nvPr>
        </p:nvSpPr>
        <p:spPr>
          <a:xfrm>
            <a:off x="539750" y="1557338"/>
            <a:ext cx="2362200" cy="1008062"/>
          </a:xfrm>
        </p:spPr>
        <p:txBody>
          <a:bodyPr/>
          <a:lstStyle/>
          <a:p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Овощи моют и чистят</a:t>
            </a:r>
          </a:p>
          <a:p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15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75856" y="1124744"/>
            <a:ext cx="5638800" cy="3171825"/>
          </a:xfrm>
          <a:effectLst>
            <a:softEdge rad="112500"/>
          </a:effectLst>
        </p:spPr>
      </p:pic>
      <p:sp>
        <p:nvSpPr>
          <p:cNvPr id="13317" name="Прямоугольник 5"/>
          <p:cNvSpPr>
            <a:spLocks noChangeArrowheads="1"/>
          </p:cNvSpPr>
          <p:nvPr/>
        </p:nvSpPr>
        <p:spPr bwMode="auto">
          <a:xfrm>
            <a:off x="395288" y="3429000"/>
            <a:ext cx="273685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/>
              <a:t>В общественном питании для чистки овощей используют специальные машины – овощечистки.</a:t>
            </a:r>
          </a:p>
        </p:txBody>
      </p:sp>
      <p:pic>
        <p:nvPicPr>
          <p:cNvPr id="7" name="Picture 8" descr="6 овощей, которые мы моем не правильно. Морковь сначала вымачиваю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581128"/>
            <a:ext cx="2613891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6" descr="Машина для мойки овощей от РостПищМаш - YouTub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509120"/>
            <a:ext cx="2944327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274638"/>
            <a:ext cx="4330824" cy="1143000"/>
          </a:xfrm>
          <a:prstGeom prst="rect">
            <a:avLst/>
          </a:prstGeom>
        </p:spPr>
        <p:txBody>
          <a:bodyPr>
            <a:normAutofit fontScale="92500"/>
            <a:scene3d>
              <a:camera prst="orthographicFront"/>
              <a:lightRig rig="soft" dir="t"/>
            </a:scene3d>
            <a:sp3d prstMaterial="softEdge">
              <a:bevelT w="0" h="0"/>
            </a:sp3d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48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ПРОМЫВАНИЕ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455613" y="1557338"/>
            <a:ext cx="5340350" cy="4538662"/>
          </a:xfrm>
        </p:spPr>
        <p:txBody>
          <a:bodyPr>
            <a:normAutofit fontScale="92500"/>
          </a:bodyPr>
          <a:lstStyle/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Овощи промывают.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8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i="1" u="sng" dirty="0" smtClean="0"/>
              <a:t>В картофеле </a:t>
            </a:r>
            <a:r>
              <a:rPr lang="ru-RU" dirty="0" smtClean="0"/>
              <a:t>– удаляют глазки.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i="1" u="sng" dirty="0" smtClean="0"/>
              <a:t>Морковь, свёклу, редьку, репу, сельдерей </a:t>
            </a:r>
            <a:r>
              <a:rPr lang="ru-RU" dirty="0" smtClean="0"/>
              <a:t>дочищают.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При обработке </a:t>
            </a:r>
            <a:r>
              <a:rPr lang="ru-RU" i="1" u="sng" dirty="0" smtClean="0"/>
              <a:t>капусты </a:t>
            </a:r>
            <a:r>
              <a:rPr lang="ru-RU" dirty="0" smtClean="0"/>
              <a:t>отрезают верхние загрязненные листья, промывают </a:t>
            </a:r>
            <a:r>
              <a:rPr lang="ru-RU" dirty="0" err="1" smtClean="0"/>
              <a:t>качан</a:t>
            </a:r>
            <a:r>
              <a:rPr lang="ru-RU" dirty="0" smtClean="0"/>
              <a:t>.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800" dirty="0" smtClean="0"/>
              <a:t>ПРОМЫВАНИЕ</a:t>
            </a:r>
          </a:p>
        </p:txBody>
      </p:sp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052736"/>
            <a:ext cx="3364988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3" name="Picture 11" descr="9 продуктов, во время мытья которых чаще всего допускают ошиб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645024"/>
            <a:ext cx="3494506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7481776" cy="457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Промывание овощей</a:t>
            </a:r>
            <a:endParaRPr lang="ru-RU" sz="3200" dirty="0"/>
          </a:p>
        </p:txBody>
      </p:sp>
      <p:sp>
        <p:nvSpPr>
          <p:cNvPr id="15363" name="Текст 2"/>
          <p:cNvSpPr>
            <a:spLocks noGrp="1"/>
          </p:cNvSpPr>
          <p:nvPr>
            <p:ph type="body" idx="2"/>
          </p:nvPr>
        </p:nvSpPr>
        <p:spPr>
          <a:xfrm>
            <a:off x="539750" y="908050"/>
            <a:ext cx="2362200" cy="3922713"/>
          </a:xfrm>
        </p:spPr>
        <p:txBody>
          <a:bodyPr/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Землю следует тщательно счистить щеткой. 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После этого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овощи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нужно промыть сначала теплой, а потом холодной проточной водой</a:t>
            </a:r>
          </a:p>
        </p:txBody>
      </p:sp>
      <p:pic>
        <p:nvPicPr>
          <p:cNvPr id="5017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724128" y="4365104"/>
            <a:ext cx="3200554" cy="2132317"/>
          </a:xfrm>
          <a:effectLst>
            <a:softEdge rad="112500"/>
          </a:effectLst>
        </p:spPr>
      </p:pic>
      <p:pic>
        <p:nvPicPr>
          <p:cNvPr id="6" name="Picture 13" descr="Как приготовить картошку с салом в духовке? | DUXOBKA.r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573016"/>
            <a:ext cx="3129502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180" name="Picture 4" descr="Можно ли есть картошку на диете? Как она влияет на организм? - Чемпиона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844824"/>
            <a:ext cx="3096344" cy="2322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182" name="Picture 6" descr="Проверенный годами надежный способ хранения моркови и свеклы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196752"/>
            <a:ext cx="3072341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idx="2"/>
          </p:nvPr>
        </p:nvSpPr>
        <p:spPr>
          <a:xfrm>
            <a:off x="395288" y="2060575"/>
            <a:ext cx="2592387" cy="914400"/>
          </a:xfrm>
        </p:spPr>
        <p:txBody>
          <a:bodyPr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ru-RU" sz="3600" dirty="0" smtClean="0"/>
              <a:t>После очистки и промывания овощи нарезают.</a:t>
            </a:r>
          </a:p>
          <a:p>
            <a:pPr fontAlgn="auto">
              <a:spcAft>
                <a:spcPts val="0"/>
              </a:spcAft>
              <a:buFont typeface="Wingdings 3"/>
              <a:buNone/>
              <a:defRPr/>
            </a:pPr>
            <a:endParaRPr lang="ru-RU" dirty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755650" y="5013325"/>
            <a:ext cx="8064500" cy="981075"/>
          </a:xfrm>
        </p:spPr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dirty="0" smtClean="0"/>
              <a:t>От вида нарезки овощей зависит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dirty="0" smtClean="0"/>
              <a:t>продолжительность варки блюда. 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</p:txBody>
      </p:sp>
      <p:pic>
        <p:nvPicPr>
          <p:cNvPr id="16388" name="Picture 7" descr="Формы нарезки овощей - Моя живая е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1125538"/>
            <a:ext cx="561657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323528" y="764704"/>
            <a:ext cx="2771800" cy="648072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"/>
            </a:scene3d>
            <a:sp3d prstMaterial="softEdge">
              <a:bevelT w="0" h="0"/>
            </a:sp3d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5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НАРЕЗКА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34400" cy="72690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u="sng" dirty="0" smtClean="0"/>
              <a:t>Овощи должны быть нарезаны одинаково!</a:t>
            </a:r>
            <a:endParaRPr lang="ru-RU" dirty="0"/>
          </a:p>
        </p:txBody>
      </p:sp>
      <p:pic>
        <p:nvPicPr>
          <p:cNvPr id="51202" name="Picture 2" descr="Способы нарезки продуктов – Вкусно и Душисто"/>
          <p:cNvPicPr>
            <a:picLocks noChangeAspect="1" noChangeArrowheads="1"/>
          </p:cNvPicPr>
          <p:nvPr/>
        </p:nvPicPr>
        <p:blipFill>
          <a:blip r:embed="rId2" cstate="print"/>
          <a:srcRect l="11812" t="3150" r="3139" b="5501"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341438"/>
            <a:ext cx="3533775" cy="4679950"/>
          </a:xfrm>
        </p:spPr>
        <p:txBody>
          <a:bodyPr>
            <a:normAutofit fontScale="92500" lnSpcReduction="10000"/>
          </a:bodyPr>
          <a:lstStyle/>
          <a:p>
            <a:pPr marL="365760" indent="-256032" algn="ctr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b="1" u="sng" dirty="0" smtClean="0"/>
          </a:p>
          <a:p>
            <a:pPr marL="365760" indent="-256032" algn="ctr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/>
              <a:t>Соломкой </a:t>
            </a:r>
          </a:p>
          <a:p>
            <a:pPr marL="365760" indent="-256032" algn="ctr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/>
              <a:t>(квадратное сечение 0,2 * 0,2 см, длина 4-5 см.)</a:t>
            </a:r>
          </a:p>
          <a:p>
            <a:pPr marL="365760" indent="-256032" algn="ctr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/>
              <a:t> нарезают:</a:t>
            </a:r>
          </a:p>
          <a:p>
            <a:pPr marL="365760" indent="-256032" algn="ctr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400" dirty="0" smtClean="0"/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dirty="0" smtClean="0"/>
              <a:t> картофель для жарки во фритюре,</a:t>
            </a: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dirty="0" smtClean="0"/>
              <a:t> морковь, </a:t>
            </a: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dirty="0" smtClean="0"/>
              <a:t>петрушку, </a:t>
            </a: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dirty="0" smtClean="0"/>
              <a:t>свеклу, </a:t>
            </a: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dirty="0" smtClean="0"/>
              <a:t>репчатый лук – для щей, борщей, рассольников, супов из овощей. </a:t>
            </a:r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476672"/>
            <a:ext cx="8534400" cy="7589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u="sng" dirty="0" smtClean="0"/>
              <a:t>Соломка</a:t>
            </a:r>
            <a:endParaRPr lang="ru-RU" sz="4000" dirty="0" smtClean="0"/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1916113"/>
            <a:ext cx="4897438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2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522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844675"/>
            <a:ext cx="3973513" cy="403225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400" b="1" smtClean="0"/>
              <a:t>Брусочками</a:t>
            </a:r>
          </a:p>
          <a:p>
            <a:pPr algn="ctr">
              <a:buFont typeface="Wingdings" pitchFamily="2" charset="2"/>
              <a:buNone/>
            </a:pPr>
            <a:r>
              <a:rPr lang="ru-RU" sz="2400" smtClean="0"/>
              <a:t>(от 0,7 * 0,7 см.  до 1 * 1 см, длина 3.5 - 4 см.)</a:t>
            </a:r>
          </a:p>
          <a:p>
            <a:pPr algn="ctr">
              <a:buFont typeface="Wingdings" pitchFamily="2" charset="2"/>
              <a:buNone/>
            </a:pPr>
            <a:r>
              <a:rPr lang="ru-RU" sz="2400" smtClean="0"/>
              <a:t> нарезают:</a:t>
            </a:r>
          </a:p>
          <a:p>
            <a:r>
              <a:rPr lang="ru-RU" sz="2400" smtClean="0"/>
              <a:t>картофель для жарки, борщей, супов ; </a:t>
            </a:r>
          </a:p>
          <a:p>
            <a:r>
              <a:rPr lang="ru-RU" sz="2400" smtClean="0"/>
              <a:t>морковь, </a:t>
            </a:r>
          </a:p>
          <a:p>
            <a:r>
              <a:rPr lang="ru-RU" sz="2400" smtClean="0"/>
              <a:t>петрушку для бульона с овощами. </a:t>
            </a:r>
          </a:p>
          <a:p>
            <a:endParaRPr lang="ru-RU" smtClean="0"/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u="sng" dirty="0" smtClean="0"/>
              <a:t>Брусочки</a:t>
            </a:r>
            <a:endParaRPr lang="ru-RU" dirty="0" smtClean="0"/>
          </a:p>
        </p:txBody>
      </p:sp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2133600"/>
            <a:ext cx="4498975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55613" y="1125538"/>
            <a:ext cx="8364537" cy="5111750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ru-RU" sz="900" b="1" u="sng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 u="sng" smtClean="0">
                <a:solidFill>
                  <a:schemeClr val="tx2"/>
                </a:solidFill>
              </a:rPr>
              <a:t>Кубики крупные</a:t>
            </a:r>
            <a:r>
              <a:rPr lang="ru-RU" sz="2400" smtClean="0"/>
              <a:t>   (2 * 2 см.) – для картофеля в молоке;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 u="sng" smtClean="0">
                <a:solidFill>
                  <a:schemeClr val="tx2"/>
                </a:solidFill>
              </a:rPr>
              <a:t>Средние</a:t>
            </a:r>
            <a:r>
              <a:rPr lang="ru-RU" sz="2400" smtClean="0">
                <a:solidFill>
                  <a:schemeClr val="tx2"/>
                </a:solidFill>
              </a:rPr>
              <a:t>   </a:t>
            </a:r>
            <a:r>
              <a:rPr lang="ru-RU" sz="2400" smtClean="0"/>
              <a:t>(1,5 *1,5)  -  для супов с бобовыми, крупами, овощного рагу;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 u="sng" smtClean="0">
                <a:solidFill>
                  <a:schemeClr val="tx2"/>
                </a:solidFill>
              </a:rPr>
              <a:t>Мелкие</a:t>
            </a:r>
            <a:r>
              <a:rPr lang="ru-RU" sz="2400" smtClean="0">
                <a:solidFill>
                  <a:schemeClr val="tx2"/>
                </a:solidFill>
              </a:rPr>
              <a:t>   </a:t>
            </a:r>
            <a:r>
              <a:rPr lang="ru-RU" sz="2400" smtClean="0"/>
              <a:t>(0.5 * 0.5 см.) – для гарнира, холодных блюд.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ru-RU" sz="100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180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smtClean="0"/>
              <a:t>Лук нарезают </a:t>
            </a:r>
            <a:r>
              <a:rPr lang="ru-RU" sz="1800" b="1" smtClean="0"/>
              <a:t>мелкими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smtClean="0"/>
              <a:t> </a:t>
            </a:r>
            <a:r>
              <a:rPr lang="ru-RU" sz="1800" b="1" u="sng" smtClean="0"/>
              <a:t>кубиками</a:t>
            </a:r>
            <a:r>
              <a:rPr lang="ru-RU" sz="1800" u="sng" smtClean="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1800" u="sng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smtClean="0"/>
              <a:t>(крошка 0,3 * 0,3см)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180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smtClean="0"/>
              <a:t>  в  суп-харчо,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smtClean="0"/>
              <a:t>крупяные супы,  щи.</a:t>
            </a:r>
            <a:r>
              <a:rPr lang="ru-RU" smtClean="0"/>
              <a:t> 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ru-RU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mtClean="0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273050"/>
            <a:ext cx="8226425" cy="8524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u="sng" dirty="0" smtClean="0"/>
              <a:t>Кубики</a:t>
            </a:r>
            <a:endParaRPr lang="ru-RU" dirty="0" smtClean="0"/>
          </a:p>
        </p:txBody>
      </p:sp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3141663"/>
            <a:ext cx="52562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32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32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32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>
          <a:xfrm>
            <a:off x="301625" y="1527174"/>
            <a:ext cx="4054351" cy="3630017"/>
          </a:xfrm>
        </p:spPr>
        <p:txBody>
          <a:bodyPr>
            <a:normAutofit fontScale="62500" lnSpcReduction="20000"/>
          </a:bodyPr>
          <a:lstStyle/>
          <a:p>
            <a:pPr marL="365760" indent="-256032" algn="ctr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3600" b="1" u="sng" dirty="0" smtClean="0"/>
          </a:p>
          <a:p>
            <a:pPr marL="365760" indent="-256032" algn="ctr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4000" dirty="0" smtClean="0">
                <a:solidFill>
                  <a:schemeClr val="tx2"/>
                </a:solidFill>
              </a:rPr>
              <a:t>Ломтиками нарезают:</a:t>
            </a:r>
          </a:p>
          <a:p>
            <a:pPr marL="365760" indent="-256032" algn="ctr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4000" dirty="0" smtClean="0">
              <a:solidFill>
                <a:schemeClr val="tx2"/>
              </a:solidFill>
            </a:endParaRPr>
          </a:p>
          <a:p>
            <a:pPr marL="365760" indent="-256032" algn="ctr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4000" dirty="0" smtClean="0">
                <a:solidFill>
                  <a:schemeClr val="tx2"/>
                </a:solidFill>
              </a:rPr>
              <a:t>картофель,</a:t>
            </a:r>
          </a:p>
          <a:p>
            <a:pPr marL="365760" indent="-256032" algn="ctr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4000" dirty="0" smtClean="0">
                <a:solidFill>
                  <a:schemeClr val="tx2"/>
                </a:solidFill>
              </a:rPr>
              <a:t> морковь,</a:t>
            </a:r>
          </a:p>
          <a:p>
            <a:pPr marL="365760" indent="-256032" algn="ctr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4000" dirty="0" smtClean="0">
                <a:solidFill>
                  <a:schemeClr val="tx2"/>
                </a:solidFill>
              </a:rPr>
              <a:t> свёклу </a:t>
            </a:r>
          </a:p>
          <a:p>
            <a:pPr marL="365760" indent="-256032" algn="ctr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4000" dirty="0" smtClean="0">
              <a:solidFill>
                <a:schemeClr val="tx2"/>
              </a:solidFill>
            </a:endParaRPr>
          </a:p>
          <a:p>
            <a:pPr marL="365760" indent="-256032" algn="ctr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4000" dirty="0" smtClean="0">
                <a:solidFill>
                  <a:schemeClr val="tx2"/>
                </a:solidFill>
              </a:rPr>
              <a:t>в щи,  салаты, винегрет.</a:t>
            </a:r>
            <a:endParaRPr lang="ru-RU" sz="4000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4000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 smtClean="0"/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u="sng" dirty="0" smtClean="0"/>
              <a:t>Ломтики</a:t>
            </a:r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2" cstate="print"/>
          <a:srcRect l="63460" t="34118" r="20163" b="38587"/>
          <a:stretch>
            <a:fillRect/>
          </a:stretch>
        </p:blipFill>
        <p:spPr bwMode="auto">
          <a:xfrm>
            <a:off x="4716016" y="1844824"/>
            <a:ext cx="3816424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628775"/>
            <a:ext cx="4187825" cy="4464050"/>
          </a:xfrm>
        </p:spPr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/>
              <a:t>Кружочки картофеля толщиной 1 – 2 см. для жарки во фритюре. 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400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/>
              <a:t>Морковь нарезают толщиной 0.1 см. в супы.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400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/>
              <a:t>Лук для шашлыка, жарки, маринадов нарезают толщиной 0.1 – 0.2 см.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273050"/>
            <a:ext cx="8226425" cy="8524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u="sng" dirty="0" smtClean="0"/>
              <a:t>Кружочки</a:t>
            </a:r>
          </a:p>
        </p:txBody>
      </p:sp>
      <p:pic>
        <p:nvPicPr>
          <p:cNvPr id="22532" name="Picture 6" descr="Виды нарезки | Готовим Дома | Кулинарные рецепты приготовлен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1484313"/>
            <a:ext cx="33337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10" descr="Рататуй крысенка Реми: marisha_solo — LiveJour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3789363"/>
            <a:ext cx="3694113" cy="250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301625" y="1527175"/>
            <a:ext cx="3549650" cy="4572000"/>
          </a:xfrm>
        </p:spPr>
        <p:txBody>
          <a:bodyPr>
            <a:normAutofit fontScale="925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4000" b="1" u="sng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Капусту нарезают </a:t>
            </a:r>
            <a:r>
              <a:rPr lang="ru-RU" b="1" dirty="0" smtClean="0"/>
              <a:t>шашками</a:t>
            </a:r>
            <a:r>
              <a:rPr lang="ru-RU" dirty="0" smtClean="0"/>
              <a:t> (2*2 см ) </a:t>
            </a:r>
          </a:p>
          <a:p>
            <a:pPr marL="365760" indent="-256032" algn="ctr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для щей, борщей. 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Также применяется </a:t>
            </a:r>
            <a:r>
              <a:rPr lang="ru-RU" b="1" dirty="0" smtClean="0"/>
              <a:t>рубка – </a:t>
            </a:r>
            <a:r>
              <a:rPr lang="ru-RU" dirty="0" smtClean="0"/>
              <a:t>измельченная соломка для фаршей.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u="sng" dirty="0" smtClean="0"/>
              <a:t>ШАШКИ</a:t>
            </a:r>
            <a:endParaRPr lang="ru-RU" dirty="0" smtClean="0"/>
          </a:p>
        </p:txBody>
      </p:sp>
      <p:pic>
        <p:nvPicPr>
          <p:cNvPr id="15366" name="Picture 6" descr="Нарезка капусты шашками - Презентация 12609-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844824"/>
            <a:ext cx="487680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Репчатый лук. Чеснок.</a:t>
            </a:r>
            <a:r>
              <a:rPr lang="en-US" sz="4000" dirty="0" smtClean="0"/>
              <a:t>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Обработка чеснока и лука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sz="half" idx="4294967295"/>
          </p:nvPr>
        </p:nvSpPr>
        <p:spPr>
          <a:xfrm>
            <a:off x="611188" y="2060575"/>
            <a:ext cx="4032250" cy="4137025"/>
          </a:xfrm>
        </p:spPr>
        <p:txBody>
          <a:bodyPr>
            <a:normAutofit fontScale="925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С репчатого лука, чеснока срезают донце, шейку и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снимают чешуйки.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Чеснок разламывают на дольки, очищают,  промывают  и нарезают перед использованием.</a:t>
            </a:r>
          </a:p>
        </p:txBody>
      </p:sp>
      <p:pic>
        <p:nvPicPr>
          <p:cNvPr id="17415" name="Picture 7" descr="Как нарезать чеснок, чтобы он был полезны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72816"/>
            <a:ext cx="3456384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7" name="Picture 9" descr="Три вкуса чеснока – Вся Соль - кулинарный блог Ольги Баклановой"/>
          <p:cNvPicPr>
            <a:picLocks noChangeAspect="1" noChangeArrowheads="1"/>
          </p:cNvPicPr>
          <p:nvPr/>
        </p:nvPicPr>
        <p:blipFill>
          <a:blip r:embed="rId3" cstate="print"/>
          <a:srcRect r="20266" b="11307"/>
          <a:stretch>
            <a:fillRect/>
          </a:stretch>
        </p:blipFill>
        <p:spPr bwMode="auto">
          <a:xfrm>
            <a:off x="6156176" y="4221088"/>
            <a:ext cx="2592288" cy="1922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844675"/>
            <a:ext cx="4764088" cy="4464050"/>
          </a:xfrm>
        </p:spPr>
        <p:txBody>
          <a:bodyPr>
            <a:normAutofit fontScale="92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зелёного лука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срезают корешки и очищают его белую часть. Удаляют желтые и увядшие перья, промывают.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листовых овощей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салата, щавеля – срезают корни, удаляют жёлтые листья, промывают под проточной водой. Используют целые листья и нарезанные соломкой.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пряных овощей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петрушки, укропа – удаляют жёлтые и завядшие листья, грубые стебли, промывают, ополаскивают в проточной воде.</a:t>
            </a:r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273050"/>
            <a:ext cx="8226425" cy="9239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Зелёный лук. Листовые овощи.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Пряные овощи.</a:t>
            </a:r>
          </a:p>
        </p:txBody>
      </p:sp>
      <p:pic>
        <p:nvPicPr>
          <p:cNvPr id="18437" name="Picture 5" descr="Обработка зелени в общепите - Интернет магазин ЦОРМ Торгтехн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772816"/>
            <a:ext cx="3712412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9" name="Picture 7" descr="Какие овощи и фрукты есть весной - Статьи на Повар.р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933056"/>
            <a:ext cx="3238741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557338"/>
            <a:ext cx="3600450" cy="489585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/>
              <a:t>Огурцы, тыквы, кабачки</a:t>
            </a:r>
            <a:r>
              <a:rPr lang="ru-RU" sz="2800" smtClean="0"/>
              <a:t> моют, очищают, удаляют семена и нарезают.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smtClean="0"/>
              <a:t>Молодые огурцы не очищают</a:t>
            </a:r>
            <a:r>
              <a:rPr lang="ru-RU" smtClean="0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smtClean="0"/>
              <a:t>Тыквенные овощи нарезают </a:t>
            </a:r>
            <a:r>
              <a:rPr lang="ru-RU" b="1" smtClean="0"/>
              <a:t>кубиками, полосками, кружочками</a:t>
            </a:r>
            <a:r>
              <a:rPr lang="ru-RU" sz="2400" b="1" smtClean="0"/>
              <a:t>.</a:t>
            </a:r>
          </a:p>
        </p:txBody>
      </p:sp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Тыквенные овощи</a:t>
            </a:r>
          </a:p>
        </p:txBody>
      </p:sp>
      <p:pic>
        <p:nvPicPr>
          <p:cNvPr id="19463" name="Picture 7" descr="Как почистить тыкву от жесткой кожуры как нарезать тыкву на кубики или  кружочки - ijuls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996952"/>
            <a:ext cx="2736304" cy="191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5" name="Picture 9" descr="Как почистить тыкву от жесткой кожуры как нарезать тыкву на кубики или  кружочки - ijuls.c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509120"/>
            <a:ext cx="2448272" cy="1709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7" name="Picture 11" descr="Синьор Цуккини: что можно приготовить из кабачко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556792"/>
            <a:ext cx="2944327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4284663" y="1557338"/>
            <a:ext cx="4486275" cy="4572000"/>
          </a:xfrm>
        </p:spPr>
        <p:txBody>
          <a:bodyPr>
            <a:normAutofit fontScale="92500" lnSpcReduction="20000"/>
          </a:bodyPr>
          <a:lstStyle/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4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Помидоры, баклажаны, сладкий перец промывают, удаляют плодоножки.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0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u="sng" dirty="0" smtClean="0"/>
              <a:t>Помидоры</a:t>
            </a:r>
            <a:r>
              <a:rPr lang="ru-RU" sz="2400" dirty="0" smtClean="0"/>
              <a:t> сортируют.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4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u="sng" dirty="0" smtClean="0"/>
              <a:t>Баклажаны</a:t>
            </a:r>
            <a:r>
              <a:rPr lang="ru-RU" sz="2400" dirty="0" smtClean="0"/>
              <a:t> сортируют, очищают от кожуры, нарезают кружочками  или ломтиками.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4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u="sng" dirty="0" smtClean="0"/>
              <a:t>Сладкий перец</a:t>
            </a:r>
            <a:r>
              <a:rPr lang="ru-RU" sz="2400" dirty="0" smtClean="0"/>
              <a:t> разрезают, удаляют  сердцевину, плодоножку и  промывают.</a:t>
            </a:r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dirty="0" smtClean="0"/>
              <a:t>Помидоры.</a:t>
            </a:r>
            <a:r>
              <a:rPr lang="en-US" sz="3200" dirty="0" smtClean="0"/>
              <a:t> </a:t>
            </a:r>
            <a:r>
              <a:rPr lang="ru-RU" sz="3200" dirty="0" smtClean="0"/>
              <a:t>Баклажаны.</a:t>
            </a:r>
            <a:r>
              <a:rPr lang="en-US" sz="3200" dirty="0" smtClean="0"/>
              <a:t> </a:t>
            </a:r>
            <a:br>
              <a:rPr lang="en-US" sz="3200" dirty="0" smtClean="0"/>
            </a:br>
            <a:r>
              <a:rPr lang="ru-RU" sz="3200" dirty="0" smtClean="0"/>
              <a:t>Сладкий перец.</a:t>
            </a:r>
          </a:p>
        </p:txBody>
      </p:sp>
      <p:pic>
        <p:nvPicPr>
          <p:cNvPr id="20488" name="Picture 8" descr="Рецепты салатов из болгарского перца на зим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3429000" cy="2381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0" name="Picture 10" descr="Презентация по учебной практике на тему:&amp;quot;Механическая кулинарная обработка  капустных,плодовых и луковых овощей&amp;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3744416" cy="2106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44675"/>
            <a:ext cx="4762500" cy="4162425"/>
          </a:xfrm>
        </p:spPr>
        <p:txBody>
          <a:bodyPr/>
          <a:lstStyle/>
          <a:p>
            <a:r>
              <a:rPr lang="ru-RU" smtClean="0"/>
              <a:t>звездочки,</a:t>
            </a:r>
          </a:p>
          <a:p>
            <a:pPr>
              <a:buFont typeface="Wingdings" pitchFamily="2" charset="2"/>
              <a:buNone/>
            </a:pPr>
            <a:endParaRPr lang="ru-RU" sz="1200" smtClean="0"/>
          </a:p>
          <a:p>
            <a:r>
              <a:rPr lang="ru-RU" smtClean="0"/>
              <a:t> шестеренки, </a:t>
            </a:r>
          </a:p>
          <a:p>
            <a:endParaRPr lang="ru-RU" sz="1200" smtClean="0"/>
          </a:p>
          <a:p>
            <a:r>
              <a:rPr lang="ru-RU" smtClean="0"/>
              <a:t>гребешки, </a:t>
            </a:r>
          </a:p>
          <a:p>
            <a:pPr>
              <a:buFont typeface="Wingdings" pitchFamily="2" charset="2"/>
              <a:buNone/>
            </a:pPr>
            <a:endParaRPr lang="ru-RU" sz="1200" smtClean="0"/>
          </a:p>
          <a:p>
            <a:r>
              <a:rPr lang="ru-RU" smtClean="0"/>
              <a:t>розочки </a:t>
            </a:r>
          </a:p>
          <a:p>
            <a:pPr>
              <a:buFont typeface="Wingdings" pitchFamily="2" charset="2"/>
              <a:buNone/>
            </a:pPr>
            <a:endParaRPr lang="ru-RU" sz="1200" smtClean="0"/>
          </a:p>
          <a:p>
            <a:pPr>
              <a:buFont typeface="Wingdings" pitchFamily="2" charset="2"/>
              <a:buNone/>
            </a:pPr>
            <a:r>
              <a:rPr lang="ru-RU" smtClean="0"/>
              <a:t>и другие</a:t>
            </a: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Способы нарезки овощей  для украшений блюд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3648075"/>
            <a:ext cx="3240087" cy="280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Красивые УКРАШЕНИЯ из овощей. Украшения для ОВОЩНОЙ НАРЕЗКИ и салатов -  YouTube"/>
          <p:cNvPicPr>
            <a:picLocks noChangeAspect="1" noChangeArrowheads="1"/>
          </p:cNvPicPr>
          <p:nvPr/>
        </p:nvPicPr>
        <p:blipFill>
          <a:blip r:embed="rId3" cstate="print"/>
          <a:srcRect l="3150" t="12600" r="2351" b="13901"/>
          <a:stretch>
            <a:fillRect/>
          </a:stretch>
        </p:blipFill>
        <p:spPr bwMode="auto">
          <a:xfrm>
            <a:off x="5436096" y="1988840"/>
            <a:ext cx="3456384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1138"/>
            <a:ext cx="5843588" cy="4108450"/>
          </a:xfrm>
        </p:spPr>
        <p:txBody>
          <a:bodyPr>
            <a:normAutofit fontScale="85000" lnSpcReduction="20000"/>
          </a:bodyPr>
          <a:lstStyle/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8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dirty="0" smtClean="0"/>
              <a:t>Из </a:t>
            </a:r>
            <a:r>
              <a:rPr lang="ru-RU" sz="2800" u="sng" dirty="0" smtClean="0"/>
              <a:t>моркови </a:t>
            </a:r>
            <a:r>
              <a:rPr lang="ru-RU" sz="2800" dirty="0" smtClean="0"/>
              <a:t>можно сделать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dirty="0" smtClean="0"/>
              <a:t>«шестеренки», «звездочки»;</a:t>
            </a:r>
            <a:endParaRPr lang="en-US" sz="28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8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u="sng" dirty="0" smtClean="0"/>
              <a:t>картофель и корнеплоды</a:t>
            </a:r>
            <a:r>
              <a:rPr lang="ru-RU" sz="2800" dirty="0" smtClean="0"/>
              <a:t> 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dirty="0" smtClean="0"/>
              <a:t>можно нарезать специальными выемками в виде орешков, бочонков.</a:t>
            </a:r>
            <a:endParaRPr lang="en-US" sz="28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8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dirty="0" smtClean="0"/>
              <a:t>Из </a:t>
            </a:r>
            <a:r>
              <a:rPr lang="ru-RU" sz="2800" u="sng" dirty="0" smtClean="0"/>
              <a:t>помидора </a:t>
            </a:r>
            <a:r>
              <a:rPr lang="ru-RU" sz="2800" dirty="0" smtClean="0"/>
              <a:t>или </a:t>
            </a:r>
            <a:r>
              <a:rPr lang="ru-RU" sz="2800" u="sng" dirty="0" smtClean="0"/>
              <a:t>свеклы</a:t>
            </a:r>
            <a:r>
              <a:rPr lang="ru-RU" sz="2800" dirty="0" smtClean="0"/>
              <a:t> можно 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dirty="0" smtClean="0"/>
              <a:t>сделать розочки; </a:t>
            </a:r>
            <a:endParaRPr lang="en-US" sz="28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8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dirty="0" smtClean="0"/>
              <a:t>из </a:t>
            </a:r>
            <a:r>
              <a:rPr lang="ru-RU" sz="2800" u="sng" dirty="0" smtClean="0"/>
              <a:t>огурца</a:t>
            </a:r>
            <a:r>
              <a:rPr lang="ru-RU" sz="2800" dirty="0" smtClean="0"/>
              <a:t> - веер и так далее.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Украшения из овощей</a:t>
            </a:r>
          </a:p>
        </p:txBody>
      </p:sp>
      <p:pic>
        <p:nvPicPr>
          <p:cNvPr id="22536" name="Picture 8" descr="УКРАШЕНИЯ для салатов и блюд овощами на ПРАЗДНИЧНЫЙ стол - YouTu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3429000"/>
            <a:ext cx="2304256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8" name="Picture 10" descr="Праздничный красивый салат. Украшения для салатов из овощей и яиц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268760"/>
            <a:ext cx="1515958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40" name="Picture 12" descr="Как Красиво Оформить Стол: Сказочные Украшения Из Овощей И Фруктов |  Вкусные рецепты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5013176"/>
            <a:ext cx="2867025" cy="1590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538</TotalTime>
  <Words>588</Words>
  <Application>Microsoft Office PowerPoint</Application>
  <PresentationFormat>Экран (4:3)</PresentationFormat>
  <Paragraphs>134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Открытая</vt:lpstr>
      <vt:lpstr>ПЕРВИЧНАЯ ОБРАБОТКА ОВОЩЕЙ</vt:lpstr>
      <vt:lpstr>Этапы первичной обработки овощей </vt:lpstr>
      <vt:lpstr>Сортировка овощей</vt:lpstr>
      <vt:lpstr>СОРТИРОВКА</vt:lpstr>
      <vt:lpstr>Мойка овощей</vt:lpstr>
      <vt:lpstr>ПРОМЫВАНИЕ</vt:lpstr>
      <vt:lpstr>Промывание овощей</vt:lpstr>
      <vt:lpstr>Слайд 8</vt:lpstr>
      <vt:lpstr>Овощи должны быть нарезаны одинаково!</vt:lpstr>
      <vt:lpstr>Соломка</vt:lpstr>
      <vt:lpstr>Брусочки</vt:lpstr>
      <vt:lpstr>Кубики</vt:lpstr>
      <vt:lpstr>Ломтики</vt:lpstr>
      <vt:lpstr>Кружочки</vt:lpstr>
      <vt:lpstr>ШАШКИ</vt:lpstr>
      <vt:lpstr> Репчатый лук. Чеснок.  Обработка чеснока и лука</vt:lpstr>
      <vt:lpstr> Зелёный лук. Листовые овощи.  Пряные овощи.</vt:lpstr>
      <vt:lpstr>Тыквенные овощи</vt:lpstr>
      <vt:lpstr>Помидоры. Баклажаны.  Сладкий перец.</vt:lpstr>
      <vt:lpstr>Способы нарезки овощей  для украшений блюд</vt:lpstr>
      <vt:lpstr>Украшения из овощей</vt:lpstr>
    </vt:vector>
  </TitlesOfParts>
  <Company>$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ПЕРВИЧНАЯ ОБРАБОТКА ОВОЩЕЙ</dc:title>
  <dc:creator>Светлана</dc:creator>
  <cp:lastModifiedBy>Светлана</cp:lastModifiedBy>
  <cp:revision>21</cp:revision>
  <dcterms:created xsi:type="dcterms:W3CDTF">2008-10-17T04:25:09Z</dcterms:created>
  <dcterms:modified xsi:type="dcterms:W3CDTF">2021-10-29T05:11:11Z</dcterms:modified>
</cp:coreProperties>
</file>