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2" d="100"/>
          <a:sy n="62" d="100"/>
        </p:scale>
        <p:origin x="-2940" y="-12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96213AD-B22F-4D5F-850F-0B74256187A6}" type="doc">
      <dgm:prSet loTypeId="urn:microsoft.com/office/officeart/2005/8/layout/chevron2" loCatId="list" qsTypeId="urn:microsoft.com/office/officeart/2005/8/quickstyle/simple3" qsCatId="simple" csTypeId="urn:microsoft.com/office/officeart/2005/8/colors/accent1_5" csCatId="accent1" phldr="1"/>
      <dgm:spPr/>
      <dgm:t>
        <a:bodyPr/>
        <a:lstStyle/>
        <a:p>
          <a:endParaRPr lang="ru-RU"/>
        </a:p>
      </dgm:t>
    </dgm:pt>
    <dgm:pt modelId="{2277EEA9-7EDC-4DE8-869D-FFE58BB82DC5}">
      <dgm:prSet phldrT="[Текст]"/>
      <dgm:spPr/>
      <dgm:t>
        <a:bodyPr/>
        <a:lstStyle/>
        <a:p>
          <a:r>
            <a:rPr lang="ru-RU" dirty="0" smtClean="0"/>
            <a:t>2000г.</a:t>
          </a:r>
          <a:endParaRPr lang="ru-RU" dirty="0"/>
        </a:p>
      </dgm:t>
    </dgm:pt>
    <dgm:pt modelId="{C3FAA0C5-7334-4D58-9B40-3635CF18BD5A}" type="parTrans" cxnId="{5DC71DCB-C26B-4BC1-984A-E67A40ED06D4}">
      <dgm:prSet/>
      <dgm:spPr/>
      <dgm:t>
        <a:bodyPr/>
        <a:lstStyle/>
        <a:p>
          <a:endParaRPr lang="ru-RU"/>
        </a:p>
      </dgm:t>
    </dgm:pt>
    <dgm:pt modelId="{91452519-C3B9-4586-9380-ECE40FF99ABE}" type="sibTrans" cxnId="{5DC71DCB-C26B-4BC1-984A-E67A40ED06D4}">
      <dgm:prSet/>
      <dgm:spPr/>
      <dgm:t>
        <a:bodyPr/>
        <a:lstStyle/>
        <a:p>
          <a:endParaRPr lang="ru-RU"/>
        </a:p>
      </dgm:t>
    </dgm:pt>
    <dgm:pt modelId="{9DC5425E-26D2-4231-ACF2-6E0B15AF5CC0}">
      <dgm:prSet phldrT="[Текст]"/>
      <dgm:spPr/>
      <dgm:t>
        <a:bodyPr/>
        <a:lstStyle/>
        <a:p>
          <a:pPr algn="ctr"/>
          <a:r>
            <a:rPr lang="ru-RU" b="0" i="0" dirty="0" smtClean="0"/>
            <a:t>Эта концепция была разработана в начале президентства Владимира Путина и акцентировала внимание на восстановлении статуса России как великой державы. Основными приоритетами были укрепление безопасности, развитие экономических связей и интеграция в международные структуры.</a:t>
          </a:r>
          <a:endParaRPr lang="ru-RU" dirty="0"/>
        </a:p>
      </dgm:t>
    </dgm:pt>
    <dgm:pt modelId="{400AFA7B-8A7D-4E10-9AFD-C1B930CD2790}" type="parTrans" cxnId="{DB708570-4D67-44DD-8D6B-78FF1F6FA285}">
      <dgm:prSet/>
      <dgm:spPr/>
      <dgm:t>
        <a:bodyPr/>
        <a:lstStyle/>
        <a:p>
          <a:endParaRPr lang="ru-RU"/>
        </a:p>
      </dgm:t>
    </dgm:pt>
    <dgm:pt modelId="{EA3D2E61-943B-4E44-95FB-BF30D1BE2861}" type="sibTrans" cxnId="{DB708570-4D67-44DD-8D6B-78FF1F6FA285}">
      <dgm:prSet/>
      <dgm:spPr/>
      <dgm:t>
        <a:bodyPr/>
        <a:lstStyle/>
        <a:p>
          <a:endParaRPr lang="ru-RU"/>
        </a:p>
      </dgm:t>
    </dgm:pt>
    <dgm:pt modelId="{A934FFC7-2FAC-4BF6-956F-D2CE1B62D5CB}">
      <dgm:prSet phldrT="[Текст]"/>
      <dgm:spPr/>
      <dgm:t>
        <a:bodyPr/>
        <a:lstStyle/>
        <a:p>
          <a:r>
            <a:rPr lang="ru-RU" dirty="0" smtClean="0"/>
            <a:t>2008г.</a:t>
          </a:r>
          <a:endParaRPr lang="ru-RU" dirty="0"/>
        </a:p>
      </dgm:t>
    </dgm:pt>
    <dgm:pt modelId="{373348F4-BFC6-472D-A780-7E4C025B946E}" type="parTrans" cxnId="{9F61D6CB-7EF9-4179-811C-4C33C9A1D84F}">
      <dgm:prSet/>
      <dgm:spPr/>
      <dgm:t>
        <a:bodyPr/>
        <a:lstStyle/>
        <a:p>
          <a:endParaRPr lang="ru-RU"/>
        </a:p>
      </dgm:t>
    </dgm:pt>
    <dgm:pt modelId="{B9E76272-F9CF-48A6-BD6C-4A46F061A923}" type="sibTrans" cxnId="{9F61D6CB-7EF9-4179-811C-4C33C9A1D84F}">
      <dgm:prSet/>
      <dgm:spPr/>
      <dgm:t>
        <a:bodyPr/>
        <a:lstStyle/>
        <a:p>
          <a:endParaRPr lang="ru-RU"/>
        </a:p>
      </dgm:t>
    </dgm:pt>
    <dgm:pt modelId="{1F9A189B-0903-4DEC-AD6C-D6E20C37DBA2}">
      <dgm:prSet phldrT="[Текст]"/>
      <dgm:spPr/>
      <dgm:t>
        <a:bodyPr/>
        <a:lstStyle/>
        <a:p>
          <a:pPr algn="ctr"/>
          <a:r>
            <a:rPr lang="ru-RU" b="0" i="0" dirty="0" smtClean="0"/>
            <a:t>В условиях глобального финансового кризиса и ухудшения отношений с Западом, эта концепция акцентировала внимание на необходимости защиты национальных интересов и безопасности. Она подчеркивала важность многополярного мира и необходимость противодействия односторонним действиям других государств.</a:t>
          </a:r>
          <a:endParaRPr lang="ru-RU" dirty="0"/>
        </a:p>
      </dgm:t>
    </dgm:pt>
    <dgm:pt modelId="{30A93DB9-AB13-412F-B6DE-89B4F7799254}" type="parTrans" cxnId="{0F4B3CB5-7154-48A1-9B9C-E2428736A116}">
      <dgm:prSet/>
      <dgm:spPr/>
      <dgm:t>
        <a:bodyPr/>
        <a:lstStyle/>
        <a:p>
          <a:endParaRPr lang="ru-RU"/>
        </a:p>
      </dgm:t>
    </dgm:pt>
    <dgm:pt modelId="{DB8393E0-6248-480F-A90A-C752DEAF633B}" type="sibTrans" cxnId="{0F4B3CB5-7154-48A1-9B9C-E2428736A116}">
      <dgm:prSet/>
      <dgm:spPr/>
      <dgm:t>
        <a:bodyPr/>
        <a:lstStyle/>
        <a:p>
          <a:endParaRPr lang="ru-RU"/>
        </a:p>
      </dgm:t>
    </dgm:pt>
    <dgm:pt modelId="{EBD0AECB-A21B-449C-907F-AC5DA6DADC11}">
      <dgm:prSet phldrT="[Текст]"/>
      <dgm:spPr/>
      <dgm:t>
        <a:bodyPr/>
        <a:lstStyle/>
        <a:p>
          <a:r>
            <a:rPr lang="ru-RU" dirty="0" smtClean="0"/>
            <a:t>2016г.</a:t>
          </a:r>
          <a:endParaRPr lang="ru-RU" dirty="0"/>
        </a:p>
      </dgm:t>
    </dgm:pt>
    <dgm:pt modelId="{F56441A1-7FA9-4597-AE27-47EC9669A8BA}" type="parTrans" cxnId="{BB876281-56E7-4BF3-99CE-3F197948A47D}">
      <dgm:prSet/>
      <dgm:spPr/>
      <dgm:t>
        <a:bodyPr/>
        <a:lstStyle/>
        <a:p>
          <a:endParaRPr lang="ru-RU"/>
        </a:p>
      </dgm:t>
    </dgm:pt>
    <dgm:pt modelId="{42EF9427-5441-4020-A5EC-2DEF6F820B26}" type="sibTrans" cxnId="{BB876281-56E7-4BF3-99CE-3F197948A47D}">
      <dgm:prSet/>
      <dgm:spPr/>
      <dgm:t>
        <a:bodyPr/>
        <a:lstStyle/>
        <a:p>
          <a:endParaRPr lang="ru-RU"/>
        </a:p>
      </dgm:t>
    </dgm:pt>
    <dgm:pt modelId="{CBA01976-47E1-4DC0-8337-F6CF02276450}">
      <dgm:prSet phldrT="[Текст]"/>
      <dgm:spPr/>
      <dgm:t>
        <a:bodyPr/>
        <a:lstStyle/>
        <a:p>
          <a:pPr algn="ctr"/>
          <a:r>
            <a:rPr lang="ru-RU" b="0" i="0" dirty="0" smtClean="0"/>
            <a:t>Эта концепция была принята на фоне ухудшения отношений с Западом и введения санкций против России. Она акцентировала внимание на необходимости защиты суверенитета, укрепления обороноспособности и активного участия в международных делах, а также на важности экономической самодостаточности.</a:t>
          </a:r>
          <a:endParaRPr lang="ru-RU" dirty="0"/>
        </a:p>
      </dgm:t>
    </dgm:pt>
    <dgm:pt modelId="{FABA5019-3DA3-4621-8694-D2F55BDA4658}" type="parTrans" cxnId="{30C6A80C-F88E-49ED-82F3-E64BEA99147D}">
      <dgm:prSet/>
      <dgm:spPr/>
      <dgm:t>
        <a:bodyPr/>
        <a:lstStyle/>
        <a:p>
          <a:endParaRPr lang="ru-RU"/>
        </a:p>
      </dgm:t>
    </dgm:pt>
    <dgm:pt modelId="{0B13DD94-1AAE-4AF2-AB41-DBFCC56995AF}" type="sibTrans" cxnId="{30C6A80C-F88E-49ED-82F3-E64BEA99147D}">
      <dgm:prSet/>
      <dgm:spPr/>
      <dgm:t>
        <a:bodyPr/>
        <a:lstStyle/>
        <a:p>
          <a:endParaRPr lang="ru-RU"/>
        </a:p>
      </dgm:t>
    </dgm:pt>
    <dgm:pt modelId="{C781D386-B29E-4D91-A6A0-3E6199C951A9}" type="pres">
      <dgm:prSet presAssocID="{F96213AD-B22F-4D5F-850F-0B74256187A6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ED829BB-144D-458C-8571-F1DCE65ADD16}" type="pres">
      <dgm:prSet presAssocID="{2277EEA9-7EDC-4DE8-869D-FFE58BB82DC5}" presName="composite" presStyleCnt="0"/>
      <dgm:spPr/>
    </dgm:pt>
    <dgm:pt modelId="{C8D468F6-F182-458A-8973-003E52FF3E50}" type="pres">
      <dgm:prSet presAssocID="{2277EEA9-7EDC-4DE8-869D-FFE58BB82DC5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19791F7-FB0E-4464-876B-339E1F31E912}" type="pres">
      <dgm:prSet presAssocID="{2277EEA9-7EDC-4DE8-869D-FFE58BB82DC5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8A2DB3A-3226-479C-90EA-DCC8A194E1EC}" type="pres">
      <dgm:prSet presAssocID="{91452519-C3B9-4586-9380-ECE40FF99ABE}" presName="sp" presStyleCnt="0"/>
      <dgm:spPr/>
    </dgm:pt>
    <dgm:pt modelId="{1536F047-6E4E-433C-9717-0F4399FB8419}" type="pres">
      <dgm:prSet presAssocID="{A934FFC7-2FAC-4BF6-956F-D2CE1B62D5CB}" presName="composite" presStyleCnt="0"/>
      <dgm:spPr/>
    </dgm:pt>
    <dgm:pt modelId="{F853EE3D-E86B-4BD3-9EB1-885E377B39CA}" type="pres">
      <dgm:prSet presAssocID="{A934FFC7-2FAC-4BF6-956F-D2CE1B62D5CB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ED7148E-C1FD-47FD-B099-BF07642A0ACC}" type="pres">
      <dgm:prSet presAssocID="{A934FFC7-2FAC-4BF6-956F-D2CE1B62D5CB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8830284-148C-4C8D-9E99-92D6E2B2855D}" type="pres">
      <dgm:prSet presAssocID="{B9E76272-F9CF-48A6-BD6C-4A46F061A923}" presName="sp" presStyleCnt="0"/>
      <dgm:spPr/>
    </dgm:pt>
    <dgm:pt modelId="{D954854F-9A89-43AF-B5E5-9270A756890F}" type="pres">
      <dgm:prSet presAssocID="{EBD0AECB-A21B-449C-907F-AC5DA6DADC11}" presName="composite" presStyleCnt="0"/>
      <dgm:spPr/>
    </dgm:pt>
    <dgm:pt modelId="{8C4CFC6C-C766-447B-B53B-A0A113AAB063}" type="pres">
      <dgm:prSet presAssocID="{EBD0AECB-A21B-449C-907F-AC5DA6DADC11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7BAFBF0-AE63-4B6B-9A10-21659A6ECF30}" type="pres">
      <dgm:prSet presAssocID="{EBD0AECB-A21B-449C-907F-AC5DA6DADC11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93C3CEC-778F-4E0D-9167-F1BE1E3D4B0C}" type="presOf" srcId="{CBA01976-47E1-4DC0-8337-F6CF02276450}" destId="{67BAFBF0-AE63-4B6B-9A10-21659A6ECF30}" srcOrd="0" destOrd="0" presId="urn:microsoft.com/office/officeart/2005/8/layout/chevron2"/>
    <dgm:cxn modelId="{5DDC35A0-DCFA-492A-B3C3-E195A3114349}" type="presOf" srcId="{9DC5425E-26D2-4231-ACF2-6E0B15AF5CC0}" destId="{419791F7-FB0E-4464-876B-339E1F31E912}" srcOrd="0" destOrd="0" presId="urn:microsoft.com/office/officeart/2005/8/layout/chevron2"/>
    <dgm:cxn modelId="{30C6A80C-F88E-49ED-82F3-E64BEA99147D}" srcId="{EBD0AECB-A21B-449C-907F-AC5DA6DADC11}" destId="{CBA01976-47E1-4DC0-8337-F6CF02276450}" srcOrd="0" destOrd="0" parTransId="{FABA5019-3DA3-4621-8694-D2F55BDA4658}" sibTransId="{0B13DD94-1AAE-4AF2-AB41-DBFCC56995AF}"/>
    <dgm:cxn modelId="{5EBE903A-9373-4770-8921-1E32D32CE53B}" type="presOf" srcId="{EBD0AECB-A21B-449C-907F-AC5DA6DADC11}" destId="{8C4CFC6C-C766-447B-B53B-A0A113AAB063}" srcOrd="0" destOrd="0" presId="urn:microsoft.com/office/officeart/2005/8/layout/chevron2"/>
    <dgm:cxn modelId="{0142F8B0-0AAB-4E7C-A891-61827832ECF8}" type="presOf" srcId="{A934FFC7-2FAC-4BF6-956F-D2CE1B62D5CB}" destId="{F853EE3D-E86B-4BD3-9EB1-885E377B39CA}" srcOrd="0" destOrd="0" presId="urn:microsoft.com/office/officeart/2005/8/layout/chevron2"/>
    <dgm:cxn modelId="{DB708570-4D67-44DD-8D6B-78FF1F6FA285}" srcId="{2277EEA9-7EDC-4DE8-869D-FFE58BB82DC5}" destId="{9DC5425E-26D2-4231-ACF2-6E0B15AF5CC0}" srcOrd="0" destOrd="0" parTransId="{400AFA7B-8A7D-4E10-9AFD-C1B930CD2790}" sibTransId="{EA3D2E61-943B-4E44-95FB-BF30D1BE2861}"/>
    <dgm:cxn modelId="{9A09A3BE-9AD9-42E3-A8AC-14C7A7A6B6A3}" type="presOf" srcId="{F96213AD-B22F-4D5F-850F-0B74256187A6}" destId="{C781D386-B29E-4D91-A6A0-3E6199C951A9}" srcOrd="0" destOrd="0" presId="urn:microsoft.com/office/officeart/2005/8/layout/chevron2"/>
    <dgm:cxn modelId="{0F4B3CB5-7154-48A1-9B9C-E2428736A116}" srcId="{A934FFC7-2FAC-4BF6-956F-D2CE1B62D5CB}" destId="{1F9A189B-0903-4DEC-AD6C-D6E20C37DBA2}" srcOrd="0" destOrd="0" parTransId="{30A93DB9-AB13-412F-B6DE-89B4F7799254}" sibTransId="{DB8393E0-6248-480F-A90A-C752DEAF633B}"/>
    <dgm:cxn modelId="{80B47A94-E34A-4237-8216-345ED54DD533}" type="presOf" srcId="{2277EEA9-7EDC-4DE8-869D-FFE58BB82DC5}" destId="{C8D468F6-F182-458A-8973-003E52FF3E50}" srcOrd="0" destOrd="0" presId="urn:microsoft.com/office/officeart/2005/8/layout/chevron2"/>
    <dgm:cxn modelId="{9F61D6CB-7EF9-4179-811C-4C33C9A1D84F}" srcId="{F96213AD-B22F-4D5F-850F-0B74256187A6}" destId="{A934FFC7-2FAC-4BF6-956F-D2CE1B62D5CB}" srcOrd="1" destOrd="0" parTransId="{373348F4-BFC6-472D-A780-7E4C025B946E}" sibTransId="{B9E76272-F9CF-48A6-BD6C-4A46F061A923}"/>
    <dgm:cxn modelId="{FB0DCE11-CA52-43D6-B334-CBEC4B5BB0F8}" type="presOf" srcId="{1F9A189B-0903-4DEC-AD6C-D6E20C37DBA2}" destId="{AED7148E-C1FD-47FD-B099-BF07642A0ACC}" srcOrd="0" destOrd="0" presId="urn:microsoft.com/office/officeart/2005/8/layout/chevron2"/>
    <dgm:cxn modelId="{5DC71DCB-C26B-4BC1-984A-E67A40ED06D4}" srcId="{F96213AD-B22F-4D5F-850F-0B74256187A6}" destId="{2277EEA9-7EDC-4DE8-869D-FFE58BB82DC5}" srcOrd="0" destOrd="0" parTransId="{C3FAA0C5-7334-4D58-9B40-3635CF18BD5A}" sibTransId="{91452519-C3B9-4586-9380-ECE40FF99ABE}"/>
    <dgm:cxn modelId="{BB876281-56E7-4BF3-99CE-3F197948A47D}" srcId="{F96213AD-B22F-4D5F-850F-0B74256187A6}" destId="{EBD0AECB-A21B-449C-907F-AC5DA6DADC11}" srcOrd="2" destOrd="0" parTransId="{F56441A1-7FA9-4597-AE27-47EC9669A8BA}" sibTransId="{42EF9427-5441-4020-A5EC-2DEF6F820B26}"/>
    <dgm:cxn modelId="{94A8693D-62E6-4195-9D52-E66507694C19}" type="presParOf" srcId="{C781D386-B29E-4D91-A6A0-3E6199C951A9}" destId="{3ED829BB-144D-458C-8571-F1DCE65ADD16}" srcOrd="0" destOrd="0" presId="urn:microsoft.com/office/officeart/2005/8/layout/chevron2"/>
    <dgm:cxn modelId="{E88D7590-3D1A-4233-8232-1131387E749C}" type="presParOf" srcId="{3ED829BB-144D-458C-8571-F1DCE65ADD16}" destId="{C8D468F6-F182-458A-8973-003E52FF3E50}" srcOrd="0" destOrd="0" presId="urn:microsoft.com/office/officeart/2005/8/layout/chevron2"/>
    <dgm:cxn modelId="{BED420B0-4F8D-4CA9-B814-0778FEBBF3F7}" type="presParOf" srcId="{3ED829BB-144D-458C-8571-F1DCE65ADD16}" destId="{419791F7-FB0E-4464-876B-339E1F31E912}" srcOrd="1" destOrd="0" presId="urn:microsoft.com/office/officeart/2005/8/layout/chevron2"/>
    <dgm:cxn modelId="{0E9BAC98-85F0-48CC-AEEF-D383078CA11A}" type="presParOf" srcId="{C781D386-B29E-4D91-A6A0-3E6199C951A9}" destId="{F8A2DB3A-3226-479C-90EA-DCC8A194E1EC}" srcOrd="1" destOrd="0" presId="urn:microsoft.com/office/officeart/2005/8/layout/chevron2"/>
    <dgm:cxn modelId="{4C8A5BA4-DE35-4FEB-AFF4-FCA0A60B5A77}" type="presParOf" srcId="{C781D386-B29E-4D91-A6A0-3E6199C951A9}" destId="{1536F047-6E4E-433C-9717-0F4399FB8419}" srcOrd="2" destOrd="0" presId="urn:microsoft.com/office/officeart/2005/8/layout/chevron2"/>
    <dgm:cxn modelId="{A938624C-6945-492A-A9A3-293F8E435ADC}" type="presParOf" srcId="{1536F047-6E4E-433C-9717-0F4399FB8419}" destId="{F853EE3D-E86B-4BD3-9EB1-885E377B39CA}" srcOrd="0" destOrd="0" presId="urn:microsoft.com/office/officeart/2005/8/layout/chevron2"/>
    <dgm:cxn modelId="{C30E0243-EA2B-42FC-B793-FBC4A99DE590}" type="presParOf" srcId="{1536F047-6E4E-433C-9717-0F4399FB8419}" destId="{AED7148E-C1FD-47FD-B099-BF07642A0ACC}" srcOrd="1" destOrd="0" presId="urn:microsoft.com/office/officeart/2005/8/layout/chevron2"/>
    <dgm:cxn modelId="{0FFE6FD8-6E99-483C-B68F-DFC2DC7BBF76}" type="presParOf" srcId="{C781D386-B29E-4D91-A6A0-3E6199C951A9}" destId="{58830284-148C-4C8D-9E99-92D6E2B2855D}" srcOrd="3" destOrd="0" presId="urn:microsoft.com/office/officeart/2005/8/layout/chevron2"/>
    <dgm:cxn modelId="{71C4ED4D-7BF7-42D9-AEEA-2D6CDFA3C46E}" type="presParOf" srcId="{C781D386-B29E-4D91-A6A0-3E6199C951A9}" destId="{D954854F-9A89-43AF-B5E5-9270A756890F}" srcOrd="4" destOrd="0" presId="urn:microsoft.com/office/officeart/2005/8/layout/chevron2"/>
    <dgm:cxn modelId="{6747B379-ADA9-45E0-92E1-AFC95AB33B38}" type="presParOf" srcId="{D954854F-9A89-43AF-B5E5-9270A756890F}" destId="{8C4CFC6C-C766-447B-B53B-A0A113AAB063}" srcOrd="0" destOrd="0" presId="urn:microsoft.com/office/officeart/2005/8/layout/chevron2"/>
    <dgm:cxn modelId="{7AF3392D-BCA7-4084-A03C-23213CF50FC5}" type="presParOf" srcId="{D954854F-9A89-43AF-B5E5-9270A756890F}" destId="{67BAFBF0-AE63-4B6B-9A10-21659A6ECF30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272A59A-D700-4DA1-A6D6-161682F773E4}" type="doc">
      <dgm:prSet loTypeId="urn:microsoft.com/office/officeart/2005/8/layout/bProcess3" loCatId="process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FD1BFEF-F89C-4B70-A1D4-92F814EA3E67}">
      <dgm:prSet/>
      <dgm:spPr/>
      <dgm:t>
        <a:bodyPr/>
        <a:lstStyle/>
        <a:p>
          <a:r>
            <a:rPr lang="ru-RU" b="1" i="0" dirty="0" smtClean="0"/>
            <a:t>Укрепление международной безопасности</a:t>
          </a:r>
          <a:r>
            <a:rPr lang="ru-RU" b="0" i="0" dirty="0" smtClean="0"/>
            <a:t>: </a:t>
          </a:r>
        </a:p>
        <a:p>
          <a:r>
            <a:rPr lang="ru-RU" b="0" i="0" dirty="0" smtClean="0"/>
            <a:t>Россия намерена активно участвовать в международных механизмах, направленных на предотвращение конфликтов и поддержание мира.</a:t>
          </a:r>
          <a:endParaRPr lang="ru-RU" b="0" i="0" dirty="0"/>
        </a:p>
      </dgm:t>
    </dgm:pt>
    <dgm:pt modelId="{65FDCAE8-781E-4E2E-B27E-181C6C754793}" type="parTrans" cxnId="{1BFA905F-3BC9-4142-9187-E3B05B40D07A}">
      <dgm:prSet/>
      <dgm:spPr/>
      <dgm:t>
        <a:bodyPr/>
        <a:lstStyle/>
        <a:p>
          <a:endParaRPr lang="ru-RU"/>
        </a:p>
      </dgm:t>
    </dgm:pt>
    <dgm:pt modelId="{D293F0C8-C885-4952-ABB5-3C91F6D5D2CD}" type="sibTrans" cxnId="{1BFA905F-3BC9-4142-9187-E3B05B40D07A}">
      <dgm:prSet/>
      <dgm:spPr/>
      <dgm:t>
        <a:bodyPr/>
        <a:lstStyle/>
        <a:p>
          <a:endParaRPr lang="ru-RU"/>
        </a:p>
      </dgm:t>
    </dgm:pt>
    <dgm:pt modelId="{60644F2D-3CBC-46BC-8E60-D84298BA55B5}">
      <dgm:prSet/>
      <dgm:spPr/>
      <dgm:t>
        <a:bodyPr/>
        <a:lstStyle/>
        <a:p>
          <a:r>
            <a:rPr lang="ru-RU" b="1" i="0" dirty="0" smtClean="0"/>
            <a:t>Развитие экономического сотрудничества</a:t>
          </a:r>
          <a:r>
            <a:rPr lang="ru-RU" b="0" i="0" dirty="0" smtClean="0"/>
            <a:t>: </a:t>
          </a:r>
        </a:p>
        <a:p>
          <a:r>
            <a:rPr lang="ru-RU" b="0" i="0" dirty="0" smtClean="0"/>
            <a:t>Концепция акцентирует внимание на необходимости укрепления экономических связей с союзниками и партнерами, а также на диверсификации внешнеэкономических связей.</a:t>
          </a:r>
          <a:endParaRPr lang="ru-RU" b="0" i="0" dirty="0"/>
        </a:p>
      </dgm:t>
    </dgm:pt>
    <dgm:pt modelId="{FF97CF0E-074B-4B78-A8A5-18A653F52E8E}" type="parTrans" cxnId="{45D3DC40-9F78-4A7C-A11A-0DD333EAFBC5}">
      <dgm:prSet/>
      <dgm:spPr/>
      <dgm:t>
        <a:bodyPr/>
        <a:lstStyle/>
        <a:p>
          <a:endParaRPr lang="ru-RU"/>
        </a:p>
      </dgm:t>
    </dgm:pt>
    <dgm:pt modelId="{B986BAC6-D039-4116-A48C-0F27CC97482F}" type="sibTrans" cxnId="{45D3DC40-9F78-4A7C-A11A-0DD333EAFBC5}">
      <dgm:prSet/>
      <dgm:spPr/>
      <dgm:t>
        <a:bodyPr/>
        <a:lstStyle/>
        <a:p>
          <a:endParaRPr lang="ru-RU"/>
        </a:p>
      </dgm:t>
    </dgm:pt>
    <dgm:pt modelId="{15418D2B-02B4-4DB0-AA5F-17BE22EBDA4B}">
      <dgm:prSet/>
      <dgm:spPr/>
      <dgm:t>
        <a:bodyPr/>
        <a:lstStyle/>
        <a:p>
          <a:r>
            <a:rPr lang="ru-RU" b="1" i="0" dirty="0" smtClean="0"/>
            <a:t>Защита прав граждан</a:t>
          </a:r>
          <a:r>
            <a:rPr lang="ru-RU" b="0" i="0" dirty="0" smtClean="0"/>
            <a:t>: </a:t>
          </a:r>
        </a:p>
        <a:p>
          <a:r>
            <a:rPr lang="ru-RU" b="0" i="0" dirty="0" smtClean="0"/>
            <a:t>Россия будет защищать права и законные интересы своих граждан за рубежом, включая противодействие дискриминации и недружественным действиям.</a:t>
          </a:r>
          <a:endParaRPr lang="ru-RU" dirty="0"/>
        </a:p>
      </dgm:t>
    </dgm:pt>
    <dgm:pt modelId="{D2397192-2A98-4608-9815-190F86034FF7}" type="parTrans" cxnId="{53798296-8147-4F45-9CB3-0A4A59D3811F}">
      <dgm:prSet/>
      <dgm:spPr/>
      <dgm:t>
        <a:bodyPr/>
        <a:lstStyle/>
        <a:p>
          <a:endParaRPr lang="ru-RU"/>
        </a:p>
      </dgm:t>
    </dgm:pt>
    <dgm:pt modelId="{79190815-9735-468B-80F8-D3679F930F5B}" type="sibTrans" cxnId="{53798296-8147-4F45-9CB3-0A4A59D3811F}">
      <dgm:prSet/>
      <dgm:spPr/>
      <dgm:t>
        <a:bodyPr/>
        <a:lstStyle/>
        <a:p>
          <a:endParaRPr lang="ru-RU"/>
        </a:p>
      </dgm:t>
    </dgm:pt>
    <dgm:pt modelId="{59F1D162-DB83-4AE0-99FE-3AED57BABB62}" type="pres">
      <dgm:prSet presAssocID="{6272A59A-D700-4DA1-A6D6-161682F773E4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842998B-3009-45E2-BB4A-34C3F039B058}" type="pres">
      <dgm:prSet presAssocID="{6FD1BFEF-F89C-4B70-A1D4-92F814EA3E67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CBC8F8E-7E8D-41B6-B609-73BF4446B3BE}" type="pres">
      <dgm:prSet presAssocID="{D293F0C8-C885-4952-ABB5-3C91F6D5D2CD}" presName="sibTrans" presStyleLbl="sibTrans1D1" presStyleIdx="0" presStyleCnt="2"/>
      <dgm:spPr/>
      <dgm:t>
        <a:bodyPr/>
        <a:lstStyle/>
        <a:p>
          <a:endParaRPr lang="ru-RU"/>
        </a:p>
      </dgm:t>
    </dgm:pt>
    <dgm:pt modelId="{695A52AC-DBB8-4234-8715-5C42129BD4F9}" type="pres">
      <dgm:prSet presAssocID="{D293F0C8-C885-4952-ABB5-3C91F6D5D2CD}" presName="connectorText" presStyleLbl="sibTrans1D1" presStyleIdx="0" presStyleCnt="2"/>
      <dgm:spPr/>
      <dgm:t>
        <a:bodyPr/>
        <a:lstStyle/>
        <a:p>
          <a:endParaRPr lang="ru-RU"/>
        </a:p>
      </dgm:t>
    </dgm:pt>
    <dgm:pt modelId="{1A01F702-F0DB-4161-8307-002A3B82022C}" type="pres">
      <dgm:prSet presAssocID="{60644F2D-3CBC-46BC-8E60-D84298BA55B5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014D96C-F4FA-40CB-BCA1-12BB32C227BD}" type="pres">
      <dgm:prSet presAssocID="{B986BAC6-D039-4116-A48C-0F27CC97482F}" presName="sibTrans" presStyleLbl="sibTrans1D1" presStyleIdx="1" presStyleCnt="2"/>
      <dgm:spPr/>
      <dgm:t>
        <a:bodyPr/>
        <a:lstStyle/>
        <a:p>
          <a:endParaRPr lang="ru-RU"/>
        </a:p>
      </dgm:t>
    </dgm:pt>
    <dgm:pt modelId="{72F4F145-D194-4592-A123-816ABA06F1AC}" type="pres">
      <dgm:prSet presAssocID="{B986BAC6-D039-4116-A48C-0F27CC97482F}" presName="connectorText" presStyleLbl="sibTrans1D1" presStyleIdx="1" presStyleCnt="2"/>
      <dgm:spPr/>
      <dgm:t>
        <a:bodyPr/>
        <a:lstStyle/>
        <a:p>
          <a:endParaRPr lang="ru-RU"/>
        </a:p>
      </dgm:t>
    </dgm:pt>
    <dgm:pt modelId="{D43DB8DF-F62A-4350-B5A4-E023E2E18564}" type="pres">
      <dgm:prSet presAssocID="{15418D2B-02B4-4DB0-AA5F-17BE22EBDA4B}" presName="node" presStyleLbl="node1" presStyleIdx="2" presStyleCnt="3" custLinFactNeighborX="53072" custLinFactNeighborY="-1017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A047197-1230-4A12-B26D-D940F71F325D}" type="presOf" srcId="{15418D2B-02B4-4DB0-AA5F-17BE22EBDA4B}" destId="{D43DB8DF-F62A-4350-B5A4-E023E2E18564}" srcOrd="0" destOrd="0" presId="urn:microsoft.com/office/officeart/2005/8/layout/bProcess3"/>
    <dgm:cxn modelId="{45D3DC40-9F78-4A7C-A11A-0DD333EAFBC5}" srcId="{6272A59A-D700-4DA1-A6D6-161682F773E4}" destId="{60644F2D-3CBC-46BC-8E60-D84298BA55B5}" srcOrd="1" destOrd="0" parTransId="{FF97CF0E-074B-4B78-A8A5-18A653F52E8E}" sibTransId="{B986BAC6-D039-4116-A48C-0F27CC97482F}"/>
    <dgm:cxn modelId="{090F3956-086C-42D2-914A-BF9C4D2EBF60}" type="presOf" srcId="{6FD1BFEF-F89C-4B70-A1D4-92F814EA3E67}" destId="{2842998B-3009-45E2-BB4A-34C3F039B058}" srcOrd="0" destOrd="0" presId="urn:microsoft.com/office/officeart/2005/8/layout/bProcess3"/>
    <dgm:cxn modelId="{493F4CE9-F5D8-4367-9003-0FEE3E600F43}" type="presOf" srcId="{6272A59A-D700-4DA1-A6D6-161682F773E4}" destId="{59F1D162-DB83-4AE0-99FE-3AED57BABB62}" srcOrd="0" destOrd="0" presId="urn:microsoft.com/office/officeart/2005/8/layout/bProcess3"/>
    <dgm:cxn modelId="{53798296-8147-4F45-9CB3-0A4A59D3811F}" srcId="{6272A59A-D700-4DA1-A6D6-161682F773E4}" destId="{15418D2B-02B4-4DB0-AA5F-17BE22EBDA4B}" srcOrd="2" destOrd="0" parTransId="{D2397192-2A98-4608-9815-190F86034FF7}" sibTransId="{79190815-9735-468B-80F8-D3679F930F5B}"/>
    <dgm:cxn modelId="{1BA492B6-FBA7-477D-9615-B0688608822E}" type="presOf" srcId="{B986BAC6-D039-4116-A48C-0F27CC97482F}" destId="{72F4F145-D194-4592-A123-816ABA06F1AC}" srcOrd="1" destOrd="0" presId="urn:microsoft.com/office/officeart/2005/8/layout/bProcess3"/>
    <dgm:cxn modelId="{E76C47D3-17ED-47D0-A170-DA3B4761FBE4}" type="presOf" srcId="{D293F0C8-C885-4952-ABB5-3C91F6D5D2CD}" destId="{ECBC8F8E-7E8D-41B6-B609-73BF4446B3BE}" srcOrd="0" destOrd="0" presId="urn:microsoft.com/office/officeart/2005/8/layout/bProcess3"/>
    <dgm:cxn modelId="{F1BDD174-6905-4CEE-A248-EDAA7CA96F7E}" type="presOf" srcId="{D293F0C8-C885-4952-ABB5-3C91F6D5D2CD}" destId="{695A52AC-DBB8-4234-8715-5C42129BD4F9}" srcOrd="1" destOrd="0" presId="urn:microsoft.com/office/officeart/2005/8/layout/bProcess3"/>
    <dgm:cxn modelId="{1BFA905F-3BC9-4142-9187-E3B05B40D07A}" srcId="{6272A59A-D700-4DA1-A6D6-161682F773E4}" destId="{6FD1BFEF-F89C-4B70-A1D4-92F814EA3E67}" srcOrd="0" destOrd="0" parTransId="{65FDCAE8-781E-4E2E-B27E-181C6C754793}" sibTransId="{D293F0C8-C885-4952-ABB5-3C91F6D5D2CD}"/>
    <dgm:cxn modelId="{939527DA-C12D-49A1-8184-0E3F53106F75}" type="presOf" srcId="{B986BAC6-D039-4116-A48C-0F27CC97482F}" destId="{B014D96C-F4FA-40CB-BCA1-12BB32C227BD}" srcOrd="0" destOrd="0" presId="urn:microsoft.com/office/officeart/2005/8/layout/bProcess3"/>
    <dgm:cxn modelId="{3EE4D228-6380-4B57-BFDB-6195C19D088E}" type="presOf" srcId="{60644F2D-3CBC-46BC-8E60-D84298BA55B5}" destId="{1A01F702-F0DB-4161-8307-002A3B82022C}" srcOrd="0" destOrd="0" presId="urn:microsoft.com/office/officeart/2005/8/layout/bProcess3"/>
    <dgm:cxn modelId="{8BF8125C-5751-4DDA-82DE-95BEF724A8FB}" type="presParOf" srcId="{59F1D162-DB83-4AE0-99FE-3AED57BABB62}" destId="{2842998B-3009-45E2-BB4A-34C3F039B058}" srcOrd="0" destOrd="0" presId="urn:microsoft.com/office/officeart/2005/8/layout/bProcess3"/>
    <dgm:cxn modelId="{A2AB2628-5D11-4A38-A01C-FDB9EAF62F28}" type="presParOf" srcId="{59F1D162-DB83-4AE0-99FE-3AED57BABB62}" destId="{ECBC8F8E-7E8D-41B6-B609-73BF4446B3BE}" srcOrd="1" destOrd="0" presId="urn:microsoft.com/office/officeart/2005/8/layout/bProcess3"/>
    <dgm:cxn modelId="{D3C08170-BBD4-4F03-8FBB-39F8AF64DE17}" type="presParOf" srcId="{ECBC8F8E-7E8D-41B6-B609-73BF4446B3BE}" destId="{695A52AC-DBB8-4234-8715-5C42129BD4F9}" srcOrd="0" destOrd="0" presId="urn:microsoft.com/office/officeart/2005/8/layout/bProcess3"/>
    <dgm:cxn modelId="{6AFAF006-D998-4B3D-B0AB-F166C45E3C3C}" type="presParOf" srcId="{59F1D162-DB83-4AE0-99FE-3AED57BABB62}" destId="{1A01F702-F0DB-4161-8307-002A3B82022C}" srcOrd="2" destOrd="0" presId="urn:microsoft.com/office/officeart/2005/8/layout/bProcess3"/>
    <dgm:cxn modelId="{489252F5-DCC9-496E-9A7B-578A2DA37537}" type="presParOf" srcId="{59F1D162-DB83-4AE0-99FE-3AED57BABB62}" destId="{B014D96C-F4FA-40CB-BCA1-12BB32C227BD}" srcOrd="3" destOrd="0" presId="urn:microsoft.com/office/officeart/2005/8/layout/bProcess3"/>
    <dgm:cxn modelId="{3D0AFFBF-6C9E-4CD0-B65B-895F7A988AFF}" type="presParOf" srcId="{B014D96C-F4FA-40CB-BCA1-12BB32C227BD}" destId="{72F4F145-D194-4592-A123-816ABA06F1AC}" srcOrd="0" destOrd="0" presId="urn:microsoft.com/office/officeart/2005/8/layout/bProcess3"/>
    <dgm:cxn modelId="{622B5436-3215-4F08-9F0B-C17237F8B339}" type="presParOf" srcId="{59F1D162-DB83-4AE0-99FE-3AED57BABB62}" destId="{D43DB8DF-F62A-4350-B5A4-E023E2E18564}" srcOrd="4" destOrd="0" presId="urn:microsoft.com/office/officeart/2005/8/layout/b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4792994-CEF0-44CC-89E0-33B5BB53CD10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C926625-CC1A-4C81-8893-4832263AD349}">
      <dgm:prSet phldrT="[Текст]"/>
      <dgm:spPr/>
      <dgm:t>
        <a:bodyPr/>
        <a:lstStyle/>
        <a:p>
          <a:r>
            <a:rPr lang="ru-RU" b="1" i="0" dirty="0" smtClean="0"/>
            <a:t>Укрепление международной безопасности:</a:t>
          </a:r>
          <a:endParaRPr lang="ru-RU" b="1" dirty="0"/>
        </a:p>
      </dgm:t>
    </dgm:pt>
    <dgm:pt modelId="{E59E0E15-33D7-48D4-A91C-33C48975B599}" type="parTrans" cxnId="{A90419FB-33F1-4A93-8929-9A43A45CBFC0}">
      <dgm:prSet/>
      <dgm:spPr/>
      <dgm:t>
        <a:bodyPr/>
        <a:lstStyle/>
        <a:p>
          <a:endParaRPr lang="ru-RU"/>
        </a:p>
      </dgm:t>
    </dgm:pt>
    <dgm:pt modelId="{6E7EF25C-7370-4D52-9DF9-D74AB81F7A6A}" type="sibTrans" cxnId="{A90419FB-33F1-4A93-8929-9A43A45CBFC0}">
      <dgm:prSet/>
      <dgm:spPr/>
      <dgm:t>
        <a:bodyPr/>
        <a:lstStyle/>
        <a:p>
          <a:endParaRPr lang="ru-RU"/>
        </a:p>
      </dgm:t>
    </dgm:pt>
    <dgm:pt modelId="{19B210C2-0B13-472E-92C3-9AE3A9AE8BB6}">
      <dgm:prSet phldrT="[Текст]" custT="1"/>
      <dgm:spPr/>
      <dgm:t>
        <a:bodyPr/>
        <a:lstStyle/>
        <a:p>
          <a:pPr algn="ctr"/>
          <a:r>
            <a:rPr lang="ru-RU" sz="1200" b="0" i="0" dirty="0" smtClean="0"/>
            <a:t>Россия планирует активизировать свою деятельность в рамках международных организаций, таких как ООН, для продвижения инициатив, направленных на предотвращение конфликтов и укрепление мира. Это может включать в себя участие в миротворческих операциях, а также разработку новых соглашений о контроле над вооружениями.</a:t>
          </a:r>
          <a:endParaRPr lang="ru-RU" sz="1200" dirty="0"/>
        </a:p>
      </dgm:t>
    </dgm:pt>
    <dgm:pt modelId="{48E63741-82EA-4EDF-A11A-61C4583DA13D}" type="parTrans" cxnId="{365DFEB2-AB2A-4101-B4AA-A5DEF342BD9B}">
      <dgm:prSet/>
      <dgm:spPr/>
      <dgm:t>
        <a:bodyPr/>
        <a:lstStyle/>
        <a:p>
          <a:endParaRPr lang="ru-RU"/>
        </a:p>
      </dgm:t>
    </dgm:pt>
    <dgm:pt modelId="{75809737-B09A-4496-BB41-5C9D391E1093}" type="sibTrans" cxnId="{365DFEB2-AB2A-4101-B4AA-A5DEF342BD9B}">
      <dgm:prSet/>
      <dgm:spPr/>
      <dgm:t>
        <a:bodyPr/>
        <a:lstStyle/>
        <a:p>
          <a:endParaRPr lang="ru-RU"/>
        </a:p>
      </dgm:t>
    </dgm:pt>
    <dgm:pt modelId="{51BE9D5A-E88D-4657-968F-19ABFD4C745F}">
      <dgm:prSet phldrT="[Текст]"/>
      <dgm:spPr/>
      <dgm:t>
        <a:bodyPr/>
        <a:lstStyle/>
        <a:p>
          <a:r>
            <a:rPr lang="ru-RU" b="1" i="0" dirty="0" smtClean="0"/>
            <a:t>Развитие экономического сотрудничества</a:t>
          </a:r>
          <a:r>
            <a:rPr lang="ru-RU" b="0" i="0" dirty="0" smtClean="0"/>
            <a:t>:</a:t>
          </a:r>
          <a:endParaRPr lang="ru-RU" dirty="0"/>
        </a:p>
      </dgm:t>
    </dgm:pt>
    <dgm:pt modelId="{E5FB02D7-D3F3-4DD2-B181-5EA294BED098}" type="parTrans" cxnId="{C924B16C-30A9-4BE6-B958-625864C50AFE}">
      <dgm:prSet/>
      <dgm:spPr/>
      <dgm:t>
        <a:bodyPr/>
        <a:lstStyle/>
        <a:p>
          <a:endParaRPr lang="ru-RU"/>
        </a:p>
      </dgm:t>
    </dgm:pt>
    <dgm:pt modelId="{68E8CAF7-CDFB-4E06-9C07-EF9654214BF8}" type="sibTrans" cxnId="{C924B16C-30A9-4BE6-B958-625864C50AFE}">
      <dgm:prSet/>
      <dgm:spPr/>
      <dgm:t>
        <a:bodyPr/>
        <a:lstStyle/>
        <a:p>
          <a:endParaRPr lang="ru-RU"/>
        </a:p>
      </dgm:t>
    </dgm:pt>
    <dgm:pt modelId="{1793A393-6D38-4DF0-A3B7-81C01BD3C462}">
      <dgm:prSet phldrT="[Текст]" custT="1"/>
      <dgm:spPr/>
      <dgm:t>
        <a:bodyPr/>
        <a:lstStyle/>
        <a:p>
          <a:pPr algn="ctr"/>
          <a:r>
            <a:rPr lang="ru-RU" sz="1100" b="0" i="0" dirty="0" smtClean="0"/>
            <a:t> </a:t>
          </a:r>
          <a:r>
            <a:rPr lang="ru-RU" sz="1200" b="0" i="0" dirty="0" smtClean="0"/>
            <a:t>Важным шагом станет активизация экономических связей с ключевыми партнерами, особенно в условиях </a:t>
          </a:r>
          <a:r>
            <a:rPr lang="ru-RU" sz="1200" b="0" i="0" dirty="0" err="1" smtClean="0"/>
            <a:t>санкционного</a:t>
          </a:r>
          <a:r>
            <a:rPr lang="ru-RU" sz="1200" b="0" i="0" dirty="0" smtClean="0"/>
            <a:t> давления. Россия будет стремиться к диверсификации своих внешнеэкономических связей, развивая сотрудничество с государствами БРИКС, ШОС и другими регионами, такими как Африка и Латинская Америка.</a:t>
          </a:r>
          <a:endParaRPr lang="ru-RU" sz="1200" dirty="0"/>
        </a:p>
      </dgm:t>
    </dgm:pt>
    <dgm:pt modelId="{EDB583B2-C08D-4009-AF3F-93D93EA1B1E4}" type="parTrans" cxnId="{02CEDADA-81E3-4E2C-A741-581597ADC4E2}">
      <dgm:prSet/>
      <dgm:spPr/>
      <dgm:t>
        <a:bodyPr/>
        <a:lstStyle/>
        <a:p>
          <a:endParaRPr lang="ru-RU"/>
        </a:p>
      </dgm:t>
    </dgm:pt>
    <dgm:pt modelId="{8B1941A6-9541-4EFD-8979-65E7166DEC72}" type="sibTrans" cxnId="{02CEDADA-81E3-4E2C-A741-581597ADC4E2}">
      <dgm:prSet/>
      <dgm:spPr/>
      <dgm:t>
        <a:bodyPr/>
        <a:lstStyle/>
        <a:p>
          <a:endParaRPr lang="ru-RU"/>
        </a:p>
      </dgm:t>
    </dgm:pt>
    <dgm:pt modelId="{6CC6DE45-CFCC-4C4F-8694-F1DA62FEC6FE}">
      <dgm:prSet phldrT="[Текст]"/>
      <dgm:spPr/>
      <dgm:t>
        <a:bodyPr/>
        <a:lstStyle/>
        <a:p>
          <a:r>
            <a:rPr lang="ru-RU" b="1" i="0" dirty="0" smtClean="0"/>
            <a:t>Защита прав граждан</a:t>
          </a:r>
          <a:r>
            <a:rPr lang="ru-RU" b="0" i="0" dirty="0" smtClean="0"/>
            <a:t>:</a:t>
          </a:r>
          <a:endParaRPr lang="ru-RU" dirty="0"/>
        </a:p>
      </dgm:t>
    </dgm:pt>
    <dgm:pt modelId="{F2413506-45E9-48C2-9932-DC707196623C}" type="parTrans" cxnId="{26146C12-223D-4A03-8D1B-5E55D9A8FA8F}">
      <dgm:prSet/>
      <dgm:spPr/>
      <dgm:t>
        <a:bodyPr/>
        <a:lstStyle/>
        <a:p>
          <a:endParaRPr lang="ru-RU"/>
        </a:p>
      </dgm:t>
    </dgm:pt>
    <dgm:pt modelId="{4BB1A8B3-FEE6-4E91-89CC-52AF0F3CF5F6}" type="sibTrans" cxnId="{26146C12-223D-4A03-8D1B-5E55D9A8FA8F}">
      <dgm:prSet/>
      <dgm:spPr/>
      <dgm:t>
        <a:bodyPr/>
        <a:lstStyle/>
        <a:p>
          <a:endParaRPr lang="ru-RU"/>
        </a:p>
      </dgm:t>
    </dgm:pt>
    <dgm:pt modelId="{BB30B05F-79CB-449C-8DD9-A81A5B7969F4}">
      <dgm:prSet phldrT="[Текст]" custT="1"/>
      <dgm:spPr/>
      <dgm:t>
        <a:bodyPr/>
        <a:lstStyle/>
        <a:p>
          <a:pPr algn="ctr"/>
          <a:r>
            <a:rPr lang="ru-RU" sz="1200" b="0" i="0" dirty="0" smtClean="0"/>
            <a:t>В рамках реализации концепции Россия будет предпринимать меры по защите прав и законных интересов своих граждан за рубежом. Это может включать в себя создание правовых механизмов для защиты граждан, а также активное участие в международных правозащитных инициативах.</a:t>
          </a:r>
          <a:endParaRPr lang="ru-RU" sz="1200" dirty="0"/>
        </a:p>
      </dgm:t>
    </dgm:pt>
    <dgm:pt modelId="{43D37B25-158F-4F97-990E-76CF83396144}" type="parTrans" cxnId="{BDE2EF87-B325-49E1-8357-1D6F0C84F4E1}">
      <dgm:prSet/>
      <dgm:spPr/>
      <dgm:t>
        <a:bodyPr/>
        <a:lstStyle/>
        <a:p>
          <a:endParaRPr lang="ru-RU"/>
        </a:p>
      </dgm:t>
    </dgm:pt>
    <dgm:pt modelId="{BE19D8A1-CE99-4ADB-A82C-34D06DBB61BB}" type="sibTrans" cxnId="{BDE2EF87-B325-49E1-8357-1D6F0C84F4E1}">
      <dgm:prSet/>
      <dgm:spPr/>
      <dgm:t>
        <a:bodyPr/>
        <a:lstStyle/>
        <a:p>
          <a:endParaRPr lang="ru-RU"/>
        </a:p>
      </dgm:t>
    </dgm:pt>
    <dgm:pt modelId="{9B16FA37-177A-4808-A184-D3264665F759}">
      <dgm:prSet/>
      <dgm:spPr/>
      <dgm:t>
        <a:bodyPr/>
        <a:lstStyle/>
        <a:p>
          <a:r>
            <a:rPr lang="ru-RU" b="1" i="0" smtClean="0"/>
            <a:t>Информационная безопасность</a:t>
          </a:r>
          <a:r>
            <a:rPr lang="ru-RU" b="0" i="0" smtClean="0"/>
            <a:t>: </a:t>
          </a:r>
          <a:endParaRPr lang="ru-RU"/>
        </a:p>
      </dgm:t>
    </dgm:pt>
    <dgm:pt modelId="{5DB388A7-AFFB-476D-B968-8C340F246B78}" type="parTrans" cxnId="{DA2E4DFF-93FB-4028-B3CD-0270227A0848}">
      <dgm:prSet/>
      <dgm:spPr/>
      <dgm:t>
        <a:bodyPr/>
        <a:lstStyle/>
        <a:p>
          <a:endParaRPr lang="ru-RU"/>
        </a:p>
      </dgm:t>
    </dgm:pt>
    <dgm:pt modelId="{3EBB5122-F372-4FC6-A185-F7A121DDCA53}" type="sibTrans" cxnId="{DA2E4DFF-93FB-4028-B3CD-0270227A0848}">
      <dgm:prSet/>
      <dgm:spPr/>
      <dgm:t>
        <a:bodyPr/>
        <a:lstStyle/>
        <a:p>
          <a:endParaRPr lang="ru-RU"/>
        </a:p>
      </dgm:t>
    </dgm:pt>
    <dgm:pt modelId="{5414B919-3EE6-4686-BDEE-DE3E8ACD8DF9}">
      <dgm:prSet/>
      <dgm:spPr/>
      <dgm:t>
        <a:bodyPr/>
        <a:lstStyle/>
        <a:p>
          <a:r>
            <a:rPr lang="ru-RU" b="1" i="0" dirty="0" smtClean="0"/>
            <a:t>Экологическое сотрудничество</a:t>
          </a:r>
          <a:r>
            <a:rPr lang="ru-RU" b="0" i="0" dirty="0" smtClean="0"/>
            <a:t>:</a:t>
          </a:r>
          <a:endParaRPr lang="ru-RU" dirty="0"/>
        </a:p>
      </dgm:t>
    </dgm:pt>
    <dgm:pt modelId="{DC00F219-C62F-4388-A4E7-43002DBD06A7}" type="parTrans" cxnId="{32E49FFA-42A0-412D-AE5D-BE3D3D284527}">
      <dgm:prSet/>
      <dgm:spPr/>
      <dgm:t>
        <a:bodyPr/>
        <a:lstStyle/>
        <a:p>
          <a:endParaRPr lang="ru-RU"/>
        </a:p>
      </dgm:t>
    </dgm:pt>
    <dgm:pt modelId="{19FBF661-6648-4854-8BF9-E1007AD79F1E}" type="sibTrans" cxnId="{32E49FFA-42A0-412D-AE5D-BE3D3D284527}">
      <dgm:prSet/>
      <dgm:spPr/>
      <dgm:t>
        <a:bodyPr/>
        <a:lstStyle/>
        <a:p>
          <a:endParaRPr lang="ru-RU"/>
        </a:p>
      </dgm:t>
    </dgm:pt>
    <dgm:pt modelId="{B06291D0-A092-494C-BBEE-1131F14C1EF1}">
      <dgm:prSet custT="1"/>
      <dgm:spPr/>
      <dgm:t>
        <a:bodyPr/>
        <a:lstStyle/>
        <a:p>
          <a:pPr algn="ctr"/>
          <a:r>
            <a:rPr lang="ru-RU" sz="1100" b="0" i="0" dirty="0" smtClean="0"/>
            <a:t> </a:t>
          </a:r>
          <a:r>
            <a:rPr lang="ru-RU" sz="1200" b="0" i="0" dirty="0" smtClean="0"/>
            <a:t>Россия намерена развивать свои возможности в области </a:t>
          </a:r>
          <a:r>
            <a:rPr lang="ru-RU" sz="1200" b="0" i="0" dirty="0" err="1" smtClean="0"/>
            <a:t>кибербезопасности</a:t>
          </a:r>
          <a:r>
            <a:rPr lang="ru-RU" sz="1200" b="0" i="0" dirty="0" smtClean="0"/>
            <a:t> и информационной защиты. Это включает в себя как защиту государственных информационных систем, так и противодействие дезинформации и информационным атакам со стороны других государств.</a:t>
          </a:r>
          <a:endParaRPr lang="ru-RU" sz="1200" dirty="0"/>
        </a:p>
      </dgm:t>
    </dgm:pt>
    <dgm:pt modelId="{F93518A2-EF09-4679-9272-0109EAE6624E}" type="parTrans" cxnId="{778F6DB2-CDE5-486E-9FAD-EAD254CB63EA}">
      <dgm:prSet/>
      <dgm:spPr/>
      <dgm:t>
        <a:bodyPr/>
        <a:lstStyle/>
        <a:p>
          <a:endParaRPr lang="ru-RU"/>
        </a:p>
      </dgm:t>
    </dgm:pt>
    <dgm:pt modelId="{1101BAE5-BFEF-4026-9153-DEB8ED864EE8}" type="sibTrans" cxnId="{778F6DB2-CDE5-486E-9FAD-EAD254CB63EA}">
      <dgm:prSet/>
      <dgm:spPr/>
      <dgm:t>
        <a:bodyPr/>
        <a:lstStyle/>
        <a:p>
          <a:endParaRPr lang="ru-RU"/>
        </a:p>
      </dgm:t>
    </dgm:pt>
    <dgm:pt modelId="{44449130-7F60-4B9F-A360-0CF46C6261EC}">
      <dgm:prSet custT="1"/>
      <dgm:spPr/>
      <dgm:t>
        <a:bodyPr/>
        <a:lstStyle/>
        <a:p>
          <a:pPr algn="ctr"/>
          <a:r>
            <a:rPr lang="ru-RU" sz="1100" b="0" i="0" dirty="0" smtClean="0"/>
            <a:t> </a:t>
          </a:r>
          <a:r>
            <a:rPr lang="ru-RU" sz="1200" b="0" i="0" dirty="0" smtClean="0"/>
            <a:t>Важным направлением станет участие в международных инициативах по охране окружающей среды и борьбе с изменением климата. Россия будет стремиться к активному взаимодействию с другими государствами в рамках международных соглашений, таких как Парижское соглашение.</a:t>
          </a:r>
          <a:endParaRPr lang="ru-RU" sz="1200" dirty="0"/>
        </a:p>
      </dgm:t>
    </dgm:pt>
    <dgm:pt modelId="{668F796B-A1F6-4341-8F8C-D1B44E733CCD}" type="parTrans" cxnId="{F742A3D7-9B5A-4C5D-A155-7CA2393C0071}">
      <dgm:prSet/>
      <dgm:spPr/>
      <dgm:t>
        <a:bodyPr/>
        <a:lstStyle/>
        <a:p>
          <a:endParaRPr lang="ru-RU"/>
        </a:p>
      </dgm:t>
    </dgm:pt>
    <dgm:pt modelId="{D0530EBE-3D17-4233-A0D8-C8302699D8A1}" type="sibTrans" cxnId="{F742A3D7-9B5A-4C5D-A155-7CA2393C0071}">
      <dgm:prSet/>
      <dgm:spPr/>
      <dgm:t>
        <a:bodyPr/>
        <a:lstStyle/>
        <a:p>
          <a:endParaRPr lang="ru-RU"/>
        </a:p>
      </dgm:t>
    </dgm:pt>
    <dgm:pt modelId="{2626C824-D14F-4E13-9E88-05066FAA5E11}" type="pres">
      <dgm:prSet presAssocID="{44792994-CEF0-44CC-89E0-33B5BB53CD10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20D33B0-0ED3-4A3F-846B-182EEAC373A5}" type="pres">
      <dgm:prSet presAssocID="{9C926625-CC1A-4C81-8893-4832263AD349}" presName="composite" presStyleCnt="0"/>
      <dgm:spPr/>
    </dgm:pt>
    <dgm:pt modelId="{963B0967-1CD4-4499-9E28-4C46421FFEDF}" type="pres">
      <dgm:prSet presAssocID="{9C926625-CC1A-4C81-8893-4832263AD349}" presName="parTx" presStyleLbl="alignNode1" presStyleIdx="0" presStyleCnt="5" custLinFactY="-17914" custLinFactNeighborX="4227" custLinFactNeighborY="-10000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3A5788C-2AFF-430B-B140-851E44A5132A}" type="pres">
      <dgm:prSet presAssocID="{9C926625-CC1A-4C81-8893-4832263AD349}" presName="desTx" presStyleLbl="alignAccFollowNode1" presStyleIdx="0" presStyleCnt="5" custLinFactNeighborX="4227" custLinFactNeighborY="-1596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6E8065A-DF16-4985-8989-835B68F27D93}" type="pres">
      <dgm:prSet presAssocID="{6E7EF25C-7370-4D52-9DF9-D74AB81F7A6A}" presName="space" presStyleCnt="0"/>
      <dgm:spPr/>
    </dgm:pt>
    <dgm:pt modelId="{579D130B-3AFD-404A-B683-E5162C4835B0}" type="pres">
      <dgm:prSet presAssocID="{51BE9D5A-E88D-4657-968F-19ABFD4C745F}" presName="composite" presStyleCnt="0"/>
      <dgm:spPr/>
    </dgm:pt>
    <dgm:pt modelId="{67B7C2E8-8035-4E95-93CD-FC04B2FAC5D2}" type="pres">
      <dgm:prSet presAssocID="{51BE9D5A-E88D-4657-968F-19ABFD4C745F}" presName="parTx" presStyleLbl="alignNode1" presStyleIdx="1" presStyleCnt="5" custLinFactY="-17914" custLinFactNeighborX="2429" custLinFactNeighborY="-10000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D20BCFE-6951-4B32-BCCD-B327E134261B}" type="pres">
      <dgm:prSet presAssocID="{51BE9D5A-E88D-4657-968F-19ABFD4C745F}" presName="desTx" presStyleLbl="alignAccFollowNode1" presStyleIdx="1" presStyleCnt="5" custLinFactNeighborX="2429" custLinFactNeighborY="-1596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41018F2-178F-44BC-8DB0-86FF189CCA1B}" type="pres">
      <dgm:prSet presAssocID="{68E8CAF7-CDFB-4E06-9C07-EF9654214BF8}" presName="space" presStyleCnt="0"/>
      <dgm:spPr/>
    </dgm:pt>
    <dgm:pt modelId="{A0B8C48A-6AE4-4C19-B1B6-C530505F36D6}" type="pres">
      <dgm:prSet presAssocID="{6CC6DE45-CFCC-4C4F-8694-F1DA62FEC6FE}" presName="composite" presStyleCnt="0"/>
      <dgm:spPr/>
    </dgm:pt>
    <dgm:pt modelId="{E5C35972-A40B-4202-AF6B-E22C5FA0E6FB}" type="pres">
      <dgm:prSet presAssocID="{6CC6DE45-CFCC-4C4F-8694-F1DA62FEC6FE}" presName="parTx" presStyleLbl="alignNode1" presStyleIdx="2" presStyleCnt="5" custLinFactY="-21953" custLinFactNeighborX="631" custLinFactNeighborY="-10000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30FF68E-AA49-4DAC-85FD-04ED432455F1}" type="pres">
      <dgm:prSet presAssocID="{6CC6DE45-CFCC-4C4F-8694-F1DA62FEC6FE}" presName="desTx" presStyleLbl="alignAccFollowNode1" presStyleIdx="2" presStyleCnt="5" custLinFactNeighborX="631" custLinFactNeighborY="-1767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C7D0693-7983-49B6-B3EF-F2A3F92A14E0}" type="pres">
      <dgm:prSet presAssocID="{4BB1A8B3-FEE6-4E91-89CC-52AF0F3CF5F6}" presName="space" presStyleCnt="0"/>
      <dgm:spPr/>
    </dgm:pt>
    <dgm:pt modelId="{EF3EDB24-EC6C-4440-BA62-2F004703B0BB}" type="pres">
      <dgm:prSet presAssocID="{9B16FA37-177A-4808-A184-D3264665F759}" presName="composite" presStyleCnt="0"/>
      <dgm:spPr/>
    </dgm:pt>
    <dgm:pt modelId="{72F0EE78-4B32-4397-ADF6-1A755D58A193}" type="pres">
      <dgm:prSet presAssocID="{9B16FA37-177A-4808-A184-D3264665F759}" presName="parTx" presStyleLbl="alignNode1" presStyleIdx="3" presStyleCnt="5" custLinFactY="-17914" custLinFactNeighborX="-1167" custLinFactNeighborY="-10000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DFBD584-B19D-4976-BE8C-D5CB8F71E348}" type="pres">
      <dgm:prSet presAssocID="{9B16FA37-177A-4808-A184-D3264665F759}" presName="desTx" presStyleLbl="alignAccFollowNode1" presStyleIdx="3" presStyleCnt="5" custLinFactNeighborX="-1167" custLinFactNeighborY="-1596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FFB76BF-F00A-4E1E-B2A4-AB3044C64B03}" type="pres">
      <dgm:prSet presAssocID="{3EBB5122-F372-4FC6-A185-F7A121DDCA53}" presName="space" presStyleCnt="0"/>
      <dgm:spPr/>
    </dgm:pt>
    <dgm:pt modelId="{4ECF58BB-60C4-4AE3-B7B0-BBCEA4DCB6C3}" type="pres">
      <dgm:prSet presAssocID="{5414B919-3EE6-4686-BDEE-DE3E8ACD8DF9}" presName="composite" presStyleCnt="0"/>
      <dgm:spPr/>
    </dgm:pt>
    <dgm:pt modelId="{53D0BD87-CD64-446E-AAAF-472278870BA6}" type="pres">
      <dgm:prSet presAssocID="{5414B919-3EE6-4686-BDEE-DE3E8ACD8DF9}" presName="parTx" presStyleLbl="alignNode1" presStyleIdx="4" presStyleCnt="5" custLinFactY="-17914" custLinFactNeighborX="-2965" custLinFactNeighborY="-10000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E4555E8-15DD-4862-B432-41BCDE098054}" type="pres">
      <dgm:prSet presAssocID="{5414B919-3EE6-4686-BDEE-DE3E8ACD8DF9}" presName="desTx" presStyleLbl="alignAccFollowNode1" presStyleIdx="4" presStyleCnt="5" custLinFactNeighborX="-2965" custLinFactNeighborY="-1596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54866D3-0E7C-4A75-9051-E135C23212D0}" type="presOf" srcId="{5414B919-3EE6-4686-BDEE-DE3E8ACD8DF9}" destId="{53D0BD87-CD64-446E-AAAF-472278870BA6}" srcOrd="0" destOrd="0" presId="urn:microsoft.com/office/officeart/2005/8/layout/hList1"/>
    <dgm:cxn modelId="{ED89B349-7769-448C-AABE-DB27FAA76EAF}" type="presOf" srcId="{44792994-CEF0-44CC-89E0-33B5BB53CD10}" destId="{2626C824-D14F-4E13-9E88-05066FAA5E11}" srcOrd="0" destOrd="0" presId="urn:microsoft.com/office/officeart/2005/8/layout/hList1"/>
    <dgm:cxn modelId="{DA2E4DFF-93FB-4028-B3CD-0270227A0848}" srcId="{44792994-CEF0-44CC-89E0-33B5BB53CD10}" destId="{9B16FA37-177A-4808-A184-D3264665F759}" srcOrd="3" destOrd="0" parTransId="{5DB388A7-AFFB-476D-B968-8C340F246B78}" sibTransId="{3EBB5122-F372-4FC6-A185-F7A121DDCA53}"/>
    <dgm:cxn modelId="{26146C12-223D-4A03-8D1B-5E55D9A8FA8F}" srcId="{44792994-CEF0-44CC-89E0-33B5BB53CD10}" destId="{6CC6DE45-CFCC-4C4F-8694-F1DA62FEC6FE}" srcOrd="2" destOrd="0" parTransId="{F2413506-45E9-48C2-9932-DC707196623C}" sibTransId="{4BB1A8B3-FEE6-4E91-89CC-52AF0F3CF5F6}"/>
    <dgm:cxn modelId="{C924B16C-30A9-4BE6-B958-625864C50AFE}" srcId="{44792994-CEF0-44CC-89E0-33B5BB53CD10}" destId="{51BE9D5A-E88D-4657-968F-19ABFD4C745F}" srcOrd="1" destOrd="0" parTransId="{E5FB02D7-D3F3-4DD2-B181-5EA294BED098}" sibTransId="{68E8CAF7-CDFB-4E06-9C07-EF9654214BF8}"/>
    <dgm:cxn modelId="{778F6DB2-CDE5-486E-9FAD-EAD254CB63EA}" srcId="{9B16FA37-177A-4808-A184-D3264665F759}" destId="{B06291D0-A092-494C-BBEE-1131F14C1EF1}" srcOrd="0" destOrd="0" parTransId="{F93518A2-EF09-4679-9272-0109EAE6624E}" sibTransId="{1101BAE5-BFEF-4026-9153-DEB8ED864EE8}"/>
    <dgm:cxn modelId="{AA3DDA91-3E9E-4A96-B618-663B76043BEE}" type="presOf" srcId="{BB30B05F-79CB-449C-8DD9-A81A5B7969F4}" destId="{830FF68E-AA49-4DAC-85FD-04ED432455F1}" srcOrd="0" destOrd="0" presId="urn:microsoft.com/office/officeart/2005/8/layout/hList1"/>
    <dgm:cxn modelId="{32E49FFA-42A0-412D-AE5D-BE3D3D284527}" srcId="{44792994-CEF0-44CC-89E0-33B5BB53CD10}" destId="{5414B919-3EE6-4686-BDEE-DE3E8ACD8DF9}" srcOrd="4" destOrd="0" parTransId="{DC00F219-C62F-4388-A4E7-43002DBD06A7}" sibTransId="{19FBF661-6648-4854-8BF9-E1007AD79F1E}"/>
    <dgm:cxn modelId="{B27F3C46-6F85-4A1C-A306-3604676CFB0A}" type="presOf" srcId="{9B16FA37-177A-4808-A184-D3264665F759}" destId="{72F0EE78-4B32-4397-ADF6-1A755D58A193}" srcOrd="0" destOrd="0" presId="urn:microsoft.com/office/officeart/2005/8/layout/hList1"/>
    <dgm:cxn modelId="{F742A3D7-9B5A-4C5D-A155-7CA2393C0071}" srcId="{5414B919-3EE6-4686-BDEE-DE3E8ACD8DF9}" destId="{44449130-7F60-4B9F-A360-0CF46C6261EC}" srcOrd="0" destOrd="0" parTransId="{668F796B-A1F6-4341-8F8C-D1B44E733CCD}" sibTransId="{D0530EBE-3D17-4233-A0D8-C8302699D8A1}"/>
    <dgm:cxn modelId="{A90419FB-33F1-4A93-8929-9A43A45CBFC0}" srcId="{44792994-CEF0-44CC-89E0-33B5BB53CD10}" destId="{9C926625-CC1A-4C81-8893-4832263AD349}" srcOrd="0" destOrd="0" parTransId="{E59E0E15-33D7-48D4-A91C-33C48975B599}" sibTransId="{6E7EF25C-7370-4D52-9DF9-D74AB81F7A6A}"/>
    <dgm:cxn modelId="{4177136D-7024-4E33-9BF2-FE4C1C742080}" type="presOf" srcId="{9C926625-CC1A-4C81-8893-4832263AD349}" destId="{963B0967-1CD4-4499-9E28-4C46421FFEDF}" srcOrd="0" destOrd="0" presId="urn:microsoft.com/office/officeart/2005/8/layout/hList1"/>
    <dgm:cxn modelId="{4A13F17C-BC94-4E45-BB06-CB110D7D58DD}" type="presOf" srcId="{1793A393-6D38-4DF0-A3B7-81C01BD3C462}" destId="{3D20BCFE-6951-4B32-BCCD-B327E134261B}" srcOrd="0" destOrd="0" presId="urn:microsoft.com/office/officeart/2005/8/layout/hList1"/>
    <dgm:cxn modelId="{C8114D7D-3002-48AC-BE54-6813876DCCFF}" type="presOf" srcId="{6CC6DE45-CFCC-4C4F-8694-F1DA62FEC6FE}" destId="{E5C35972-A40B-4202-AF6B-E22C5FA0E6FB}" srcOrd="0" destOrd="0" presId="urn:microsoft.com/office/officeart/2005/8/layout/hList1"/>
    <dgm:cxn modelId="{02CEDADA-81E3-4E2C-A741-581597ADC4E2}" srcId="{51BE9D5A-E88D-4657-968F-19ABFD4C745F}" destId="{1793A393-6D38-4DF0-A3B7-81C01BD3C462}" srcOrd="0" destOrd="0" parTransId="{EDB583B2-C08D-4009-AF3F-93D93EA1B1E4}" sibTransId="{8B1941A6-9541-4EFD-8979-65E7166DEC72}"/>
    <dgm:cxn modelId="{82608533-FDFB-40A4-988A-B693BB7E4EA3}" type="presOf" srcId="{44449130-7F60-4B9F-A360-0CF46C6261EC}" destId="{0E4555E8-15DD-4862-B432-41BCDE098054}" srcOrd="0" destOrd="0" presId="urn:microsoft.com/office/officeart/2005/8/layout/hList1"/>
    <dgm:cxn modelId="{CB4E3D5D-F1D6-497B-B143-89671CECA497}" type="presOf" srcId="{51BE9D5A-E88D-4657-968F-19ABFD4C745F}" destId="{67B7C2E8-8035-4E95-93CD-FC04B2FAC5D2}" srcOrd="0" destOrd="0" presId="urn:microsoft.com/office/officeart/2005/8/layout/hList1"/>
    <dgm:cxn modelId="{BDE2EF87-B325-49E1-8357-1D6F0C84F4E1}" srcId="{6CC6DE45-CFCC-4C4F-8694-F1DA62FEC6FE}" destId="{BB30B05F-79CB-449C-8DD9-A81A5B7969F4}" srcOrd="0" destOrd="0" parTransId="{43D37B25-158F-4F97-990E-76CF83396144}" sibTransId="{BE19D8A1-CE99-4ADB-A82C-34D06DBB61BB}"/>
    <dgm:cxn modelId="{951AD5DC-890A-4A0A-8D6C-0BA4CF9222F8}" type="presOf" srcId="{19B210C2-0B13-472E-92C3-9AE3A9AE8BB6}" destId="{B3A5788C-2AFF-430B-B140-851E44A5132A}" srcOrd="0" destOrd="0" presId="urn:microsoft.com/office/officeart/2005/8/layout/hList1"/>
    <dgm:cxn modelId="{365DFEB2-AB2A-4101-B4AA-A5DEF342BD9B}" srcId="{9C926625-CC1A-4C81-8893-4832263AD349}" destId="{19B210C2-0B13-472E-92C3-9AE3A9AE8BB6}" srcOrd="0" destOrd="0" parTransId="{48E63741-82EA-4EDF-A11A-61C4583DA13D}" sibTransId="{75809737-B09A-4496-BB41-5C9D391E1093}"/>
    <dgm:cxn modelId="{77E5D8A4-9449-466F-AB43-2ACDC7639AD5}" type="presOf" srcId="{B06291D0-A092-494C-BBEE-1131F14C1EF1}" destId="{0DFBD584-B19D-4976-BE8C-D5CB8F71E348}" srcOrd="0" destOrd="0" presId="urn:microsoft.com/office/officeart/2005/8/layout/hList1"/>
    <dgm:cxn modelId="{5E5666AA-FF3F-4B73-AD0B-FB7CA0DE9690}" type="presParOf" srcId="{2626C824-D14F-4E13-9E88-05066FAA5E11}" destId="{F20D33B0-0ED3-4A3F-846B-182EEAC373A5}" srcOrd="0" destOrd="0" presId="urn:microsoft.com/office/officeart/2005/8/layout/hList1"/>
    <dgm:cxn modelId="{95AF1CE5-0DAC-48FE-83E3-8129AC00FE35}" type="presParOf" srcId="{F20D33B0-0ED3-4A3F-846B-182EEAC373A5}" destId="{963B0967-1CD4-4499-9E28-4C46421FFEDF}" srcOrd="0" destOrd="0" presId="urn:microsoft.com/office/officeart/2005/8/layout/hList1"/>
    <dgm:cxn modelId="{2E40244B-2860-462B-A1CF-A329E81A09DE}" type="presParOf" srcId="{F20D33B0-0ED3-4A3F-846B-182EEAC373A5}" destId="{B3A5788C-2AFF-430B-B140-851E44A5132A}" srcOrd="1" destOrd="0" presId="urn:microsoft.com/office/officeart/2005/8/layout/hList1"/>
    <dgm:cxn modelId="{4CE3767F-774D-4862-9C63-850D7410AD0B}" type="presParOf" srcId="{2626C824-D14F-4E13-9E88-05066FAA5E11}" destId="{D6E8065A-DF16-4985-8989-835B68F27D93}" srcOrd="1" destOrd="0" presId="urn:microsoft.com/office/officeart/2005/8/layout/hList1"/>
    <dgm:cxn modelId="{537C3D50-09CB-44A4-8133-3B6555EBCBBB}" type="presParOf" srcId="{2626C824-D14F-4E13-9E88-05066FAA5E11}" destId="{579D130B-3AFD-404A-B683-E5162C4835B0}" srcOrd="2" destOrd="0" presId="urn:microsoft.com/office/officeart/2005/8/layout/hList1"/>
    <dgm:cxn modelId="{497C6601-DD54-4910-9E54-20EBE81F5120}" type="presParOf" srcId="{579D130B-3AFD-404A-B683-E5162C4835B0}" destId="{67B7C2E8-8035-4E95-93CD-FC04B2FAC5D2}" srcOrd="0" destOrd="0" presId="urn:microsoft.com/office/officeart/2005/8/layout/hList1"/>
    <dgm:cxn modelId="{F1AEBF52-17DC-4D4D-A754-15655CD7B501}" type="presParOf" srcId="{579D130B-3AFD-404A-B683-E5162C4835B0}" destId="{3D20BCFE-6951-4B32-BCCD-B327E134261B}" srcOrd="1" destOrd="0" presId="urn:microsoft.com/office/officeart/2005/8/layout/hList1"/>
    <dgm:cxn modelId="{460B0D93-8E5E-4234-A7C1-7E0EA0F8B90B}" type="presParOf" srcId="{2626C824-D14F-4E13-9E88-05066FAA5E11}" destId="{441018F2-178F-44BC-8DB0-86FF189CCA1B}" srcOrd="3" destOrd="0" presId="urn:microsoft.com/office/officeart/2005/8/layout/hList1"/>
    <dgm:cxn modelId="{AF419B74-AD95-4C17-8160-FA790233A8D9}" type="presParOf" srcId="{2626C824-D14F-4E13-9E88-05066FAA5E11}" destId="{A0B8C48A-6AE4-4C19-B1B6-C530505F36D6}" srcOrd="4" destOrd="0" presId="urn:microsoft.com/office/officeart/2005/8/layout/hList1"/>
    <dgm:cxn modelId="{BA45945D-69E7-41EC-9FED-B92729711D33}" type="presParOf" srcId="{A0B8C48A-6AE4-4C19-B1B6-C530505F36D6}" destId="{E5C35972-A40B-4202-AF6B-E22C5FA0E6FB}" srcOrd="0" destOrd="0" presId="urn:microsoft.com/office/officeart/2005/8/layout/hList1"/>
    <dgm:cxn modelId="{BC202D80-6DF3-4059-B363-CEF63B4C9397}" type="presParOf" srcId="{A0B8C48A-6AE4-4C19-B1B6-C530505F36D6}" destId="{830FF68E-AA49-4DAC-85FD-04ED432455F1}" srcOrd="1" destOrd="0" presId="urn:microsoft.com/office/officeart/2005/8/layout/hList1"/>
    <dgm:cxn modelId="{7C88BF83-BED3-4DC2-B193-C569CC291547}" type="presParOf" srcId="{2626C824-D14F-4E13-9E88-05066FAA5E11}" destId="{7C7D0693-7983-49B6-B3EF-F2A3F92A14E0}" srcOrd="5" destOrd="0" presId="urn:microsoft.com/office/officeart/2005/8/layout/hList1"/>
    <dgm:cxn modelId="{163B450F-9C7D-4AC9-BCDC-721B936BBB4F}" type="presParOf" srcId="{2626C824-D14F-4E13-9E88-05066FAA5E11}" destId="{EF3EDB24-EC6C-4440-BA62-2F004703B0BB}" srcOrd="6" destOrd="0" presId="urn:microsoft.com/office/officeart/2005/8/layout/hList1"/>
    <dgm:cxn modelId="{273A04E6-A8DE-4067-9C7F-C920A0345F29}" type="presParOf" srcId="{EF3EDB24-EC6C-4440-BA62-2F004703B0BB}" destId="{72F0EE78-4B32-4397-ADF6-1A755D58A193}" srcOrd="0" destOrd="0" presId="urn:microsoft.com/office/officeart/2005/8/layout/hList1"/>
    <dgm:cxn modelId="{B3518C79-2289-4B16-957A-6DB555018ECD}" type="presParOf" srcId="{EF3EDB24-EC6C-4440-BA62-2F004703B0BB}" destId="{0DFBD584-B19D-4976-BE8C-D5CB8F71E348}" srcOrd="1" destOrd="0" presId="urn:microsoft.com/office/officeart/2005/8/layout/hList1"/>
    <dgm:cxn modelId="{450ABA5D-BBD1-4556-BE07-C38F88FA0F1D}" type="presParOf" srcId="{2626C824-D14F-4E13-9E88-05066FAA5E11}" destId="{4FFB76BF-F00A-4E1E-B2A4-AB3044C64B03}" srcOrd="7" destOrd="0" presId="urn:microsoft.com/office/officeart/2005/8/layout/hList1"/>
    <dgm:cxn modelId="{C5C2949D-5C65-46D1-8F12-13D410FC8A09}" type="presParOf" srcId="{2626C824-D14F-4E13-9E88-05066FAA5E11}" destId="{4ECF58BB-60C4-4AE3-B7B0-BBCEA4DCB6C3}" srcOrd="8" destOrd="0" presId="urn:microsoft.com/office/officeart/2005/8/layout/hList1"/>
    <dgm:cxn modelId="{464B6D67-E286-4AE3-A2E8-4743901D75E9}" type="presParOf" srcId="{4ECF58BB-60C4-4AE3-B7B0-BBCEA4DCB6C3}" destId="{53D0BD87-CD64-446E-AAAF-472278870BA6}" srcOrd="0" destOrd="0" presId="urn:microsoft.com/office/officeart/2005/8/layout/hList1"/>
    <dgm:cxn modelId="{779AF390-A0A7-4CF2-923D-2492128959A5}" type="presParOf" srcId="{4ECF58BB-60C4-4AE3-B7B0-BBCEA4DCB6C3}" destId="{0E4555E8-15DD-4862-B432-41BCDE098054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8D468F6-F182-458A-8973-003E52FF3E50}">
      <dsp:nvSpPr>
        <dsp:cNvPr id="0" name=""/>
        <dsp:cNvSpPr/>
      </dsp:nvSpPr>
      <dsp:spPr>
        <a:xfrm rot="5400000">
          <a:off x="-260426" y="261205"/>
          <a:ext cx="1736173" cy="1215321"/>
        </a:xfrm>
        <a:prstGeom prst="chevron">
          <a:avLst/>
        </a:prstGeom>
        <a:gradFill rotWithShape="0">
          <a:gsLst>
            <a:gs pos="0">
              <a:schemeClr val="accent1">
                <a:alpha val="90000"/>
                <a:hueOff val="0"/>
                <a:satOff val="0"/>
                <a:lumOff val="0"/>
                <a:alphaOff val="0"/>
                <a:tint val="37000"/>
                <a:hueMod val="100000"/>
                <a:satMod val="200000"/>
                <a:lumMod val="88000"/>
              </a:schemeClr>
            </a:gs>
            <a:gs pos="100000">
              <a:schemeClr val="accent1">
                <a:alpha val="90000"/>
                <a:hueOff val="0"/>
                <a:satOff val="0"/>
                <a:lumOff val="0"/>
                <a:alphaOff val="0"/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ln w="15875" cap="flat" cmpd="sng" algn="ctr">
          <a:solidFill>
            <a:schemeClr val="accent1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12700" dir="5280000" rotWithShape="0">
            <a:srgbClr val="000000">
              <a:alpha val="40000"/>
            </a:srgbClr>
          </a:outerShdw>
        </a:effectLst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kern="1200" dirty="0" smtClean="0"/>
            <a:t>2000г.</a:t>
          </a:r>
          <a:endParaRPr lang="ru-RU" sz="3600" kern="1200" dirty="0"/>
        </a:p>
      </dsp:txBody>
      <dsp:txXfrm rot="-5400000">
        <a:off x="1" y="608440"/>
        <a:ext cx="1215321" cy="520852"/>
      </dsp:txXfrm>
    </dsp:sp>
    <dsp:sp modelId="{419791F7-FB0E-4464-876B-339E1F31E912}">
      <dsp:nvSpPr>
        <dsp:cNvPr id="0" name=""/>
        <dsp:cNvSpPr/>
      </dsp:nvSpPr>
      <dsp:spPr>
        <a:xfrm rot="5400000">
          <a:off x="4471896" y="-3255795"/>
          <a:ext cx="1128512" cy="764166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ctr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0" i="0" kern="1200" dirty="0" smtClean="0"/>
            <a:t>Эта концепция была разработана в начале президентства Владимира Путина и акцентировала внимание на восстановлении статуса России как великой державы. Основными приоритетами были укрепление безопасности, развитие экономических связей и интеграция в международные структуры.</a:t>
          </a:r>
          <a:endParaRPr lang="ru-RU" sz="1600" kern="1200" dirty="0"/>
        </a:p>
      </dsp:txBody>
      <dsp:txXfrm rot="-5400000">
        <a:off x="1215322" y="55868"/>
        <a:ext cx="7586573" cy="1018334"/>
      </dsp:txXfrm>
    </dsp:sp>
    <dsp:sp modelId="{F853EE3D-E86B-4BD3-9EB1-885E377B39CA}">
      <dsp:nvSpPr>
        <dsp:cNvPr id="0" name=""/>
        <dsp:cNvSpPr/>
      </dsp:nvSpPr>
      <dsp:spPr>
        <a:xfrm rot="5400000">
          <a:off x="-260426" y="1804607"/>
          <a:ext cx="1736173" cy="1215321"/>
        </a:xfrm>
        <a:prstGeom prst="chevron">
          <a:avLst/>
        </a:prstGeom>
        <a:gradFill rotWithShape="0">
          <a:gsLst>
            <a:gs pos="0">
              <a:schemeClr val="accent1">
                <a:alpha val="90000"/>
                <a:hueOff val="0"/>
                <a:satOff val="0"/>
                <a:lumOff val="0"/>
                <a:alphaOff val="-20000"/>
                <a:tint val="37000"/>
                <a:hueMod val="100000"/>
                <a:satMod val="200000"/>
                <a:lumMod val="88000"/>
              </a:schemeClr>
            </a:gs>
            <a:gs pos="100000">
              <a:schemeClr val="accent1">
                <a:alpha val="90000"/>
                <a:hueOff val="0"/>
                <a:satOff val="0"/>
                <a:lumOff val="0"/>
                <a:alphaOff val="-20000"/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ln w="15875" cap="flat" cmpd="sng" algn="ctr">
          <a:solidFill>
            <a:schemeClr val="accent1">
              <a:alpha val="90000"/>
              <a:hueOff val="0"/>
              <a:satOff val="0"/>
              <a:lumOff val="0"/>
              <a:alphaOff val="-20000"/>
            </a:schemeClr>
          </a:solidFill>
          <a:prstDash val="solid"/>
        </a:ln>
        <a:effectLst>
          <a:outerShdw blurRad="50800" dist="12700" dir="5280000" rotWithShape="0">
            <a:srgbClr val="000000">
              <a:alpha val="40000"/>
            </a:srgbClr>
          </a:outerShdw>
        </a:effectLst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kern="1200" dirty="0" smtClean="0"/>
            <a:t>2008г.</a:t>
          </a:r>
          <a:endParaRPr lang="ru-RU" sz="3600" kern="1200" dirty="0"/>
        </a:p>
      </dsp:txBody>
      <dsp:txXfrm rot="-5400000">
        <a:off x="1" y="2151842"/>
        <a:ext cx="1215321" cy="520852"/>
      </dsp:txXfrm>
    </dsp:sp>
    <dsp:sp modelId="{AED7148E-C1FD-47FD-B099-BF07642A0ACC}">
      <dsp:nvSpPr>
        <dsp:cNvPr id="0" name=""/>
        <dsp:cNvSpPr/>
      </dsp:nvSpPr>
      <dsp:spPr>
        <a:xfrm rot="5400000">
          <a:off x="4471896" y="-1712393"/>
          <a:ext cx="1128512" cy="764166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hueOff val="0"/>
              <a:satOff val="0"/>
              <a:lumOff val="0"/>
              <a:alphaOff val="-2000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ctr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0" i="0" kern="1200" dirty="0" smtClean="0"/>
            <a:t>В условиях глобального финансового кризиса и ухудшения отношений с Западом, эта концепция акцентировала внимание на необходимости защиты национальных интересов и безопасности. Она подчеркивала важность многополярного мира и необходимость противодействия односторонним действиям других государств.</a:t>
          </a:r>
          <a:endParaRPr lang="ru-RU" sz="1600" kern="1200" dirty="0"/>
        </a:p>
      </dsp:txBody>
      <dsp:txXfrm rot="-5400000">
        <a:off x="1215322" y="1599270"/>
        <a:ext cx="7586573" cy="1018334"/>
      </dsp:txXfrm>
    </dsp:sp>
    <dsp:sp modelId="{8C4CFC6C-C766-447B-B53B-A0A113AAB063}">
      <dsp:nvSpPr>
        <dsp:cNvPr id="0" name=""/>
        <dsp:cNvSpPr/>
      </dsp:nvSpPr>
      <dsp:spPr>
        <a:xfrm rot="5400000">
          <a:off x="-260426" y="3348009"/>
          <a:ext cx="1736173" cy="1215321"/>
        </a:xfrm>
        <a:prstGeom prst="chevron">
          <a:avLst/>
        </a:prstGeom>
        <a:gradFill rotWithShape="0">
          <a:gsLst>
            <a:gs pos="0">
              <a:schemeClr val="accent1">
                <a:alpha val="90000"/>
                <a:hueOff val="0"/>
                <a:satOff val="0"/>
                <a:lumOff val="0"/>
                <a:alphaOff val="-40000"/>
                <a:tint val="37000"/>
                <a:hueMod val="100000"/>
                <a:satMod val="200000"/>
                <a:lumMod val="88000"/>
              </a:schemeClr>
            </a:gs>
            <a:gs pos="100000">
              <a:schemeClr val="accent1">
                <a:alpha val="90000"/>
                <a:hueOff val="0"/>
                <a:satOff val="0"/>
                <a:lumOff val="0"/>
                <a:alphaOff val="-40000"/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ln w="15875" cap="flat" cmpd="sng" algn="ctr">
          <a:solidFill>
            <a:schemeClr val="accent1">
              <a:alpha val="90000"/>
              <a:hueOff val="0"/>
              <a:satOff val="0"/>
              <a:lumOff val="0"/>
              <a:alphaOff val="-40000"/>
            </a:schemeClr>
          </a:solidFill>
          <a:prstDash val="solid"/>
        </a:ln>
        <a:effectLst>
          <a:outerShdw blurRad="50800" dist="12700" dir="5280000" rotWithShape="0">
            <a:srgbClr val="000000">
              <a:alpha val="40000"/>
            </a:srgbClr>
          </a:outerShdw>
        </a:effectLst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kern="1200" dirty="0" smtClean="0"/>
            <a:t>2016г.</a:t>
          </a:r>
          <a:endParaRPr lang="ru-RU" sz="3600" kern="1200" dirty="0"/>
        </a:p>
      </dsp:txBody>
      <dsp:txXfrm rot="-5400000">
        <a:off x="1" y="3695244"/>
        <a:ext cx="1215321" cy="520852"/>
      </dsp:txXfrm>
    </dsp:sp>
    <dsp:sp modelId="{67BAFBF0-AE63-4B6B-9A10-21659A6ECF30}">
      <dsp:nvSpPr>
        <dsp:cNvPr id="0" name=""/>
        <dsp:cNvSpPr/>
      </dsp:nvSpPr>
      <dsp:spPr>
        <a:xfrm rot="5400000">
          <a:off x="4471896" y="-168991"/>
          <a:ext cx="1128512" cy="764166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hueOff val="0"/>
              <a:satOff val="0"/>
              <a:lumOff val="0"/>
              <a:alphaOff val="-4000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ctr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0" i="0" kern="1200" dirty="0" smtClean="0"/>
            <a:t>Эта концепция была принята на фоне ухудшения отношений с Западом и введения санкций против России. Она акцентировала внимание на необходимости защиты суверенитета, укрепления обороноспособности и активного участия в международных делах, а также на важности экономической самодостаточности.</a:t>
          </a:r>
          <a:endParaRPr lang="ru-RU" sz="1600" kern="1200" dirty="0"/>
        </a:p>
      </dsp:txBody>
      <dsp:txXfrm rot="-5400000">
        <a:off x="1215322" y="3142672"/>
        <a:ext cx="7586573" cy="101833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CBC8F8E-7E8D-41B6-B609-73BF4446B3BE}">
      <dsp:nvSpPr>
        <dsp:cNvPr id="0" name=""/>
        <dsp:cNvSpPr/>
      </dsp:nvSpPr>
      <dsp:spPr>
        <a:xfrm>
          <a:off x="4021359" y="1011838"/>
          <a:ext cx="78006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780064" y="45720"/>
              </a:lnTo>
            </a:path>
          </a:pathLst>
        </a:custGeom>
        <a:noFill/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4391125" y="1053505"/>
        <a:ext cx="40533" cy="8106"/>
      </dsp:txXfrm>
    </dsp:sp>
    <dsp:sp modelId="{2842998B-3009-45E2-BB4A-34C3F039B058}">
      <dsp:nvSpPr>
        <dsp:cNvPr id="0" name=""/>
        <dsp:cNvSpPr/>
      </dsp:nvSpPr>
      <dsp:spPr>
        <a:xfrm>
          <a:off x="498529" y="169"/>
          <a:ext cx="3524629" cy="211477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7000"/>
                <a:hueMod val="100000"/>
                <a:satMod val="200000"/>
                <a:lumMod val="8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ln>
          <a:noFill/>
        </a:ln>
        <a:effectLst>
          <a:outerShdw blurRad="50800" dist="12700" dir="528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i="0" kern="1200" dirty="0" smtClean="0"/>
            <a:t>Укрепление международной безопасности</a:t>
          </a:r>
          <a:r>
            <a:rPr lang="ru-RU" sz="1600" b="0" i="0" kern="1200" dirty="0" smtClean="0"/>
            <a:t>: 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0" i="0" kern="1200" dirty="0" smtClean="0"/>
            <a:t>Россия намерена активно участвовать в международных механизмах, направленных на предотвращение конфликтов и поддержание мира.</a:t>
          </a:r>
          <a:endParaRPr lang="ru-RU" sz="1600" b="0" i="0" kern="1200" dirty="0"/>
        </a:p>
      </dsp:txBody>
      <dsp:txXfrm>
        <a:off x="498529" y="169"/>
        <a:ext cx="3524629" cy="2114777"/>
      </dsp:txXfrm>
    </dsp:sp>
    <dsp:sp modelId="{B014D96C-F4FA-40CB-BCA1-12BB32C227BD}">
      <dsp:nvSpPr>
        <dsp:cNvPr id="0" name=""/>
        <dsp:cNvSpPr/>
      </dsp:nvSpPr>
      <dsp:spPr>
        <a:xfrm>
          <a:off x="4131436" y="2113147"/>
          <a:ext cx="2464703" cy="564949"/>
        </a:xfrm>
        <a:custGeom>
          <a:avLst/>
          <a:gdLst/>
          <a:ahLst/>
          <a:cxnLst/>
          <a:rect l="0" t="0" r="0" b="0"/>
          <a:pathLst>
            <a:path>
              <a:moveTo>
                <a:pt x="2464703" y="0"/>
              </a:moveTo>
              <a:lnTo>
                <a:pt x="2464703" y="299574"/>
              </a:lnTo>
              <a:lnTo>
                <a:pt x="0" y="299574"/>
              </a:lnTo>
              <a:lnTo>
                <a:pt x="0" y="564949"/>
              </a:lnTo>
            </a:path>
          </a:pathLst>
        </a:custGeom>
        <a:noFill/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5300396" y="2391569"/>
        <a:ext cx="126781" cy="8106"/>
      </dsp:txXfrm>
    </dsp:sp>
    <dsp:sp modelId="{1A01F702-F0DB-4161-8307-002A3B82022C}">
      <dsp:nvSpPr>
        <dsp:cNvPr id="0" name=""/>
        <dsp:cNvSpPr/>
      </dsp:nvSpPr>
      <dsp:spPr>
        <a:xfrm>
          <a:off x="4833824" y="169"/>
          <a:ext cx="3524629" cy="211477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7000"/>
                <a:hueMod val="100000"/>
                <a:satMod val="200000"/>
                <a:lumMod val="8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ln>
          <a:noFill/>
        </a:ln>
        <a:effectLst>
          <a:outerShdw blurRad="50800" dist="12700" dir="528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i="0" kern="1200" dirty="0" smtClean="0"/>
            <a:t>Развитие экономического сотрудничества</a:t>
          </a:r>
          <a:r>
            <a:rPr lang="ru-RU" sz="1600" b="0" i="0" kern="1200" dirty="0" smtClean="0"/>
            <a:t>: 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0" i="0" kern="1200" dirty="0" smtClean="0"/>
            <a:t>Концепция акцентирует внимание на необходимости укрепления экономических связей с союзниками и партнерами, а также на диверсификации внешнеэкономических связей.</a:t>
          </a:r>
          <a:endParaRPr lang="ru-RU" sz="1600" b="0" i="0" kern="1200" dirty="0"/>
        </a:p>
      </dsp:txBody>
      <dsp:txXfrm>
        <a:off x="4833824" y="169"/>
        <a:ext cx="3524629" cy="2114777"/>
      </dsp:txXfrm>
    </dsp:sp>
    <dsp:sp modelId="{D43DB8DF-F62A-4350-B5A4-E023E2E18564}">
      <dsp:nvSpPr>
        <dsp:cNvPr id="0" name=""/>
        <dsp:cNvSpPr/>
      </dsp:nvSpPr>
      <dsp:spPr>
        <a:xfrm>
          <a:off x="2369121" y="2710497"/>
          <a:ext cx="3524629" cy="211477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7000"/>
                <a:hueMod val="100000"/>
                <a:satMod val="200000"/>
                <a:lumMod val="8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ln>
          <a:noFill/>
        </a:ln>
        <a:effectLst>
          <a:outerShdw blurRad="50800" dist="12700" dir="528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i="0" kern="1200" dirty="0" smtClean="0"/>
            <a:t>Защита прав граждан</a:t>
          </a:r>
          <a:r>
            <a:rPr lang="ru-RU" sz="1600" b="0" i="0" kern="1200" dirty="0" smtClean="0"/>
            <a:t>: 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0" i="0" kern="1200" dirty="0" smtClean="0"/>
            <a:t>Россия будет защищать права и законные интересы своих граждан за рубежом, включая противодействие дискриминации и недружественным действиям.</a:t>
          </a:r>
          <a:endParaRPr lang="ru-RU" sz="1600" kern="1200" dirty="0"/>
        </a:p>
      </dsp:txBody>
      <dsp:txXfrm>
        <a:off x="2369121" y="2710497"/>
        <a:ext cx="3524629" cy="211477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63B0967-1CD4-4499-9E28-4C46421FFEDF}">
      <dsp:nvSpPr>
        <dsp:cNvPr id="0" name=""/>
        <dsp:cNvSpPr/>
      </dsp:nvSpPr>
      <dsp:spPr>
        <a:xfrm>
          <a:off x="72004" y="0"/>
          <a:ext cx="1604428" cy="62506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2456" tIns="52832" rIns="92456" bIns="52832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1" i="0" kern="1200" dirty="0" smtClean="0"/>
            <a:t>Укрепление международной безопасности:</a:t>
          </a:r>
          <a:endParaRPr lang="ru-RU" sz="1300" b="1" kern="1200" dirty="0"/>
        </a:p>
      </dsp:txBody>
      <dsp:txXfrm>
        <a:off x="72004" y="0"/>
        <a:ext cx="1604428" cy="625060"/>
      </dsp:txXfrm>
    </dsp:sp>
    <dsp:sp modelId="{B3A5788C-2AFF-430B-B140-851E44A5132A}">
      <dsp:nvSpPr>
        <dsp:cNvPr id="0" name=""/>
        <dsp:cNvSpPr/>
      </dsp:nvSpPr>
      <dsp:spPr>
        <a:xfrm>
          <a:off x="72004" y="699860"/>
          <a:ext cx="1604428" cy="349713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008" tIns="64008" rIns="85344" bIns="96012" numCol="1" spcCol="1270" anchor="t" anchorCtr="0">
          <a:noAutofit/>
        </a:bodyPr>
        <a:lstStyle/>
        <a:p>
          <a:pPr marL="114300" lvl="1" indent="-114300" algn="ctr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b="0" i="0" kern="1200" dirty="0" smtClean="0"/>
            <a:t>Россия планирует активизировать свою деятельность в рамках международных организаций, таких как ООН, для продвижения инициатив, направленных на предотвращение конфликтов и укрепление мира. Это может включать в себя участие в миротворческих операциях, а также разработку новых соглашений о контроле над вооружениями.</a:t>
          </a:r>
          <a:endParaRPr lang="ru-RU" sz="1200" kern="1200" dirty="0"/>
        </a:p>
      </dsp:txBody>
      <dsp:txXfrm>
        <a:off x="72004" y="699860"/>
        <a:ext cx="1604428" cy="3497130"/>
      </dsp:txXfrm>
    </dsp:sp>
    <dsp:sp modelId="{67B7C2E8-8035-4E95-93CD-FC04B2FAC5D2}">
      <dsp:nvSpPr>
        <dsp:cNvPr id="0" name=""/>
        <dsp:cNvSpPr/>
      </dsp:nvSpPr>
      <dsp:spPr>
        <a:xfrm>
          <a:off x="1872205" y="0"/>
          <a:ext cx="1604428" cy="62506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2456" tIns="52832" rIns="92456" bIns="52832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1" i="0" kern="1200" dirty="0" smtClean="0"/>
            <a:t>Развитие экономического сотрудничества</a:t>
          </a:r>
          <a:r>
            <a:rPr lang="ru-RU" sz="1300" b="0" i="0" kern="1200" dirty="0" smtClean="0"/>
            <a:t>:</a:t>
          </a:r>
          <a:endParaRPr lang="ru-RU" sz="1300" kern="1200" dirty="0"/>
        </a:p>
      </dsp:txBody>
      <dsp:txXfrm>
        <a:off x="1872205" y="0"/>
        <a:ext cx="1604428" cy="625060"/>
      </dsp:txXfrm>
    </dsp:sp>
    <dsp:sp modelId="{3D20BCFE-6951-4B32-BCCD-B327E134261B}">
      <dsp:nvSpPr>
        <dsp:cNvPr id="0" name=""/>
        <dsp:cNvSpPr/>
      </dsp:nvSpPr>
      <dsp:spPr>
        <a:xfrm>
          <a:off x="1872205" y="699860"/>
          <a:ext cx="1604428" cy="349713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8674" tIns="58674" rIns="78232" bIns="88011" numCol="1" spcCol="1270" anchor="t" anchorCtr="0">
          <a:noAutofit/>
        </a:bodyPr>
        <a:lstStyle/>
        <a:p>
          <a:pPr marL="57150" lvl="1" indent="-57150" algn="ctr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100" b="0" i="0" kern="1200" dirty="0" smtClean="0"/>
            <a:t> </a:t>
          </a:r>
          <a:r>
            <a:rPr lang="ru-RU" sz="1200" b="0" i="0" kern="1200" dirty="0" smtClean="0"/>
            <a:t>Важным шагом станет активизация экономических связей с ключевыми партнерами, особенно в условиях </a:t>
          </a:r>
          <a:r>
            <a:rPr lang="ru-RU" sz="1200" b="0" i="0" kern="1200" dirty="0" err="1" smtClean="0"/>
            <a:t>санкционного</a:t>
          </a:r>
          <a:r>
            <a:rPr lang="ru-RU" sz="1200" b="0" i="0" kern="1200" dirty="0" smtClean="0"/>
            <a:t> давления. Россия будет стремиться к диверсификации своих внешнеэкономических связей, развивая сотрудничество с государствами БРИКС, ШОС и другими регионами, такими как Африка и Латинская Америка.</a:t>
          </a:r>
          <a:endParaRPr lang="ru-RU" sz="1200" kern="1200" dirty="0"/>
        </a:p>
      </dsp:txBody>
      <dsp:txXfrm>
        <a:off x="1872205" y="699860"/>
        <a:ext cx="1604428" cy="3497130"/>
      </dsp:txXfrm>
    </dsp:sp>
    <dsp:sp modelId="{E5C35972-A40B-4202-AF6B-E22C5FA0E6FB}">
      <dsp:nvSpPr>
        <dsp:cNvPr id="0" name=""/>
        <dsp:cNvSpPr/>
      </dsp:nvSpPr>
      <dsp:spPr>
        <a:xfrm>
          <a:off x="3672405" y="0"/>
          <a:ext cx="1604428" cy="62506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2456" tIns="52832" rIns="92456" bIns="52832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1" i="0" kern="1200" dirty="0" smtClean="0"/>
            <a:t>Защита прав граждан</a:t>
          </a:r>
          <a:r>
            <a:rPr lang="ru-RU" sz="1300" b="0" i="0" kern="1200" dirty="0" smtClean="0"/>
            <a:t>:</a:t>
          </a:r>
          <a:endParaRPr lang="ru-RU" sz="1300" kern="1200" dirty="0"/>
        </a:p>
      </dsp:txBody>
      <dsp:txXfrm>
        <a:off x="3672405" y="0"/>
        <a:ext cx="1604428" cy="625060"/>
      </dsp:txXfrm>
    </dsp:sp>
    <dsp:sp modelId="{830FF68E-AA49-4DAC-85FD-04ED432455F1}">
      <dsp:nvSpPr>
        <dsp:cNvPr id="0" name=""/>
        <dsp:cNvSpPr/>
      </dsp:nvSpPr>
      <dsp:spPr>
        <a:xfrm>
          <a:off x="3672405" y="639920"/>
          <a:ext cx="1604428" cy="349713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008" tIns="64008" rIns="85344" bIns="96012" numCol="1" spcCol="1270" anchor="t" anchorCtr="0">
          <a:noAutofit/>
        </a:bodyPr>
        <a:lstStyle/>
        <a:p>
          <a:pPr marL="114300" lvl="1" indent="-114300" algn="ctr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b="0" i="0" kern="1200" dirty="0" smtClean="0"/>
            <a:t>В рамках реализации концепции Россия будет предпринимать меры по защите прав и законных интересов своих граждан за рубежом. Это может включать в себя создание правовых механизмов для защиты граждан, а также активное участие в международных правозащитных инициативах.</a:t>
          </a:r>
          <a:endParaRPr lang="ru-RU" sz="1200" kern="1200" dirty="0"/>
        </a:p>
      </dsp:txBody>
      <dsp:txXfrm>
        <a:off x="3672405" y="639920"/>
        <a:ext cx="1604428" cy="3497130"/>
      </dsp:txXfrm>
    </dsp:sp>
    <dsp:sp modelId="{72F0EE78-4B32-4397-ADF6-1A755D58A193}">
      <dsp:nvSpPr>
        <dsp:cNvPr id="0" name=""/>
        <dsp:cNvSpPr/>
      </dsp:nvSpPr>
      <dsp:spPr>
        <a:xfrm>
          <a:off x="5472606" y="0"/>
          <a:ext cx="1604428" cy="62506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2456" tIns="52832" rIns="92456" bIns="52832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1" i="0" kern="1200" smtClean="0"/>
            <a:t>Информационная безопасность</a:t>
          </a:r>
          <a:r>
            <a:rPr lang="ru-RU" sz="1300" b="0" i="0" kern="1200" smtClean="0"/>
            <a:t>: </a:t>
          </a:r>
          <a:endParaRPr lang="ru-RU" sz="1300" kern="1200"/>
        </a:p>
      </dsp:txBody>
      <dsp:txXfrm>
        <a:off x="5472606" y="0"/>
        <a:ext cx="1604428" cy="625060"/>
      </dsp:txXfrm>
    </dsp:sp>
    <dsp:sp modelId="{0DFBD584-B19D-4976-BE8C-D5CB8F71E348}">
      <dsp:nvSpPr>
        <dsp:cNvPr id="0" name=""/>
        <dsp:cNvSpPr/>
      </dsp:nvSpPr>
      <dsp:spPr>
        <a:xfrm>
          <a:off x="5472606" y="699860"/>
          <a:ext cx="1604428" cy="349713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8674" tIns="58674" rIns="78232" bIns="88011" numCol="1" spcCol="1270" anchor="t" anchorCtr="0">
          <a:noAutofit/>
        </a:bodyPr>
        <a:lstStyle/>
        <a:p>
          <a:pPr marL="57150" lvl="1" indent="-57150" algn="ctr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100" b="0" i="0" kern="1200" dirty="0" smtClean="0"/>
            <a:t> </a:t>
          </a:r>
          <a:r>
            <a:rPr lang="ru-RU" sz="1200" b="0" i="0" kern="1200" dirty="0" smtClean="0"/>
            <a:t>Россия намерена развивать свои возможности в области </a:t>
          </a:r>
          <a:r>
            <a:rPr lang="ru-RU" sz="1200" b="0" i="0" kern="1200" dirty="0" err="1" smtClean="0"/>
            <a:t>кибербезопасности</a:t>
          </a:r>
          <a:r>
            <a:rPr lang="ru-RU" sz="1200" b="0" i="0" kern="1200" dirty="0" smtClean="0"/>
            <a:t> и информационной защиты. Это включает в себя как защиту государственных информационных систем, так и противодействие дезинформации и информационным атакам со стороны других государств.</a:t>
          </a:r>
          <a:endParaRPr lang="ru-RU" sz="1200" kern="1200" dirty="0"/>
        </a:p>
      </dsp:txBody>
      <dsp:txXfrm>
        <a:off x="5472606" y="699860"/>
        <a:ext cx="1604428" cy="3497130"/>
      </dsp:txXfrm>
    </dsp:sp>
    <dsp:sp modelId="{53D0BD87-CD64-446E-AAAF-472278870BA6}">
      <dsp:nvSpPr>
        <dsp:cNvPr id="0" name=""/>
        <dsp:cNvSpPr/>
      </dsp:nvSpPr>
      <dsp:spPr>
        <a:xfrm>
          <a:off x="7272806" y="0"/>
          <a:ext cx="1604428" cy="62506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2456" tIns="52832" rIns="92456" bIns="52832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1" i="0" kern="1200" dirty="0" smtClean="0"/>
            <a:t>Экологическое сотрудничество</a:t>
          </a:r>
          <a:r>
            <a:rPr lang="ru-RU" sz="1300" b="0" i="0" kern="1200" dirty="0" smtClean="0"/>
            <a:t>:</a:t>
          </a:r>
          <a:endParaRPr lang="ru-RU" sz="1300" kern="1200" dirty="0"/>
        </a:p>
      </dsp:txBody>
      <dsp:txXfrm>
        <a:off x="7272806" y="0"/>
        <a:ext cx="1604428" cy="625060"/>
      </dsp:txXfrm>
    </dsp:sp>
    <dsp:sp modelId="{0E4555E8-15DD-4862-B432-41BCDE098054}">
      <dsp:nvSpPr>
        <dsp:cNvPr id="0" name=""/>
        <dsp:cNvSpPr/>
      </dsp:nvSpPr>
      <dsp:spPr>
        <a:xfrm>
          <a:off x="7272806" y="699860"/>
          <a:ext cx="1604428" cy="349713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8674" tIns="58674" rIns="78232" bIns="88011" numCol="1" spcCol="1270" anchor="t" anchorCtr="0">
          <a:noAutofit/>
        </a:bodyPr>
        <a:lstStyle/>
        <a:p>
          <a:pPr marL="57150" lvl="1" indent="-57150" algn="ctr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100" b="0" i="0" kern="1200" dirty="0" smtClean="0"/>
            <a:t> </a:t>
          </a:r>
          <a:r>
            <a:rPr lang="ru-RU" sz="1200" b="0" i="0" kern="1200" dirty="0" smtClean="0"/>
            <a:t>Важным направлением станет участие в международных инициативах по охране окружающей среды и борьбе с изменением климата. Россия будет стремиться к активному взаимодействию с другими государствами в рамках международных соглашений, таких как Парижское соглашение.</a:t>
          </a:r>
          <a:endParaRPr lang="ru-RU" sz="1200" kern="1200" dirty="0"/>
        </a:p>
      </dsp:txBody>
      <dsp:txXfrm>
        <a:off x="7272806" y="699860"/>
        <a:ext cx="1604428" cy="349713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bProcess3">
  <dgm:title val=""/>
  <dgm:desc val=""/>
  <dgm:catLst>
    <dgm:cat type="process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3200400"/>
            <a:ext cx="7543800" cy="1524000"/>
          </a:xfrm>
        </p:spPr>
        <p:txBody>
          <a:bodyPr>
            <a:noAutofit/>
          </a:bodyPr>
          <a:lstStyle>
            <a:lvl1pPr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4724400"/>
            <a:ext cx="6858000" cy="990600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17.06.2025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7" name="Rectangle 6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17.06.2025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3276600"/>
            <a:ext cx="7543800" cy="1676400"/>
          </a:xfrm>
        </p:spPr>
        <p:txBody>
          <a:bodyPr anchor="b" anchorCtr="0"/>
          <a:lstStyle>
            <a:lvl1pPr algn="l">
              <a:defRPr sz="54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4953000"/>
            <a:ext cx="6858000" cy="914400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17.06.2025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8" name="Rectangle 7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17.06.2025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89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89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1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17.06.2025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  <p:cxnSp>
        <p:nvCxnSpPr>
          <p:cNvPr id="11" name="Straight Connector 10"/>
          <p:cNvCxnSpPr/>
          <p:nvPr/>
        </p:nvCxnSpPr>
        <p:spPr>
          <a:xfrm>
            <a:off x="7589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6451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17.06.2025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17.06.2025</a:t>
            </a:fld>
            <a:endParaRPr lang="ru-R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10866" y="457200"/>
            <a:ext cx="4594934" cy="4114799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1" y="457200"/>
            <a:ext cx="2673657" cy="4114800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17.06.2025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  <p:cxnSp>
        <p:nvCxnSpPr>
          <p:cNvPr id="10" name="Straight Connector 9"/>
          <p:cNvCxnSpPr/>
          <p:nvPr/>
        </p:nvCxnSpPr>
        <p:spPr>
          <a:xfrm rot="5400000">
            <a:off x="1677194" y="2514600"/>
            <a:ext cx="3810000" cy="1588"/>
          </a:xfrm>
          <a:prstGeom prst="line">
            <a:avLst/>
          </a:prstGeom>
          <a:ln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952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77240" y="457200"/>
            <a:ext cx="7543800" cy="2895600"/>
          </a:xfrm>
          <a:ln w="6350">
            <a:solidFill>
              <a:schemeClr val="tx2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0392" y="3505200"/>
            <a:ext cx="7391400" cy="804862"/>
          </a:xfrm>
        </p:spPr>
        <p:txBody>
          <a:bodyPr anchor="t" anchorCtr="0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17.06.2025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685800"/>
            <a:ext cx="7239000" cy="3886200"/>
          </a:xfrm>
        </p:spPr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17.06.2025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2000" y="685801"/>
            <a:ext cx="1828800" cy="5410199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90800" y="685801"/>
            <a:ext cx="5715000" cy="4876800"/>
          </a:xfrm>
        </p:spPr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17.06.2025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1800" cy="16002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685800"/>
            <a:ext cx="7543800" cy="38862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48400" y="620877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  <a:latin typeface="+mn-lt"/>
              </a:defRPr>
            </a:lvl1pPr>
          </a:lstStyle>
          <a:p>
            <a:fld id="{B4C71EC6-210F-42DE-9C53-41977AD35B3D}" type="datetimeFigureOut">
              <a:rPr lang="ru-RU" smtClean="0"/>
              <a:t>17.06.2025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61999" y="6208776"/>
            <a:ext cx="487386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5687568"/>
            <a:ext cx="76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8" name="Rectangle 7"/>
          <p:cNvSpPr/>
          <p:nvPr/>
        </p:nvSpPr>
        <p:spPr>
          <a:xfrm>
            <a:off x="777240" y="0"/>
            <a:ext cx="7543800" cy="381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54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9436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686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4592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1901952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8pPr>
      <a:lvl9pPr marL="24688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7584" y="836712"/>
            <a:ext cx="7416824" cy="1728192"/>
          </a:xfrm>
        </p:spPr>
        <p:txBody>
          <a:bodyPr/>
          <a:lstStyle/>
          <a:p>
            <a:pPr algn="ctr"/>
            <a:r>
              <a:rPr lang="ru-RU" sz="3600" b="1" dirty="0">
                <a:solidFill>
                  <a:schemeClr val="tx1"/>
                </a:solidFill>
                <a:latin typeface="Century Gothic"/>
                <a:ea typeface="+mn-ea"/>
                <a:cs typeface="+mn-cs"/>
              </a:rPr>
              <a:t>КОНЦЕПЦИЯ ВНЕШНЕЙ ПОЛИТИКИ РОССИЙСКОЙ ФЕДЕРАЦИИ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55576" y="3212976"/>
            <a:ext cx="7560840" cy="2141984"/>
          </a:xfrm>
        </p:spPr>
        <p:txBody>
          <a:bodyPr>
            <a:normAutofit/>
          </a:bodyPr>
          <a:lstStyle/>
          <a:p>
            <a:pPr algn="ctr"/>
            <a:r>
              <a:rPr lang="ru-RU" b="1" cap="all" spc="67" dirty="0">
                <a:solidFill>
                  <a:prstClr val="black"/>
                </a:solidFill>
                <a:latin typeface="Calibri" panose="020F0502020204030204" pitchFamily="34" charset="0"/>
                <a:cs typeface="Arial" charset="0"/>
              </a:rPr>
              <a:t>Материал </a:t>
            </a:r>
            <a:r>
              <a:rPr lang="ru-RU" b="1" cap="all" spc="67" dirty="0" smtClean="0">
                <a:solidFill>
                  <a:prstClr val="black"/>
                </a:solidFill>
                <a:latin typeface="Calibri" panose="020F0502020204030204" pitchFamily="34" charset="0"/>
                <a:cs typeface="Arial" charset="0"/>
              </a:rPr>
              <a:t>подготовила:</a:t>
            </a:r>
            <a:r>
              <a:rPr lang="ru-RU" b="1" cap="all" spc="67" dirty="0">
                <a:solidFill>
                  <a:prstClr val="black"/>
                </a:solidFill>
                <a:latin typeface="Calibri" panose="020F0502020204030204" pitchFamily="34" charset="0"/>
                <a:cs typeface="Arial" charset="0"/>
              </a:rPr>
              <a:t/>
            </a:r>
            <a:br>
              <a:rPr lang="ru-RU" b="1" cap="all" spc="67" dirty="0">
                <a:solidFill>
                  <a:prstClr val="black"/>
                </a:solidFill>
                <a:latin typeface="Calibri" panose="020F0502020204030204" pitchFamily="34" charset="0"/>
                <a:cs typeface="Arial" charset="0"/>
              </a:rPr>
            </a:br>
            <a:r>
              <a:rPr lang="ru-RU" b="1" cap="all" spc="67" dirty="0">
                <a:solidFill>
                  <a:prstClr val="black"/>
                </a:solidFill>
                <a:latin typeface="Calibri" panose="020F0502020204030204" pitchFamily="34" charset="0"/>
                <a:cs typeface="Arial" charset="0"/>
              </a:rPr>
              <a:t>учитель истории и общественных дисциплин МБОУ «Гимназия №1»</a:t>
            </a:r>
            <a:br>
              <a:rPr lang="ru-RU" b="1" cap="all" spc="67" dirty="0">
                <a:solidFill>
                  <a:prstClr val="black"/>
                </a:solidFill>
                <a:latin typeface="Calibri" panose="020F0502020204030204" pitchFamily="34" charset="0"/>
                <a:cs typeface="Arial" charset="0"/>
              </a:rPr>
            </a:br>
            <a:r>
              <a:rPr lang="ru-RU" b="1" cap="all" spc="67" dirty="0">
                <a:solidFill>
                  <a:prstClr val="black"/>
                </a:solidFill>
                <a:latin typeface="Calibri" panose="020F0502020204030204" pitchFamily="34" charset="0"/>
                <a:cs typeface="Arial" charset="0"/>
              </a:rPr>
              <a:t>Зубрилина Светлана </a:t>
            </a:r>
            <a:r>
              <a:rPr lang="ru-RU" b="1" cap="all" spc="67" dirty="0" smtClean="0">
                <a:solidFill>
                  <a:prstClr val="black"/>
                </a:solidFill>
                <a:latin typeface="Calibri" panose="020F0502020204030204" pitchFamily="34" charset="0"/>
                <a:cs typeface="Arial" charset="0"/>
              </a:rPr>
              <a:t>Геннадьевна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835696" y="5489524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dirty="0" smtClean="0"/>
              <a:t>с. Красногвардейское</a:t>
            </a:r>
          </a:p>
          <a:p>
            <a:pPr algn="ctr"/>
            <a:r>
              <a:rPr lang="ru-RU" dirty="0" smtClean="0"/>
              <a:t>Республика Адыгея, 2025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90390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1464975" y="533403"/>
            <a:ext cx="6563409" cy="447326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Введение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619672" y="1700808"/>
            <a:ext cx="6264696" cy="3384687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600" b="1" dirty="0">
                <a:solidFill>
                  <a:prstClr val="black"/>
                </a:solidFill>
                <a:latin typeface="Century Gothic"/>
              </a:rPr>
              <a:t>Концепция внешней политики Российской Федерации, утвержденная 31 марта 2023 года, акцентирует внимание на формировании справедливого и устойчивого мироустройства, подчеркивая независимость и самостоятельность внешнеполитического курса России. Документ определяет ключевые приоритеты, такие как укрепление международной безопасности, развитие многополярного мира и активное участие в глобальных процессах, а также акцентирует важность диалога и сотрудничества с другими государствами, несмотря на существующие вызовы и угрозы.</a:t>
            </a:r>
            <a:endParaRPr lang="ru-RU" sz="1600" b="1" dirty="0">
              <a:solidFill>
                <a:prstClr val="black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0985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404664"/>
            <a:ext cx="6781800" cy="936104"/>
          </a:xfrm>
        </p:spPr>
        <p:txBody>
          <a:bodyPr/>
          <a:lstStyle/>
          <a:p>
            <a:pPr algn="ctr"/>
            <a:r>
              <a:rPr lang="ru-RU" sz="2400" b="1" cap="all" dirty="0">
                <a:solidFill>
                  <a:prstClr val="black"/>
                </a:solidFill>
                <a:latin typeface="Calibri" panose="020F0502020204030204" pitchFamily="34" charset="0"/>
                <a:cs typeface="Arial" charset="0"/>
              </a:rPr>
              <a:t>Исторический контекст концепции внешней политики Российской Федерации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619672" y="1392786"/>
            <a:ext cx="5924549" cy="523875"/>
          </a:xfrm>
          <a:prstGeom prst="rect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Предшествующие концепции внешней политики</a:t>
            </a:r>
            <a:endParaRPr lang="ru-RU" b="1" dirty="0">
              <a:solidFill>
                <a:schemeClr val="tx1"/>
              </a:solidFill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2710399694"/>
              </p:ext>
            </p:extLst>
          </p:nvPr>
        </p:nvGraphicFramePr>
        <p:xfrm>
          <a:off x="153454" y="1997939"/>
          <a:ext cx="8856984" cy="48245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4934058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404664"/>
            <a:ext cx="6781800" cy="576064"/>
          </a:xfrm>
        </p:spPr>
        <p:txBody>
          <a:bodyPr/>
          <a:lstStyle/>
          <a:p>
            <a:pPr algn="ctr"/>
            <a:r>
              <a:rPr lang="ru-RU" sz="2400" b="1" cap="all" dirty="0">
                <a:solidFill>
                  <a:prstClr val="black"/>
                </a:solidFill>
                <a:latin typeface="Calibri" panose="020F0502020204030204" pitchFamily="34" charset="0"/>
                <a:cs typeface="Arial" charset="0"/>
              </a:rPr>
              <a:t>Основные принципы концепции</a:t>
            </a:r>
            <a:endParaRPr lang="ru-RU" dirty="0"/>
          </a:p>
        </p:txBody>
      </p:sp>
      <p:sp>
        <p:nvSpPr>
          <p:cNvPr id="4" name="Блок-схема: объединение 3"/>
          <p:cNvSpPr/>
          <p:nvPr/>
        </p:nvSpPr>
        <p:spPr>
          <a:xfrm>
            <a:off x="179512" y="1052736"/>
            <a:ext cx="2808312" cy="2124075"/>
          </a:xfrm>
          <a:prstGeom prst="flowChartMerg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Суверенное равенство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5" name="Блок-схема: объединение 4"/>
          <p:cNvSpPr/>
          <p:nvPr/>
        </p:nvSpPr>
        <p:spPr>
          <a:xfrm>
            <a:off x="3008906" y="1052736"/>
            <a:ext cx="3024336" cy="2162175"/>
          </a:xfrm>
          <a:prstGeom prst="flowChartMerg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Неприменение силы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6" name="Блок-схема: объединение 5"/>
          <p:cNvSpPr/>
          <p:nvPr/>
        </p:nvSpPr>
        <p:spPr>
          <a:xfrm>
            <a:off x="6033242" y="1052735"/>
            <a:ext cx="3114676" cy="2124075"/>
          </a:xfrm>
          <a:prstGeom prst="flowChartMerg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Многополярность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0" y="3262544"/>
            <a:ext cx="2987824" cy="2614728"/>
          </a:xfrm>
          <a:prstGeom prst="rect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Россия подчеркивает важность уважения суверенитета всех государств и их права на выбор модели развития.</a:t>
            </a:r>
            <a:endParaRPr lang="ru-RU" b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3144575" y="3257621"/>
            <a:ext cx="2888668" cy="2619651"/>
          </a:xfrm>
          <a:prstGeom prst="rect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Концепция акцентирует внимание на недопустимости использования военной силы в международных отношениях, кроме случаев самообороны.</a:t>
            </a:r>
            <a:endParaRPr lang="ru-RU" b="1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6228184" y="3257621"/>
            <a:ext cx="2808312" cy="2619651"/>
          </a:xfrm>
          <a:prstGeom prst="rect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Россия выступает за формирование многополярного мира, где все государства имеют равные права и возможности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08879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404664"/>
            <a:ext cx="6781800" cy="576064"/>
          </a:xfrm>
        </p:spPr>
        <p:txBody>
          <a:bodyPr>
            <a:normAutofit/>
          </a:bodyPr>
          <a:lstStyle/>
          <a:p>
            <a:pPr algn="ctr"/>
            <a:r>
              <a:rPr lang="ru-RU" sz="2400" b="1" cap="all" dirty="0">
                <a:solidFill>
                  <a:prstClr val="black"/>
                </a:solidFill>
                <a:latin typeface="Calibri" panose="020F0502020204030204" pitchFamily="34" charset="0"/>
                <a:cs typeface="Arial" charset="0"/>
              </a:rPr>
              <a:t>направления внешней политики</a:t>
            </a:r>
            <a:endParaRPr lang="ru-RU" dirty="0"/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4108811822"/>
              </p:ext>
            </p:extLst>
          </p:nvPr>
        </p:nvGraphicFramePr>
        <p:xfrm>
          <a:off x="107504" y="1124745"/>
          <a:ext cx="8856984" cy="50405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41140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404664"/>
            <a:ext cx="6781800" cy="576064"/>
          </a:xfrm>
        </p:spPr>
        <p:txBody>
          <a:bodyPr/>
          <a:lstStyle/>
          <a:p>
            <a:pPr lvl="0" algn="ctr">
              <a:spcBef>
                <a:spcPts val="0"/>
              </a:spcBef>
            </a:pPr>
            <a:r>
              <a:rPr lang="ru-RU" sz="2400" b="1" dirty="0">
                <a:solidFill>
                  <a:prstClr val="black"/>
                </a:solidFill>
                <a:latin typeface="Calibri" pitchFamily="34" charset="0"/>
                <a:ea typeface="+mn-ea"/>
                <a:cs typeface="Calibri" pitchFamily="34" charset="0"/>
              </a:rPr>
              <a:t>ГЛОБАЛЬНЫЕ ВЫЗОВЫ И </a:t>
            </a:r>
            <a:r>
              <a:rPr lang="ru-RU" sz="2400" b="1" dirty="0" smtClean="0">
                <a:solidFill>
                  <a:prstClr val="black"/>
                </a:solidFill>
                <a:latin typeface="Calibri" pitchFamily="34" charset="0"/>
                <a:ea typeface="+mn-ea"/>
                <a:cs typeface="Calibri" pitchFamily="34" charset="0"/>
              </a:rPr>
              <a:t>УГРОЗЫ</a:t>
            </a:r>
            <a:endParaRPr lang="ru-RU" dirty="0"/>
          </a:p>
        </p:txBody>
      </p:sp>
      <p:sp>
        <p:nvSpPr>
          <p:cNvPr id="4" name="Пятиугольник 3"/>
          <p:cNvSpPr/>
          <p:nvPr/>
        </p:nvSpPr>
        <p:spPr>
          <a:xfrm>
            <a:off x="251519" y="1340768"/>
            <a:ext cx="3667125" cy="1095772"/>
          </a:xfrm>
          <a:prstGeom prst="homePlat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Информационная безопасность: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4257467" y="974254"/>
            <a:ext cx="2844105" cy="1828800"/>
          </a:xfrm>
          <a:prstGeom prst="ellips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 smtClean="0"/>
              <a:t>Концепция подчеркивает важность защиты от информационных атак и манипуляций, направленных против России.</a:t>
            </a:r>
            <a:endParaRPr lang="ru-RU" sz="1400" b="1" dirty="0"/>
          </a:p>
        </p:txBody>
      </p:sp>
      <p:sp>
        <p:nvSpPr>
          <p:cNvPr id="6" name="Пятиугольник 5"/>
          <p:cNvSpPr/>
          <p:nvPr/>
        </p:nvSpPr>
        <p:spPr>
          <a:xfrm>
            <a:off x="1928394" y="2924944"/>
            <a:ext cx="3739133" cy="1068115"/>
          </a:xfrm>
          <a:prstGeom prst="homePlat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Экологические проблемы</a:t>
            </a:r>
            <a:r>
              <a:rPr lang="ru-RU" dirty="0" smtClean="0">
                <a:solidFill>
                  <a:schemeClr val="tx1"/>
                </a:solidFill>
              </a:rPr>
              <a:t>: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6046335" y="2544601"/>
            <a:ext cx="3095625" cy="1828800"/>
          </a:xfrm>
          <a:prstGeom prst="ellips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 smtClean="0"/>
              <a:t>Россия намерена активно участвовать в международных усилиях по охране окружающей среды и борьбе с изменением климата.</a:t>
            </a:r>
            <a:endParaRPr lang="ru-RU" sz="1400" b="1" dirty="0"/>
          </a:p>
        </p:txBody>
      </p:sp>
      <p:sp>
        <p:nvSpPr>
          <p:cNvPr id="8" name="Пятиугольник 7"/>
          <p:cNvSpPr/>
          <p:nvPr/>
        </p:nvSpPr>
        <p:spPr>
          <a:xfrm>
            <a:off x="251519" y="4627311"/>
            <a:ext cx="3631122" cy="1217400"/>
          </a:xfrm>
          <a:prstGeom prst="homePlat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Терроризм и организованная преступность</a:t>
            </a:r>
            <a:r>
              <a:rPr lang="ru-RU" dirty="0" smtClean="0">
                <a:solidFill>
                  <a:schemeClr val="tx1"/>
                </a:solidFill>
              </a:rPr>
              <a:t>: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4055302" y="4321611"/>
            <a:ext cx="3095625" cy="1828800"/>
          </a:xfrm>
          <a:prstGeom prst="ellips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b="1" dirty="0" smtClean="0"/>
              <a:t>Концепция акцентирует внимание на необходимости международного сотрудничества в борьбе с терроризмом и транснациональной преступностью.</a:t>
            </a:r>
            <a:endParaRPr lang="ru-RU" sz="1200" b="1" dirty="0"/>
          </a:p>
        </p:txBody>
      </p:sp>
    </p:spTree>
    <p:extLst>
      <p:ext uri="{BB962C8B-B14F-4D97-AF65-F5344CB8AC3E}">
        <p14:creationId xmlns:p14="http://schemas.microsoft.com/office/powerpoint/2010/main" val="3220253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404664"/>
            <a:ext cx="6781800" cy="864096"/>
          </a:xfrm>
        </p:spPr>
        <p:txBody>
          <a:bodyPr>
            <a:normAutofit/>
          </a:bodyPr>
          <a:lstStyle/>
          <a:p>
            <a:pPr lvl="0" algn="ctr">
              <a:spcBef>
                <a:spcPts val="0"/>
              </a:spcBef>
            </a:pPr>
            <a:r>
              <a:rPr lang="ru-RU" sz="2400" b="1" dirty="0" smtClean="0">
                <a:solidFill>
                  <a:prstClr val="black"/>
                </a:solidFill>
                <a:latin typeface="Calibri" pitchFamily="34" charset="0"/>
                <a:ea typeface="+mn-ea"/>
                <a:cs typeface="Calibri" pitchFamily="34" charset="0"/>
              </a:rPr>
              <a:t>РОЛЬ РОССИИ </a:t>
            </a:r>
            <a:r>
              <a:rPr lang="ru-RU" sz="2400" b="1" dirty="0">
                <a:solidFill>
                  <a:prstClr val="black"/>
                </a:solidFill>
                <a:latin typeface="Calibri" pitchFamily="34" charset="0"/>
                <a:ea typeface="+mn-ea"/>
                <a:cs typeface="Calibri" pitchFamily="34" charset="0"/>
              </a:rPr>
              <a:t>В МЕЖДУНАРОДНЫХ </a:t>
            </a:r>
            <a:r>
              <a:rPr lang="ru-RU" sz="2400" b="1" dirty="0" smtClean="0">
                <a:solidFill>
                  <a:prstClr val="black"/>
                </a:solidFill>
                <a:latin typeface="Calibri" pitchFamily="34" charset="0"/>
                <a:ea typeface="+mn-ea"/>
                <a:cs typeface="Calibri" pitchFamily="34" charset="0"/>
              </a:rPr>
              <a:t>ОРГАНИЗАЦИЯХ</a:t>
            </a:r>
            <a:endParaRPr lang="ru-RU" dirty="0"/>
          </a:p>
        </p:txBody>
      </p:sp>
      <p:grpSp>
        <p:nvGrpSpPr>
          <p:cNvPr id="5" name="Группа 4"/>
          <p:cNvGrpSpPr/>
          <p:nvPr/>
        </p:nvGrpSpPr>
        <p:grpSpPr>
          <a:xfrm>
            <a:off x="107504" y="1196752"/>
            <a:ext cx="2689542" cy="1037378"/>
            <a:chOff x="9260" y="151985"/>
            <a:chExt cx="2689542" cy="1037378"/>
          </a:xfrm>
        </p:grpSpPr>
        <p:sp>
          <p:nvSpPr>
            <p:cNvPr id="6" name="Прямоугольник 5"/>
            <p:cNvSpPr/>
            <p:nvPr/>
          </p:nvSpPr>
          <p:spPr>
            <a:xfrm>
              <a:off x="9260" y="151985"/>
              <a:ext cx="2689542" cy="1037378"/>
            </a:xfrm>
            <a:prstGeom prst="rect">
              <a:avLst/>
            </a:prstGeom>
          </p:spPr>
          <p:style>
            <a:lnRef idx="1">
              <a:schemeClr val="accent1">
                <a:hueOff val="0"/>
                <a:satOff val="0"/>
                <a:lumOff val="0"/>
                <a:alphaOff val="0"/>
              </a:schemeClr>
            </a:lnRef>
            <a:fillRef idx="2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7" name="Прямоугольник 6"/>
            <p:cNvSpPr/>
            <p:nvPr/>
          </p:nvSpPr>
          <p:spPr>
            <a:xfrm>
              <a:off x="9260" y="151985"/>
              <a:ext cx="2689542" cy="103737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113792" tIns="65024" rIns="113792" bIns="65024" numCol="1" spcCol="1270" anchor="ctr" anchorCtr="0">
              <a:noAutofit/>
            </a:bodyPr>
            <a:lstStyle/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600" b="1" i="0" kern="1200" dirty="0" smtClean="0"/>
                <a:t>Участие в ООН и других международных структурах</a:t>
              </a:r>
              <a:endParaRPr lang="ru-RU" sz="1600" kern="1200" dirty="0"/>
            </a:p>
          </p:txBody>
        </p:sp>
      </p:grpSp>
      <p:sp>
        <p:nvSpPr>
          <p:cNvPr id="8" name="TextBox 7"/>
          <p:cNvSpPr txBox="1"/>
          <p:nvPr/>
        </p:nvSpPr>
        <p:spPr>
          <a:xfrm>
            <a:off x="110022" y="2372687"/>
            <a:ext cx="26658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/>
              <a:t>В рамках ООН Россия является постоянным членом Совета Безопасности, что предоставляет ей право вето на решения, касающиеся международной безопасности и мира</a:t>
            </a:r>
            <a:endParaRPr lang="ru-RU" sz="1200" b="1" dirty="0"/>
          </a:p>
        </p:txBody>
      </p:sp>
      <p:grpSp>
        <p:nvGrpSpPr>
          <p:cNvPr id="9" name="Группа 8"/>
          <p:cNvGrpSpPr/>
          <p:nvPr/>
        </p:nvGrpSpPr>
        <p:grpSpPr>
          <a:xfrm>
            <a:off x="98161" y="3645024"/>
            <a:ext cx="2689542" cy="966240"/>
            <a:chOff x="57134" y="3212562"/>
            <a:chExt cx="2689542" cy="966240"/>
          </a:xfrm>
          <a:solidFill>
            <a:srgbClr val="FFC000"/>
          </a:solidFill>
        </p:grpSpPr>
        <p:sp>
          <p:nvSpPr>
            <p:cNvPr id="10" name="Прямоугольник 9"/>
            <p:cNvSpPr/>
            <p:nvPr/>
          </p:nvSpPr>
          <p:spPr>
            <a:xfrm>
              <a:off x="57134" y="3212562"/>
              <a:ext cx="2689542" cy="966240"/>
            </a:xfrm>
            <a:prstGeom prst="rect">
              <a:avLst/>
            </a:prstGeom>
            <a:grpFill/>
          </p:spPr>
          <p:style>
            <a:ln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1" name="Прямоугольник 10"/>
            <p:cNvSpPr/>
            <p:nvPr/>
          </p:nvSpPr>
          <p:spPr>
            <a:xfrm>
              <a:off x="57134" y="3212562"/>
              <a:ext cx="2689542" cy="966240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85344" tIns="85344" rIns="113792" bIns="128016" numCol="1" spcCol="1270" anchor="t" anchorCtr="0">
              <a:noAutofit/>
            </a:bodyPr>
            <a:lstStyle/>
            <a:p>
              <a:pPr marL="171450" lvl="1" indent="-17145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ru-RU" sz="1600" b="1" kern="1200" dirty="0" smtClean="0"/>
                <a:t>ЮНЕСКО</a:t>
              </a:r>
              <a:endParaRPr lang="ru-RU" sz="1600" b="1" kern="1200" dirty="0"/>
            </a:p>
            <a:p>
              <a:pPr marL="171450" lvl="1" indent="-17145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ru-RU" sz="1600" b="1" kern="1200" dirty="0" smtClean="0"/>
                <a:t>ВОЗ</a:t>
              </a:r>
              <a:endParaRPr lang="ru-RU" sz="1600" b="1" kern="1200" dirty="0"/>
            </a:p>
            <a:p>
              <a:pPr marL="171450" lvl="1" indent="-17145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ru-RU" sz="1600" b="1" kern="1200" dirty="0" smtClean="0"/>
                <a:t>ВПП</a:t>
              </a:r>
              <a:endParaRPr lang="ru-RU" sz="1600" b="1" kern="1200" dirty="0"/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110022" y="4797152"/>
            <a:ext cx="281861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/>
              <a:t>Эти организации позволяют России укреплять связи с другими государствами, развивать экономическое и военное сотрудничество, а также совместно решать региональные и глобальные проблемы</a:t>
            </a:r>
            <a:endParaRPr lang="ru-RU" sz="1200" b="1" dirty="0"/>
          </a:p>
        </p:txBody>
      </p:sp>
      <p:grpSp>
        <p:nvGrpSpPr>
          <p:cNvPr id="13" name="Группа 12"/>
          <p:cNvGrpSpPr/>
          <p:nvPr/>
        </p:nvGrpSpPr>
        <p:grpSpPr>
          <a:xfrm>
            <a:off x="3203848" y="1196752"/>
            <a:ext cx="2689542" cy="1037378"/>
            <a:chOff x="3080691" y="151985"/>
            <a:chExt cx="2689542" cy="1037378"/>
          </a:xfrm>
        </p:grpSpPr>
        <p:sp>
          <p:nvSpPr>
            <p:cNvPr id="14" name="Прямоугольник 13"/>
            <p:cNvSpPr/>
            <p:nvPr/>
          </p:nvSpPr>
          <p:spPr>
            <a:xfrm>
              <a:off x="3080691" y="151985"/>
              <a:ext cx="2689542" cy="1037378"/>
            </a:xfrm>
            <a:prstGeom prst="rect">
              <a:avLst/>
            </a:prstGeom>
          </p:spPr>
          <p:style>
            <a:lnRef idx="1">
              <a:schemeClr val="accent1">
                <a:hueOff val="0"/>
                <a:satOff val="0"/>
                <a:lumOff val="0"/>
                <a:alphaOff val="0"/>
              </a:schemeClr>
            </a:lnRef>
            <a:fillRef idx="2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15" name="Прямоугольник 14"/>
            <p:cNvSpPr/>
            <p:nvPr/>
          </p:nvSpPr>
          <p:spPr>
            <a:xfrm>
              <a:off x="3080691" y="151985"/>
              <a:ext cx="2689542" cy="103737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113792" tIns="65024" rIns="113792" bIns="65024" numCol="1" spcCol="1270" anchor="ctr" anchorCtr="0">
              <a:noAutofit/>
            </a:bodyPr>
            <a:lstStyle/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600" b="1" i="0" kern="1200" dirty="0" smtClean="0"/>
                <a:t>Шанхайская организация сотрудничества (ШОС</a:t>
              </a:r>
              <a:r>
                <a:rPr lang="ru-RU" sz="1600" b="0" i="0" kern="1200" dirty="0" smtClean="0"/>
                <a:t>)</a:t>
              </a:r>
              <a:endParaRPr lang="ru-RU" sz="1600" kern="1200" dirty="0"/>
            </a:p>
          </p:txBody>
        </p:sp>
      </p:grpSp>
      <p:grpSp>
        <p:nvGrpSpPr>
          <p:cNvPr id="16" name="Группа 15"/>
          <p:cNvGrpSpPr/>
          <p:nvPr/>
        </p:nvGrpSpPr>
        <p:grpSpPr>
          <a:xfrm>
            <a:off x="6228184" y="1196752"/>
            <a:ext cx="2689542" cy="1037378"/>
            <a:chOff x="6049193" y="161944"/>
            <a:chExt cx="2689542" cy="1037378"/>
          </a:xfrm>
        </p:grpSpPr>
        <p:sp>
          <p:nvSpPr>
            <p:cNvPr id="17" name="Прямоугольник 16"/>
            <p:cNvSpPr/>
            <p:nvPr/>
          </p:nvSpPr>
          <p:spPr>
            <a:xfrm>
              <a:off x="6049193" y="161944"/>
              <a:ext cx="2689542" cy="1037378"/>
            </a:xfrm>
            <a:prstGeom prst="rect">
              <a:avLst/>
            </a:prstGeom>
          </p:spPr>
          <p:style>
            <a:lnRef idx="1">
              <a:schemeClr val="accent1">
                <a:hueOff val="0"/>
                <a:satOff val="0"/>
                <a:lumOff val="0"/>
                <a:alphaOff val="0"/>
              </a:schemeClr>
            </a:lnRef>
            <a:fillRef idx="2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18" name="Прямоугольник 17"/>
            <p:cNvSpPr/>
            <p:nvPr/>
          </p:nvSpPr>
          <p:spPr>
            <a:xfrm>
              <a:off x="6049193" y="161944"/>
              <a:ext cx="2689542" cy="103737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113792" tIns="65024" rIns="113792" bIns="65024" numCol="1" spcCol="1270" anchor="ctr" anchorCtr="0">
              <a:noAutofit/>
            </a:bodyPr>
            <a:lstStyle/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600" b="1" i="0" kern="1200" dirty="0" smtClean="0"/>
                <a:t>Организация Договора о коллективной безопасности (ОДКБ).</a:t>
              </a:r>
              <a:endParaRPr lang="ru-RU" sz="1600" b="1" kern="1200" dirty="0"/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3635896" y="2369646"/>
            <a:ext cx="491136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/>
              <a:t>Эти организации способствуют укреплению безопасности в Центральной Азии и обеспечивают совместные усилия в борьбе с терроризмом и организованной преступностью</a:t>
            </a:r>
            <a:endParaRPr lang="ru-RU" sz="1400" b="1" dirty="0"/>
          </a:p>
        </p:txBody>
      </p:sp>
      <p:grpSp>
        <p:nvGrpSpPr>
          <p:cNvPr id="20" name="Группа 19"/>
          <p:cNvGrpSpPr/>
          <p:nvPr/>
        </p:nvGrpSpPr>
        <p:grpSpPr>
          <a:xfrm>
            <a:off x="4555393" y="3284984"/>
            <a:ext cx="2689542" cy="1037378"/>
            <a:chOff x="9048786" y="140294"/>
            <a:chExt cx="2689542" cy="1037378"/>
          </a:xfrm>
        </p:grpSpPr>
        <p:sp>
          <p:nvSpPr>
            <p:cNvPr id="21" name="Прямоугольник 20"/>
            <p:cNvSpPr/>
            <p:nvPr/>
          </p:nvSpPr>
          <p:spPr>
            <a:xfrm>
              <a:off x="9048786" y="140294"/>
              <a:ext cx="2689542" cy="1037378"/>
            </a:xfrm>
            <a:prstGeom prst="rect">
              <a:avLst/>
            </a:prstGeom>
          </p:spPr>
          <p:style>
            <a:lnRef idx="1">
              <a:schemeClr val="accent1">
                <a:hueOff val="0"/>
                <a:satOff val="0"/>
                <a:lumOff val="0"/>
                <a:alphaOff val="0"/>
              </a:schemeClr>
            </a:lnRef>
            <a:fillRef idx="2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22" name="Прямоугольник 21"/>
            <p:cNvSpPr/>
            <p:nvPr/>
          </p:nvSpPr>
          <p:spPr>
            <a:xfrm>
              <a:off x="9048786" y="140294"/>
              <a:ext cx="2689542" cy="103737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113792" tIns="65024" rIns="113792" bIns="65024" numCol="1" spcCol="1270" anchor="ctr" anchorCtr="0">
              <a:noAutofit/>
            </a:bodyPr>
            <a:lstStyle/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600" b="1" i="0" kern="1200" dirty="0" smtClean="0"/>
                <a:t>БРИКС</a:t>
              </a:r>
              <a:endParaRPr lang="ru-RU" sz="1600" b="1" kern="1200" dirty="0"/>
            </a:p>
          </p:txBody>
        </p:sp>
      </p:grpSp>
      <p:sp>
        <p:nvSpPr>
          <p:cNvPr id="23" name="TextBox 22"/>
          <p:cNvSpPr txBox="1"/>
          <p:nvPr/>
        </p:nvSpPr>
        <p:spPr>
          <a:xfrm>
            <a:off x="4575698" y="4600619"/>
            <a:ext cx="26489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/>
              <a:t>Взаимодействие со странами БРИКС позволяет России укреплять свои позиции на международной арене, а также диверсифицировать свои экономические связи</a:t>
            </a:r>
            <a:endParaRPr lang="ru-RU" sz="1200" b="1" dirty="0"/>
          </a:p>
        </p:txBody>
      </p:sp>
    </p:spTree>
    <p:extLst>
      <p:ext uri="{BB962C8B-B14F-4D97-AF65-F5344CB8AC3E}">
        <p14:creationId xmlns:p14="http://schemas.microsoft.com/office/powerpoint/2010/main" val="1731360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404664"/>
            <a:ext cx="6781800" cy="72008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b="1" cap="all" dirty="0">
                <a:solidFill>
                  <a:prstClr val="black"/>
                </a:solidFill>
                <a:latin typeface="Calibri" panose="020F0502020204030204" pitchFamily="34" charset="0"/>
                <a:cs typeface="Arial" charset="0"/>
              </a:rPr>
              <a:t>Реализация концепции внешней политики Российской Федерации</a:t>
            </a:r>
            <a:endParaRPr lang="ru-RU" dirty="0"/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998466204"/>
              </p:ext>
            </p:extLst>
          </p:nvPr>
        </p:nvGraphicFramePr>
        <p:xfrm>
          <a:off x="107504" y="1196752"/>
          <a:ext cx="8928992" cy="538828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98518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404664"/>
            <a:ext cx="6781800" cy="720080"/>
          </a:xfrm>
        </p:spPr>
        <p:txBody>
          <a:bodyPr/>
          <a:lstStyle/>
          <a:p>
            <a:pPr algn="ctr"/>
            <a:r>
              <a:rPr lang="ru-RU" sz="2400" b="1" cap="all" dirty="0">
                <a:solidFill>
                  <a:prstClr val="black"/>
                </a:solidFill>
                <a:latin typeface="Calibri" panose="020F0502020204030204" pitchFamily="34" charset="0"/>
                <a:cs typeface="Arial" charset="0"/>
              </a:rPr>
              <a:t>заключение</a:t>
            </a:r>
            <a:endParaRPr lang="ru-RU" dirty="0"/>
          </a:p>
        </p:txBody>
      </p:sp>
      <p:sp>
        <p:nvSpPr>
          <p:cNvPr id="4" name="Прямоугольник с одним скругленным углом 3"/>
          <p:cNvSpPr/>
          <p:nvPr/>
        </p:nvSpPr>
        <p:spPr>
          <a:xfrm>
            <a:off x="1763688" y="1196752"/>
            <a:ext cx="5760640" cy="4167486"/>
          </a:xfrm>
          <a:prstGeom prst="round1Rect">
            <a:avLst>
              <a:gd name="adj" fmla="val 10367"/>
            </a:avLst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b="1" dirty="0" smtClean="0"/>
              <a:t>Концепция внешней политики Российской Федерации, утвержденная в 2023 году, представляет собой стратегический документ, который отражает стремление страны к активному участию в международных делах, основанном на принципах равенства, уважения и сотрудничества. В условиях глобальных вызовов и угроз, Россия готова к диалогу с другими государствами, стремясь к созданию более справедливого и безопасного миропорядка. Этот документ не только определяет текущие приоритеты, но и задает вектор развития внешней политики на ближайшие годы, подчеркивая важность </a:t>
            </a:r>
            <a:r>
              <a:rPr lang="ru-RU" sz="1600" b="1" dirty="0" err="1" smtClean="0"/>
              <a:t>многополярности</a:t>
            </a:r>
            <a:r>
              <a:rPr lang="ru-RU" sz="1600" b="1" dirty="0" smtClean="0"/>
              <a:t>, экономического сотрудничества и защиты прав граждан.</a:t>
            </a:r>
            <a:endParaRPr lang="ru-RU" sz="1600" b="1" dirty="0"/>
          </a:p>
        </p:txBody>
      </p:sp>
    </p:spTree>
    <p:extLst>
      <p:ext uri="{BB962C8B-B14F-4D97-AF65-F5344CB8AC3E}">
        <p14:creationId xmlns:p14="http://schemas.microsoft.com/office/powerpoint/2010/main" val="3290122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wsPrint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NewsPrint">
      <a:majorFont>
        <a:latin typeface="Impact"/>
        <a:ea typeface=""/>
        <a:cs typeface=""/>
        <a:font script="Jpan" typeface="HGP創英角ｺﾞｼｯｸUB"/>
        <a:font script="Hang" typeface="HY견고딕"/>
        <a:font script="Hans" typeface="微软雅黑"/>
        <a:font script="Hant" typeface="微軟正黑體"/>
        <a:font script="Arab" typeface="Tahoma"/>
        <a:font script="Hebr" typeface="To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NewsPrint">
      <a:fillStyleLst>
        <a:solidFill>
          <a:schemeClr val="phClr"/>
        </a:solidFill>
        <a:gradFill rotWithShape="1">
          <a:gsLst>
            <a:gs pos="0">
              <a:schemeClr val="phClr">
                <a:tint val="37000"/>
                <a:hueMod val="100000"/>
                <a:satMod val="200000"/>
                <a:lumMod val="88000"/>
              </a:schemeClr>
            </a:gs>
            <a:gs pos="100000">
              <a:schemeClr val="phClr"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phClr">
                <a:shade val="100000"/>
              </a:schemeClr>
            </a:gs>
            <a:gs pos="100000">
              <a:schemeClr val="phClr"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</a:fillStyleLst>
      <a:lnStyleLst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12700" dir="528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3000"/>
              </a:schemeClr>
            </a:gs>
            <a:gs pos="100000">
              <a:schemeClr val="phClr">
                <a:shade val="55000"/>
              </a:schemeClr>
            </a:gs>
          </a:gsLst>
          <a:lin ang="5400000" scaled="1"/>
        </a:gradFill>
        <a:blipFill rotWithShape="1">
          <a:blip xmlns:r="http://schemas.openxmlformats.org/officeDocument/2006/relationships" r:embed="rId1">
            <a:duotone>
              <a:schemeClr val="phClr">
                <a:shade val="20000"/>
                <a:satMod val="350000"/>
                <a:lumMod val="125000"/>
              </a:schemeClr>
              <a:schemeClr val="phClr">
                <a:tint val="90000"/>
                <a:satMod val="25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Newsprint</Template>
  <TotalTime>35</TotalTime>
  <Words>830</Words>
  <Application>Microsoft Office PowerPoint</Application>
  <PresentationFormat>Экран (4:3)</PresentationFormat>
  <Paragraphs>60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NewsPrint</vt:lpstr>
      <vt:lpstr>КОНЦЕПЦИЯ ВНЕШНЕЙ ПОЛИТИКИ РОССИЙСКОЙ ФЕДЕРАЦИИ</vt:lpstr>
      <vt:lpstr>Введение</vt:lpstr>
      <vt:lpstr>Исторический контекст концепции внешней политики Российской Федерации</vt:lpstr>
      <vt:lpstr>Основные принципы концепции</vt:lpstr>
      <vt:lpstr>направления внешней политики</vt:lpstr>
      <vt:lpstr>ГЛОБАЛЬНЫЕ ВЫЗОВЫ И УГРОЗЫ</vt:lpstr>
      <vt:lpstr>РОЛЬ РОССИИ В МЕЖДУНАРОДНЫХ ОРГАНИЗАЦИЯХ</vt:lpstr>
      <vt:lpstr>Реализация концепции внешней политики Российской Федерации</vt:lpstr>
      <vt:lpstr>заключение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КОНЦЕПЦИЯ ВНЕШНЕЙ ПОЛИТИКИ РОССИЙСКОЙ ФЕДЕРАЦИИ</dc:title>
  <dc:creator>Александра</dc:creator>
  <cp:lastModifiedBy>Filip</cp:lastModifiedBy>
  <cp:revision>4</cp:revision>
  <dcterms:created xsi:type="dcterms:W3CDTF">2025-06-16T20:10:52Z</dcterms:created>
  <dcterms:modified xsi:type="dcterms:W3CDTF">2025-06-17T08:59:32Z</dcterms:modified>
</cp:coreProperties>
</file>