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9" r:id="rId4"/>
    <p:sldId id="265" r:id="rId5"/>
    <p:sldId id="261" r:id="rId6"/>
    <p:sldId id="262" r:id="rId7"/>
    <p:sldId id="258" r:id="rId8"/>
    <p:sldId id="263" r:id="rId9"/>
    <p:sldId id="266" r:id="rId10"/>
    <p:sldId id="264" r:id="rId11"/>
    <p:sldId id="267" r:id="rId12"/>
    <p:sldId id="268" r:id="rId13"/>
    <p:sldId id="269"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864" y="-5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BC2501-DCDD-4549-B8DD-17D501562DAC}" type="datetimeFigureOut">
              <a:rPr lang="ru-RU" smtClean="0"/>
              <a:pPr/>
              <a:t>28.09.2022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5AF7FF-2032-4A66-9CF9-E2D49ACAE14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45AF7FF-2032-4A66-9CF9-E2D49ACAE146}"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28.09.2022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57752" y="214290"/>
            <a:ext cx="4143404" cy="5786199"/>
          </a:xfrm>
          <a:prstGeom prst="rect">
            <a:avLst/>
          </a:prstGeom>
          <a:noFill/>
        </p:spPr>
        <p:txBody>
          <a:bodyPr wrap="square" rtlCol="0">
            <a:spAutoFit/>
          </a:bodyPr>
          <a:lstStyle/>
          <a:p>
            <a:pPr algn="ctr"/>
            <a:r>
              <a:rPr lang="ru-RU" sz="3600" b="1" dirty="0" smtClean="0">
                <a:latin typeface="Arial" pitchFamily="34" charset="0"/>
                <a:cs typeface="Arial" pitchFamily="34" charset="0"/>
              </a:rPr>
              <a:t>Урок </a:t>
            </a:r>
            <a:r>
              <a:rPr lang="ru-RU" sz="3600" b="1" dirty="0" smtClean="0">
                <a:latin typeface="Arial" pitchFamily="34" charset="0"/>
                <a:cs typeface="Arial" pitchFamily="34" charset="0"/>
              </a:rPr>
              <a:t>литературы </a:t>
            </a:r>
          </a:p>
          <a:p>
            <a:pPr algn="ctr"/>
            <a:r>
              <a:rPr lang="ru-RU" sz="3600" b="1" dirty="0" smtClean="0">
                <a:latin typeface="Arial" pitchFamily="34" charset="0"/>
                <a:cs typeface="Arial" pitchFamily="34" charset="0"/>
              </a:rPr>
              <a:t>в 7 классе</a:t>
            </a:r>
          </a:p>
          <a:p>
            <a:endParaRPr lang="ru-RU" sz="4000" b="1" dirty="0" smtClean="0">
              <a:latin typeface="Arial" pitchFamily="34" charset="0"/>
              <a:cs typeface="Arial" pitchFamily="34" charset="0"/>
            </a:endParaRPr>
          </a:p>
          <a:p>
            <a:r>
              <a:rPr lang="ru-RU" sz="4000" b="1" dirty="0" smtClean="0">
                <a:latin typeface="Arial" pitchFamily="34" charset="0"/>
                <a:cs typeface="Arial" pitchFamily="34" charset="0"/>
              </a:rPr>
              <a:t>Тема: </a:t>
            </a:r>
            <a:r>
              <a:rPr lang="ru-RU" sz="4000" b="1" dirty="0" smtClean="0">
                <a:solidFill>
                  <a:srgbClr val="FF0000"/>
                </a:solidFill>
                <a:latin typeface="Arial" pitchFamily="34" charset="0"/>
                <a:cs typeface="Arial" pitchFamily="34" charset="0"/>
              </a:rPr>
              <a:t>Анализ эпизода «Пожар» из повести М. Горького «Детство».</a:t>
            </a:r>
          </a:p>
          <a:p>
            <a:endParaRPr lang="ru-RU" dirty="0"/>
          </a:p>
        </p:txBody>
      </p:sp>
      <p:pic>
        <p:nvPicPr>
          <p:cNvPr id="6" name="Рисунок 5" descr="50bd1a09b4d6b4ff550087e3.jpg"/>
          <p:cNvPicPr>
            <a:picLocks noChangeAspect="1"/>
          </p:cNvPicPr>
          <p:nvPr/>
        </p:nvPicPr>
        <p:blipFill>
          <a:blip r:embed="rId3"/>
          <a:srcRect b="7309"/>
          <a:stretch>
            <a:fillRect/>
          </a:stretch>
        </p:blipFill>
        <p:spPr>
          <a:xfrm>
            <a:off x="0" y="-21107"/>
            <a:ext cx="4714876" cy="687910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142852"/>
            <a:ext cx="8215370" cy="707886"/>
          </a:xfrm>
          <a:prstGeom prst="rect">
            <a:avLst/>
          </a:prstGeom>
          <a:noFill/>
        </p:spPr>
        <p:txBody>
          <a:bodyPr wrap="square" rtlCol="0">
            <a:spAutoFit/>
          </a:bodyPr>
          <a:lstStyle/>
          <a:p>
            <a:pPr algn="ctr"/>
            <a:r>
              <a:rPr lang="ru-RU" sz="2000" b="1" dirty="0" smtClean="0">
                <a:solidFill>
                  <a:srgbClr val="FF0000"/>
                </a:solidFill>
                <a:latin typeface="Arial" pitchFamily="34" charset="0"/>
                <a:cs typeface="Arial" pitchFamily="34" charset="0"/>
              </a:rPr>
              <a:t>СИНКВЕЙН </a:t>
            </a:r>
          </a:p>
          <a:p>
            <a:pPr algn="ctr"/>
            <a:r>
              <a:rPr lang="ru-RU" sz="2000" b="1" dirty="0" smtClean="0">
                <a:latin typeface="Arial" pitchFamily="34" charset="0"/>
                <a:cs typeface="Arial" pitchFamily="34" charset="0"/>
              </a:rPr>
              <a:t>(стихотворение по правилам) </a:t>
            </a:r>
            <a:endParaRPr lang="ru-RU" sz="2000" b="1" dirty="0">
              <a:latin typeface="Arial" pitchFamily="34" charset="0"/>
              <a:cs typeface="Arial" pitchFamily="34" charset="0"/>
            </a:endParaRPr>
          </a:p>
        </p:txBody>
      </p:sp>
      <p:sp>
        <p:nvSpPr>
          <p:cNvPr id="4" name="Прямоугольник 3"/>
          <p:cNvSpPr/>
          <p:nvPr/>
        </p:nvSpPr>
        <p:spPr>
          <a:xfrm>
            <a:off x="285720" y="785794"/>
            <a:ext cx="8501122" cy="1754326"/>
          </a:xfrm>
          <a:prstGeom prst="rect">
            <a:avLst/>
          </a:prstGeom>
        </p:spPr>
        <p:txBody>
          <a:bodyPr wrap="square">
            <a:spAutoFit/>
          </a:bodyPr>
          <a:lstStyle/>
          <a:p>
            <a:pPr algn="ctr"/>
            <a:r>
              <a:rPr lang="ru-RU" b="1" dirty="0" smtClean="0">
                <a:latin typeface="Arial" pitchFamily="34" charset="0"/>
                <a:cs typeface="Arial" pitchFamily="34" charset="0"/>
              </a:rPr>
              <a:t>Структура синквейна</a:t>
            </a:r>
          </a:p>
          <a:p>
            <a:r>
              <a:rPr lang="ru-RU" dirty="0" smtClean="0">
                <a:latin typeface="Arial" pitchFamily="34" charset="0"/>
                <a:cs typeface="Arial" pitchFamily="34" charset="0"/>
              </a:rPr>
              <a:t>1-я строка – имя героя; </a:t>
            </a:r>
          </a:p>
          <a:p>
            <a:r>
              <a:rPr lang="ru-RU" dirty="0" smtClean="0">
                <a:latin typeface="Arial" pitchFamily="34" charset="0"/>
                <a:cs typeface="Arial" pitchFamily="34" charset="0"/>
              </a:rPr>
              <a:t>2-я строка –2-3 </a:t>
            </a:r>
            <a:r>
              <a:rPr lang="ru-RU" b="1" dirty="0" smtClean="0">
                <a:latin typeface="Arial" pitchFamily="34" charset="0"/>
                <a:cs typeface="Arial" pitchFamily="34" charset="0"/>
              </a:rPr>
              <a:t>прилагательных</a:t>
            </a:r>
            <a:r>
              <a:rPr lang="ru-RU" dirty="0" smtClean="0">
                <a:latin typeface="Arial" pitchFamily="34" charset="0"/>
                <a:cs typeface="Arial" pitchFamily="34" charset="0"/>
              </a:rPr>
              <a:t>, которые характеризуют персонаж; </a:t>
            </a:r>
          </a:p>
          <a:p>
            <a:r>
              <a:rPr lang="ru-RU" dirty="0" smtClean="0">
                <a:latin typeface="Arial" pitchFamily="34" charset="0"/>
                <a:cs typeface="Arial" pitchFamily="34" charset="0"/>
              </a:rPr>
              <a:t>3-я строка – 2-3 </a:t>
            </a:r>
            <a:r>
              <a:rPr lang="ru-RU" b="1" dirty="0" smtClean="0">
                <a:latin typeface="Arial" pitchFamily="34" charset="0"/>
                <a:cs typeface="Arial" pitchFamily="34" charset="0"/>
              </a:rPr>
              <a:t>глагола</a:t>
            </a:r>
            <a:r>
              <a:rPr lang="ru-RU" dirty="0" smtClean="0">
                <a:latin typeface="Arial" pitchFamily="34" charset="0"/>
                <a:cs typeface="Arial" pitchFamily="34" charset="0"/>
              </a:rPr>
              <a:t>, которые характеризуют персонаж; </a:t>
            </a:r>
          </a:p>
          <a:p>
            <a:r>
              <a:rPr lang="ru-RU" dirty="0" smtClean="0">
                <a:latin typeface="Arial" pitchFamily="34" charset="0"/>
                <a:cs typeface="Arial" pitchFamily="34" charset="0"/>
              </a:rPr>
              <a:t>4-я строка – </a:t>
            </a:r>
            <a:r>
              <a:rPr lang="ru-RU" b="1" dirty="0" smtClean="0">
                <a:latin typeface="Arial" pitchFamily="34" charset="0"/>
                <a:cs typeface="Arial" pitchFamily="34" charset="0"/>
              </a:rPr>
              <a:t>предложение, фраза</a:t>
            </a:r>
            <a:r>
              <a:rPr lang="ru-RU" dirty="0" smtClean="0">
                <a:latin typeface="Arial" pitchFamily="34" charset="0"/>
                <a:cs typeface="Arial" pitchFamily="34" charset="0"/>
              </a:rPr>
              <a:t>, что может характеризовать персонажа; </a:t>
            </a:r>
          </a:p>
          <a:p>
            <a:r>
              <a:rPr lang="ru-RU" dirty="0" smtClean="0">
                <a:latin typeface="Arial" pitchFamily="34" charset="0"/>
                <a:cs typeface="Arial" pitchFamily="34" charset="0"/>
              </a:rPr>
              <a:t>5-я строка – </a:t>
            </a:r>
            <a:r>
              <a:rPr lang="ru-RU" b="1" dirty="0" smtClean="0">
                <a:latin typeface="Arial" pitchFamily="34" charset="0"/>
                <a:cs typeface="Arial" pitchFamily="34" charset="0"/>
              </a:rPr>
              <a:t>слово-резюме</a:t>
            </a:r>
            <a:r>
              <a:rPr lang="ru-RU" dirty="0" smtClean="0">
                <a:latin typeface="Arial" pitchFamily="34" charset="0"/>
                <a:cs typeface="Arial" pitchFamily="34" charset="0"/>
              </a:rPr>
              <a:t>, которое подводит итог сказанному.</a:t>
            </a:r>
            <a:endParaRPr lang="ru-RU" dirty="0">
              <a:latin typeface="Arial" pitchFamily="34" charset="0"/>
              <a:cs typeface="Arial" pitchFamily="34" charset="0"/>
            </a:endParaRPr>
          </a:p>
        </p:txBody>
      </p:sp>
      <p:graphicFrame>
        <p:nvGraphicFramePr>
          <p:cNvPr id="5" name="Таблица 4"/>
          <p:cNvGraphicFramePr>
            <a:graphicFrameLocks noGrp="1"/>
          </p:cNvGraphicFramePr>
          <p:nvPr/>
        </p:nvGraphicFramePr>
        <p:xfrm>
          <a:off x="214282" y="2571744"/>
          <a:ext cx="8501122" cy="741680"/>
        </p:xfrm>
        <a:graphic>
          <a:graphicData uri="http://schemas.openxmlformats.org/drawingml/2006/table">
            <a:tbl>
              <a:tblPr firstRow="1" bandRow="1">
                <a:tableStyleId>{5940675A-B579-460E-94D1-54222C63F5DA}</a:tableStyleId>
              </a:tblPr>
              <a:tblGrid>
                <a:gridCol w="4250561"/>
                <a:gridCol w="4250561"/>
              </a:tblGrid>
              <a:tr h="370840">
                <a:tc>
                  <a:txBody>
                    <a:bodyPr/>
                    <a:lstStyle/>
                    <a:p>
                      <a:pPr algn="ctr"/>
                      <a:r>
                        <a:rPr lang="ru-RU" b="1" dirty="0" smtClean="0">
                          <a:latin typeface="Arial" pitchFamily="34" charset="0"/>
                          <a:cs typeface="Arial" pitchFamily="34" charset="0"/>
                        </a:rPr>
                        <a:t>Бабушка Акулина Ивановна</a:t>
                      </a:r>
                      <a:endParaRPr lang="ru-RU" b="1" dirty="0">
                        <a:latin typeface="Arial" pitchFamily="34" charset="0"/>
                        <a:cs typeface="Arial" pitchFamily="34" charset="0"/>
                      </a:endParaRPr>
                    </a:p>
                  </a:txBody>
                  <a:tcPr/>
                </a:tc>
                <a:tc>
                  <a:txBody>
                    <a:bodyPr/>
                    <a:lstStyle/>
                    <a:p>
                      <a:pPr algn="ctr"/>
                      <a:r>
                        <a:rPr lang="ru-RU" b="1" dirty="0" smtClean="0">
                          <a:latin typeface="Arial" pitchFamily="34" charset="0"/>
                          <a:cs typeface="Arial" pitchFamily="34" charset="0"/>
                        </a:rPr>
                        <a:t>Дед Василий Васильевич Каширин</a:t>
                      </a:r>
                      <a:endParaRPr lang="ru-RU" b="1" dirty="0">
                        <a:latin typeface="Arial" pitchFamily="34" charset="0"/>
                        <a:cs typeface="Arial" pitchFamily="34" charset="0"/>
                      </a:endParaRPr>
                    </a:p>
                  </a:txBody>
                  <a:tcPr/>
                </a:tc>
              </a:tr>
              <a:tr h="370840">
                <a:tc>
                  <a:txBody>
                    <a:bodyPr/>
                    <a:lstStyle/>
                    <a:p>
                      <a:pPr algn="ctr"/>
                      <a:endParaRPr lang="ru-RU" b="1" dirty="0">
                        <a:latin typeface="Arial" pitchFamily="34" charset="0"/>
                        <a:cs typeface="Arial" pitchFamily="34" charset="0"/>
                      </a:endParaRPr>
                    </a:p>
                  </a:txBody>
                  <a:tcPr/>
                </a:tc>
                <a:tc>
                  <a:txBody>
                    <a:bodyPr/>
                    <a:lstStyle/>
                    <a:p>
                      <a:pPr algn="ctr"/>
                      <a:endParaRPr lang="ru-RU" b="1" dirty="0">
                        <a:latin typeface="Arial" pitchFamily="34" charset="0"/>
                        <a:cs typeface="Arial" pitchFamily="34" charset="0"/>
                      </a:endParaRPr>
                    </a:p>
                  </a:txBody>
                  <a:tcPr/>
                </a:tc>
              </a:tr>
            </a:tbl>
          </a:graphicData>
        </a:graphic>
      </p:graphicFrame>
      <p:pic>
        <p:nvPicPr>
          <p:cNvPr id="6" name="Рисунок 5" descr="96720614_484113bf9230c960ab12f2a47d7dd365_800.jpg"/>
          <p:cNvPicPr>
            <a:picLocks noChangeAspect="1"/>
          </p:cNvPicPr>
          <p:nvPr/>
        </p:nvPicPr>
        <p:blipFill>
          <a:blip r:embed="rId2"/>
          <a:stretch>
            <a:fillRect/>
          </a:stretch>
        </p:blipFill>
        <p:spPr>
          <a:xfrm>
            <a:off x="1285852" y="3400159"/>
            <a:ext cx="2286016" cy="3457841"/>
          </a:xfrm>
          <a:prstGeom prst="rect">
            <a:avLst/>
          </a:prstGeom>
          <a:ln>
            <a:noFill/>
          </a:ln>
          <a:effectLst>
            <a:softEdge rad="112500"/>
          </a:effectLst>
        </p:spPr>
      </p:pic>
      <p:pic>
        <p:nvPicPr>
          <p:cNvPr id="7" name="Рисунок 6" descr="hello_html_2f08f056.jpg"/>
          <p:cNvPicPr>
            <a:picLocks noChangeAspect="1"/>
          </p:cNvPicPr>
          <p:nvPr/>
        </p:nvPicPr>
        <p:blipFill>
          <a:blip r:embed="rId3"/>
          <a:stretch>
            <a:fillRect/>
          </a:stretch>
        </p:blipFill>
        <p:spPr>
          <a:xfrm>
            <a:off x="5643570" y="3429000"/>
            <a:ext cx="2054142" cy="316704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14290"/>
            <a:ext cx="8215370" cy="707886"/>
          </a:xfrm>
          <a:prstGeom prst="rect">
            <a:avLst/>
          </a:prstGeom>
          <a:noFill/>
        </p:spPr>
        <p:txBody>
          <a:bodyPr wrap="square" rtlCol="0">
            <a:spAutoFit/>
          </a:bodyPr>
          <a:lstStyle/>
          <a:p>
            <a:pPr algn="ctr"/>
            <a:r>
              <a:rPr lang="ru-RU" sz="2000" b="1" dirty="0" smtClean="0">
                <a:solidFill>
                  <a:srgbClr val="FF0000"/>
                </a:solidFill>
                <a:latin typeface="Arial" pitchFamily="34" charset="0"/>
                <a:cs typeface="Arial" pitchFamily="34" charset="0"/>
              </a:rPr>
              <a:t>СИНКВЕЙН </a:t>
            </a:r>
          </a:p>
          <a:p>
            <a:pPr algn="ctr"/>
            <a:r>
              <a:rPr lang="ru-RU" sz="2000" b="1" dirty="0" smtClean="0">
                <a:latin typeface="Arial" pitchFamily="34" charset="0"/>
                <a:cs typeface="Arial" pitchFamily="34" charset="0"/>
              </a:rPr>
              <a:t>(стихотворение по правилам) </a:t>
            </a:r>
            <a:endParaRPr lang="ru-RU" sz="2000" b="1" dirty="0">
              <a:latin typeface="Arial" pitchFamily="34" charset="0"/>
              <a:cs typeface="Arial" pitchFamily="34" charset="0"/>
            </a:endParaRPr>
          </a:p>
        </p:txBody>
      </p:sp>
      <p:sp>
        <p:nvSpPr>
          <p:cNvPr id="4" name="Прямоугольник 3"/>
          <p:cNvSpPr/>
          <p:nvPr/>
        </p:nvSpPr>
        <p:spPr>
          <a:xfrm>
            <a:off x="357158" y="1000108"/>
            <a:ext cx="8501122" cy="1754326"/>
          </a:xfrm>
          <a:prstGeom prst="rect">
            <a:avLst/>
          </a:prstGeom>
        </p:spPr>
        <p:txBody>
          <a:bodyPr wrap="square">
            <a:spAutoFit/>
          </a:bodyPr>
          <a:lstStyle/>
          <a:p>
            <a:pPr algn="ctr"/>
            <a:r>
              <a:rPr lang="ru-RU" b="1" dirty="0" smtClean="0">
                <a:latin typeface="Arial" pitchFamily="34" charset="0"/>
                <a:cs typeface="Arial" pitchFamily="34" charset="0"/>
              </a:rPr>
              <a:t>Структура синквейна</a:t>
            </a:r>
          </a:p>
          <a:p>
            <a:r>
              <a:rPr lang="ru-RU" dirty="0" smtClean="0">
                <a:latin typeface="Arial" pitchFamily="34" charset="0"/>
                <a:cs typeface="Arial" pitchFamily="34" charset="0"/>
              </a:rPr>
              <a:t>1-я строка – имя героя; </a:t>
            </a:r>
          </a:p>
          <a:p>
            <a:r>
              <a:rPr lang="ru-RU" dirty="0" smtClean="0">
                <a:latin typeface="Arial" pitchFamily="34" charset="0"/>
                <a:cs typeface="Arial" pitchFamily="34" charset="0"/>
              </a:rPr>
              <a:t>2-я строка –2-3 </a:t>
            </a:r>
            <a:r>
              <a:rPr lang="ru-RU" b="1" dirty="0" smtClean="0">
                <a:latin typeface="Arial" pitchFamily="34" charset="0"/>
                <a:cs typeface="Arial" pitchFamily="34" charset="0"/>
              </a:rPr>
              <a:t>прилагательных</a:t>
            </a:r>
            <a:r>
              <a:rPr lang="ru-RU" dirty="0" smtClean="0">
                <a:latin typeface="Arial" pitchFamily="34" charset="0"/>
                <a:cs typeface="Arial" pitchFamily="34" charset="0"/>
              </a:rPr>
              <a:t>, которые характеризуют персонаж; </a:t>
            </a:r>
          </a:p>
          <a:p>
            <a:r>
              <a:rPr lang="ru-RU" dirty="0" smtClean="0">
                <a:latin typeface="Arial" pitchFamily="34" charset="0"/>
                <a:cs typeface="Arial" pitchFamily="34" charset="0"/>
              </a:rPr>
              <a:t>3-я строка – 2-3 </a:t>
            </a:r>
            <a:r>
              <a:rPr lang="ru-RU" b="1" dirty="0" smtClean="0">
                <a:latin typeface="Arial" pitchFamily="34" charset="0"/>
                <a:cs typeface="Arial" pitchFamily="34" charset="0"/>
              </a:rPr>
              <a:t>глагола</a:t>
            </a:r>
            <a:r>
              <a:rPr lang="ru-RU" dirty="0" smtClean="0">
                <a:latin typeface="Arial" pitchFamily="34" charset="0"/>
                <a:cs typeface="Arial" pitchFamily="34" charset="0"/>
              </a:rPr>
              <a:t>, которые характеризуют персонаж; </a:t>
            </a:r>
          </a:p>
          <a:p>
            <a:r>
              <a:rPr lang="ru-RU" dirty="0" smtClean="0">
                <a:latin typeface="Arial" pitchFamily="34" charset="0"/>
                <a:cs typeface="Arial" pitchFamily="34" charset="0"/>
              </a:rPr>
              <a:t>4-я строка – </a:t>
            </a:r>
            <a:r>
              <a:rPr lang="ru-RU" b="1" dirty="0" smtClean="0">
                <a:latin typeface="Arial" pitchFamily="34" charset="0"/>
                <a:cs typeface="Arial" pitchFamily="34" charset="0"/>
              </a:rPr>
              <a:t>предложение, фраза</a:t>
            </a:r>
            <a:r>
              <a:rPr lang="ru-RU" dirty="0" smtClean="0">
                <a:latin typeface="Arial" pitchFamily="34" charset="0"/>
                <a:cs typeface="Arial" pitchFamily="34" charset="0"/>
              </a:rPr>
              <a:t>, что может характеризовать персонажа; </a:t>
            </a:r>
          </a:p>
          <a:p>
            <a:r>
              <a:rPr lang="ru-RU" dirty="0" smtClean="0">
                <a:latin typeface="Arial" pitchFamily="34" charset="0"/>
                <a:cs typeface="Arial" pitchFamily="34" charset="0"/>
              </a:rPr>
              <a:t>5-я строка – </a:t>
            </a:r>
            <a:r>
              <a:rPr lang="ru-RU" b="1" dirty="0" smtClean="0">
                <a:latin typeface="Arial" pitchFamily="34" charset="0"/>
                <a:cs typeface="Arial" pitchFamily="34" charset="0"/>
              </a:rPr>
              <a:t>слово-резюме</a:t>
            </a:r>
            <a:r>
              <a:rPr lang="ru-RU" dirty="0" smtClean="0">
                <a:latin typeface="Arial" pitchFamily="34" charset="0"/>
                <a:cs typeface="Arial" pitchFamily="34" charset="0"/>
              </a:rPr>
              <a:t>, которое подводит итог сказанному.</a:t>
            </a:r>
            <a:endParaRPr lang="ru-RU" dirty="0">
              <a:latin typeface="Arial" pitchFamily="34" charset="0"/>
              <a:cs typeface="Arial" pitchFamily="34" charset="0"/>
            </a:endParaRPr>
          </a:p>
        </p:txBody>
      </p:sp>
      <p:graphicFrame>
        <p:nvGraphicFramePr>
          <p:cNvPr id="5" name="Таблица 4"/>
          <p:cNvGraphicFramePr>
            <a:graphicFrameLocks noGrp="1"/>
          </p:cNvGraphicFramePr>
          <p:nvPr/>
        </p:nvGraphicFramePr>
        <p:xfrm>
          <a:off x="285720" y="2928934"/>
          <a:ext cx="8501122" cy="2387600"/>
        </p:xfrm>
        <a:graphic>
          <a:graphicData uri="http://schemas.openxmlformats.org/drawingml/2006/table">
            <a:tbl>
              <a:tblPr firstRow="1" bandRow="1">
                <a:tableStyleId>{5940675A-B579-460E-94D1-54222C63F5DA}</a:tableStyleId>
              </a:tblPr>
              <a:tblGrid>
                <a:gridCol w="4250561"/>
                <a:gridCol w="4250561"/>
              </a:tblGrid>
              <a:tr h="370840">
                <a:tc>
                  <a:txBody>
                    <a:bodyPr/>
                    <a:lstStyle/>
                    <a:p>
                      <a:pPr algn="ctr"/>
                      <a:r>
                        <a:rPr lang="ru-RU" b="1" dirty="0" smtClean="0">
                          <a:latin typeface="Arial" pitchFamily="34" charset="0"/>
                          <a:cs typeface="Arial" pitchFamily="34" charset="0"/>
                        </a:rPr>
                        <a:t>Бабушка Акулина Ивановна</a:t>
                      </a:r>
                      <a:endParaRPr lang="ru-RU" b="1" dirty="0">
                        <a:latin typeface="Arial" pitchFamily="34" charset="0"/>
                        <a:cs typeface="Arial" pitchFamily="34" charset="0"/>
                      </a:endParaRPr>
                    </a:p>
                  </a:txBody>
                  <a:tcPr/>
                </a:tc>
                <a:tc>
                  <a:txBody>
                    <a:bodyPr/>
                    <a:lstStyle/>
                    <a:p>
                      <a:pPr algn="ctr"/>
                      <a:r>
                        <a:rPr lang="ru-RU" b="1" dirty="0" smtClean="0">
                          <a:latin typeface="Arial" pitchFamily="34" charset="0"/>
                          <a:cs typeface="Arial" pitchFamily="34" charset="0"/>
                        </a:rPr>
                        <a:t>Дед Василий Васильевич Каширин</a:t>
                      </a:r>
                      <a:endParaRPr lang="ru-RU" b="1" dirty="0">
                        <a:latin typeface="Arial" pitchFamily="34" charset="0"/>
                        <a:cs typeface="Arial" pitchFamily="34" charset="0"/>
                      </a:endParaRPr>
                    </a:p>
                  </a:txBody>
                  <a:tcPr/>
                </a:tc>
              </a:tr>
              <a:tr h="370840">
                <a:tc>
                  <a:txBody>
                    <a:bodyPr/>
                    <a:lstStyle/>
                    <a:p>
                      <a:pPr algn="ctr"/>
                      <a:r>
                        <a:rPr lang="ru-RU" b="0" dirty="0" smtClean="0">
                          <a:latin typeface="Arial" pitchFamily="34" charset="0"/>
                          <a:cs typeface="Arial" pitchFamily="34" charset="0"/>
                        </a:rPr>
                        <a:t>Самоотверженная, душевная, талантливая.</a:t>
                      </a:r>
                    </a:p>
                  </a:txBody>
                  <a:tcPr/>
                </a:tc>
                <a:tc>
                  <a:txBody>
                    <a:bodyPr/>
                    <a:lstStyle/>
                    <a:p>
                      <a:pPr algn="ctr"/>
                      <a:r>
                        <a:rPr lang="ru-RU" b="0" dirty="0" smtClean="0">
                          <a:latin typeface="Arial" pitchFamily="34" charset="0"/>
                          <a:cs typeface="Arial" pitchFamily="34" charset="0"/>
                        </a:rPr>
                        <a:t>Жестокий, грубый, трусливый.</a:t>
                      </a:r>
                    </a:p>
                    <a:p>
                      <a:pPr algn="ctr"/>
                      <a:endParaRPr lang="ru-RU" b="0" dirty="0">
                        <a:latin typeface="Arial" pitchFamily="34" charset="0"/>
                        <a:cs typeface="Arial" pitchFamily="34" charset="0"/>
                      </a:endParaRPr>
                    </a:p>
                  </a:txBody>
                  <a:tcPr/>
                </a:tc>
              </a:tr>
              <a:tr h="346402">
                <a:tc>
                  <a:txBody>
                    <a:bodyPr/>
                    <a:lstStyle/>
                    <a:p>
                      <a:pPr algn="ctr"/>
                      <a:r>
                        <a:rPr lang="ru-RU" b="0" dirty="0" smtClean="0">
                          <a:latin typeface="Arial" pitchFamily="34" charset="0"/>
                          <a:cs typeface="Arial" pitchFamily="34" charset="0"/>
                        </a:rPr>
                        <a:t>Терпела, любила, спасала.</a:t>
                      </a:r>
                    </a:p>
                  </a:txBody>
                  <a:tcPr/>
                </a:tc>
                <a:tc>
                  <a:txBody>
                    <a:bodyPr/>
                    <a:lstStyle/>
                    <a:p>
                      <a:pPr algn="ctr"/>
                      <a:r>
                        <a:rPr lang="ru-RU" b="0" dirty="0" smtClean="0">
                          <a:latin typeface="Arial" pitchFamily="34" charset="0"/>
                          <a:cs typeface="Arial" pitchFamily="34" charset="0"/>
                        </a:rPr>
                        <a:t>Наказывал, ругался, обижался.</a:t>
                      </a:r>
                    </a:p>
                  </a:txBody>
                  <a:tcPr/>
                </a:tc>
              </a:tr>
              <a:tr h="370840">
                <a:tc>
                  <a:txBody>
                    <a:bodyPr/>
                    <a:lstStyle/>
                    <a:p>
                      <a:pPr algn="ctr"/>
                      <a:r>
                        <a:rPr lang="ru-RU" b="0" dirty="0" smtClean="0">
                          <a:latin typeface="Arial" pitchFamily="34" charset="0"/>
                          <a:cs typeface="Arial" pitchFamily="34" charset="0"/>
                        </a:rPr>
                        <a:t>«Коня на скаку остановит, в горящую избу войдёт».</a:t>
                      </a:r>
                    </a:p>
                  </a:txBody>
                  <a:tcPr/>
                </a:tc>
                <a:tc>
                  <a:txBody>
                    <a:bodyPr/>
                    <a:lstStyle/>
                    <a:p>
                      <a:pPr algn="ctr"/>
                      <a:r>
                        <a:rPr lang="ru-RU" b="0" dirty="0" smtClean="0">
                          <a:latin typeface="Arial" pitchFamily="34" charset="0"/>
                          <a:cs typeface="Arial" pitchFamily="34" charset="0"/>
                        </a:rPr>
                        <a:t>«Он окончательно заболел скупостью и потерял стыд». </a:t>
                      </a:r>
                    </a:p>
                  </a:txBody>
                  <a:tcPr/>
                </a:tc>
              </a:tr>
              <a:tr h="370840">
                <a:tc>
                  <a:txBody>
                    <a:bodyPr/>
                    <a:lstStyle/>
                    <a:p>
                      <a:pPr algn="ctr"/>
                      <a:r>
                        <a:rPr lang="ru-RU" sz="1800" kern="1200" dirty="0" smtClean="0">
                          <a:solidFill>
                            <a:schemeClr val="tx1"/>
                          </a:solidFill>
                          <a:latin typeface="Arial" pitchFamily="34" charset="0"/>
                          <a:ea typeface="+mn-ea"/>
                          <a:cs typeface="Arial" pitchFamily="34" charset="0"/>
                        </a:rPr>
                        <a:t>ГЕРОЙ!</a:t>
                      </a:r>
                      <a:endParaRPr lang="ru-RU" b="0" dirty="0">
                        <a:latin typeface="Arial" pitchFamily="34" charset="0"/>
                        <a:cs typeface="Arial"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b="0" dirty="0" smtClean="0">
                          <a:latin typeface="Arial" pitchFamily="34" charset="0"/>
                          <a:cs typeface="Arial" pitchFamily="34" charset="0"/>
                        </a:rPr>
                        <a:t>ЭГОИСТ.</a:t>
                      </a:r>
                      <a:endParaRPr lang="ru-RU" b="0" dirty="0">
                        <a:latin typeface="Arial" pitchFamily="34" charset="0"/>
                        <a:cs typeface="Arial"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928670"/>
            <a:ext cx="8072494" cy="3847207"/>
          </a:xfrm>
          <a:prstGeom prst="rect">
            <a:avLst/>
          </a:prstGeom>
        </p:spPr>
        <p:txBody>
          <a:bodyPr wrap="square">
            <a:spAutoFit/>
          </a:bodyPr>
          <a:lstStyle/>
          <a:p>
            <a:pPr algn="ctr"/>
            <a:r>
              <a:rPr lang="ru-RU" sz="4400" b="1" dirty="0" smtClean="0">
                <a:solidFill>
                  <a:srgbClr val="FF0000"/>
                </a:solidFill>
                <a:latin typeface="Arial" pitchFamily="34" charset="0"/>
                <a:cs typeface="Arial" pitchFamily="34" charset="0"/>
              </a:rPr>
              <a:t>Вызов</a:t>
            </a:r>
          </a:p>
          <a:p>
            <a:pPr algn="just"/>
            <a:r>
              <a:rPr lang="ru-RU" sz="4000" b="1" dirty="0" smtClean="0">
                <a:latin typeface="Arial" pitchFamily="34" charset="0"/>
                <a:cs typeface="Arial" pitchFamily="34" charset="0"/>
              </a:rPr>
              <a:t>Докажите, что эпизод «Пожар» играет важную роль в развитии сюжета повести, раскрывает характеры героев в минуты опасности. </a:t>
            </a:r>
            <a:endParaRPr lang="ru-RU" sz="4000" b="1" dirty="0">
              <a:latin typeface="Arial" pitchFamily="34" charset="0"/>
              <a:cs typeface="Arial" pitchFamily="34" charset="0"/>
            </a:endParaRPr>
          </a:p>
        </p:txBody>
      </p:sp>
      <p:pic>
        <p:nvPicPr>
          <p:cNvPr id="3" name="Рисунок 2" descr="0PbgyMuJ_ik.jpg"/>
          <p:cNvPicPr>
            <a:picLocks noChangeAspect="1"/>
          </p:cNvPicPr>
          <p:nvPr/>
        </p:nvPicPr>
        <p:blipFill>
          <a:blip r:embed="rId2" cstate="print"/>
          <a:stretch>
            <a:fillRect/>
          </a:stretch>
        </p:blipFill>
        <p:spPr>
          <a:xfrm>
            <a:off x="7272220" y="0"/>
            <a:ext cx="1871780" cy="171448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214414" y="1285860"/>
            <a:ext cx="7715303"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Домашнее задание:</a:t>
            </a:r>
            <a:r>
              <a:rPr kumimoji="0" lang="ru-RU"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прочитать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«Легенду о Данко» из рассказа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М. Горького «Старуха Изергиль».</a:t>
            </a: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teacher-clip-art-37.png"/>
          <p:cNvPicPr>
            <a:picLocks noChangeAspect="1"/>
          </p:cNvPicPr>
          <p:nvPr/>
        </p:nvPicPr>
        <p:blipFill>
          <a:blip r:embed="rId2" cstate="print"/>
          <a:stretch>
            <a:fillRect/>
          </a:stretch>
        </p:blipFill>
        <p:spPr>
          <a:xfrm>
            <a:off x="500034" y="2357430"/>
            <a:ext cx="2170785" cy="278603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928670"/>
            <a:ext cx="8072494" cy="3847207"/>
          </a:xfrm>
          <a:prstGeom prst="rect">
            <a:avLst/>
          </a:prstGeom>
        </p:spPr>
        <p:txBody>
          <a:bodyPr wrap="square">
            <a:spAutoFit/>
          </a:bodyPr>
          <a:lstStyle/>
          <a:p>
            <a:pPr algn="ctr"/>
            <a:r>
              <a:rPr lang="ru-RU" sz="4400" b="1" dirty="0" smtClean="0">
                <a:solidFill>
                  <a:srgbClr val="FF0000"/>
                </a:solidFill>
                <a:latin typeface="Arial" pitchFamily="34" charset="0"/>
                <a:cs typeface="Arial" pitchFamily="34" charset="0"/>
              </a:rPr>
              <a:t>Вызов</a:t>
            </a:r>
          </a:p>
          <a:p>
            <a:pPr algn="just"/>
            <a:r>
              <a:rPr lang="ru-RU" sz="4000" b="1" dirty="0" smtClean="0">
                <a:latin typeface="Arial" pitchFamily="34" charset="0"/>
                <a:cs typeface="Arial" pitchFamily="34" charset="0"/>
              </a:rPr>
              <a:t>Докажите, что эпизод «Пожар» играет важную роль в развитии сюжета повести, раскрывает характеры героев в минуты опасности. </a:t>
            </a:r>
            <a:endParaRPr lang="ru-RU" sz="4000" b="1" dirty="0">
              <a:latin typeface="Arial" pitchFamily="34" charset="0"/>
              <a:cs typeface="Arial" pitchFamily="34" charset="0"/>
            </a:endParaRPr>
          </a:p>
        </p:txBody>
      </p:sp>
      <p:pic>
        <p:nvPicPr>
          <p:cNvPr id="3" name="Рисунок 2" descr="0PbgyMuJ_ik.jpg"/>
          <p:cNvPicPr>
            <a:picLocks noChangeAspect="1"/>
          </p:cNvPicPr>
          <p:nvPr/>
        </p:nvPicPr>
        <p:blipFill>
          <a:blip r:embed="rId2" cstate="print"/>
          <a:stretch>
            <a:fillRect/>
          </a:stretch>
        </p:blipFill>
        <p:spPr>
          <a:xfrm>
            <a:off x="7272220" y="0"/>
            <a:ext cx="1871780" cy="171448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2844" y="285728"/>
            <a:ext cx="8715436"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Словарная работа</a:t>
            </a:r>
            <a:endParaRPr kumimoji="0" lang="ru-RU" sz="3200" b="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Сиплый</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a:t>
            </a:r>
            <a:r>
              <a:rPr kumimoji="0" lang="ru-RU"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Господь посетил</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Иконостас</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a:t>
            </a:r>
            <a:r>
              <a:rPr kumimoji="0" lang="ru-RU"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32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Се́ни</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 Попона</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6) Купоросное масло</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7) </a:t>
            </a:r>
            <a:r>
              <a:rPr kumimoji="0" lang="ru-RU" sz="32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Амба́р</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8) Бог вам на помочь</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9) </a:t>
            </a:r>
            <a:r>
              <a:rPr kumimoji="0" lang="ru-RU" sz="32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Карту́з</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10) Оскалив зубы</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2844" y="285728"/>
            <a:ext cx="8715436"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Словарная работа</a:t>
            </a:r>
            <a:endParaRPr kumimoji="0" lang="ru-RU" sz="2000" b="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Сиплый - </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приглушенно-хриплый, с легким шипеньем и присвистыванием.</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Господь посетил</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Устар. По суеверным представлениям: то, что случилось с кем-либо (удача, беда, несчастье и т. п.)  - проявление воли Бога.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Иконостас - </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алтарная перегородка, более или менее сплошная, от северной до южной стен храма, состоящая из одного или нескольких рядов упорядоченно размещённых икон, отделяющая в византийском обряде алтарь от остального храмового помещения.</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Се́ни</a:t>
            </a: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входная часть (прихожая) традиционного русского дома; неотапливаемое и нежилое помещение.</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 Попона</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толстое покрывало для лошадей, закрывающее спину, туловище.</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6) Купоросное масло</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концентрированная серная кислота, это тяжёлая маслянистая жидкость без цвета и запаха, очень токсичная. Используется в производстве красителей.</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7) </a:t>
            </a:r>
            <a:r>
              <a:rPr kumimoji="0" lang="ru-RU"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Амба́р</a:t>
            </a: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деревянная постройка для хранения зерна, муки и других продуктов питания, а также каких-либо непродовольственных товаров.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8) Бог вам на помочь - </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Бог в помощь (ПОМОЧЬ). Устар. Прост. В речевом этикете: пожелание кому-либо успеха в труде.</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9) </a:t>
            </a:r>
            <a:r>
              <a:rPr kumimoji="0" lang="ru-RU"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Карту́з</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мужской головной убор, фуражка с козырьком.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10) Оскалив зубы</a:t>
            </a:r>
            <a:r>
              <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показать, обнажить (зубы); неодобрительно: проявлять недовольство, браниться, ругаться.</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214290"/>
            <a:ext cx="8286808" cy="461665"/>
          </a:xfrm>
          <a:prstGeom prst="rect">
            <a:avLst/>
          </a:prstGeom>
        </p:spPr>
        <p:txBody>
          <a:bodyPr wrap="square">
            <a:spAutoFit/>
          </a:bodyPr>
          <a:lstStyle/>
          <a:p>
            <a:pPr algn="ctr"/>
            <a:r>
              <a:rPr lang="ru-RU" sz="2400" b="1" dirty="0" smtClean="0">
                <a:solidFill>
                  <a:srgbClr val="FF0000"/>
                </a:solidFill>
                <a:latin typeface="Arial" pitchFamily="34" charset="0"/>
                <a:cs typeface="Arial" pitchFamily="34" charset="0"/>
              </a:rPr>
              <a:t>Выразительное чтение эпизода описания пожара </a:t>
            </a:r>
            <a:endParaRPr lang="ru-RU" sz="2400" b="1" dirty="0">
              <a:solidFill>
                <a:srgbClr val="FF0000"/>
              </a:solidFill>
              <a:latin typeface="Arial" pitchFamily="34" charset="0"/>
              <a:cs typeface="Arial" pitchFamily="34" charset="0"/>
            </a:endParaRPr>
          </a:p>
        </p:txBody>
      </p:sp>
      <p:graphicFrame>
        <p:nvGraphicFramePr>
          <p:cNvPr id="4" name="Таблица 3"/>
          <p:cNvGraphicFramePr>
            <a:graphicFrameLocks noGrp="1"/>
          </p:cNvGraphicFramePr>
          <p:nvPr/>
        </p:nvGraphicFramePr>
        <p:xfrm>
          <a:off x="214282" y="785794"/>
          <a:ext cx="8715436" cy="2571768"/>
        </p:xfrm>
        <a:graphic>
          <a:graphicData uri="http://schemas.openxmlformats.org/drawingml/2006/table">
            <a:tbl>
              <a:tblPr/>
              <a:tblGrid>
                <a:gridCol w="1395138"/>
                <a:gridCol w="1761489"/>
                <a:gridCol w="1902842"/>
                <a:gridCol w="1836765"/>
                <a:gridCol w="1819202"/>
              </a:tblGrid>
              <a:tr h="1214446">
                <a:tc>
                  <a:txBody>
                    <a:bodyPr/>
                    <a:lstStyle/>
                    <a:p>
                      <a:pPr algn="ctr">
                        <a:lnSpc>
                          <a:spcPct val="115000"/>
                        </a:lnSpc>
                        <a:spcAft>
                          <a:spcPts val="0"/>
                        </a:spcAft>
                      </a:pPr>
                      <a:r>
                        <a:rPr lang="ru-RU" sz="1800" b="1" dirty="0">
                          <a:latin typeface="Arial" pitchFamily="34" charset="0"/>
                          <a:ea typeface="Times New Roman"/>
                          <a:cs typeface="Arial" pitchFamily="34" charset="0"/>
                        </a:rPr>
                        <a:t>Название </a:t>
                      </a:r>
                      <a:r>
                        <a:rPr lang="ru-RU" sz="1800" b="1" dirty="0" smtClean="0">
                          <a:latin typeface="Arial" pitchFamily="34" charset="0"/>
                          <a:ea typeface="Times New Roman"/>
                          <a:cs typeface="Arial" pitchFamily="34" charset="0"/>
                        </a:rPr>
                        <a:t>художественных </a:t>
                      </a:r>
                      <a:r>
                        <a:rPr lang="ru-RU" sz="1800" b="1" dirty="0">
                          <a:latin typeface="Arial" pitchFamily="34" charset="0"/>
                          <a:ea typeface="Times New Roman"/>
                          <a:cs typeface="Arial" pitchFamily="34" charset="0"/>
                        </a:rPr>
                        <a:t>приёмов</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b="1" dirty="0" smtClean="0">
                          <a:solidFill>
                            <a:srgbClr val="FF0000"/>
                          </a:solidFill>
                          <a:latin typeface="Arial" pitchFamily="34" charset="0"/>
                          <a:ea typeface="Times New Roman"/>
                          <a:cs typeface="Arial" pitchFamily="34" charset="0"/>
                        </a:rPr>
                        <a:t>?</a:t>
                      </a:r>
                      <a:endParaRPr lang="ru-RU" sz="2400" b="1" dirty="0">
                        <a:solidFill>
                          <a:srgbClr val="FF0000"/>
                        </a:solidFill>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b="1" dirty="0" smtClean="0">
                          <a:solidFill>
                            <a:srgbClr val="FF0000"/>
                          </a:solidFill>
                          <a:latin typeface="Arial" pitchFamily="34" charset="0"/>
                          <a:ea typeface="Times New Roman"/>
                          <a:cs typeface="Arial" pitchFamily="34" charset="0"/>
                        </a:rPr>
                        <a:t>?</a:t>
                      </a:r>
                      <a:endParaRPr lang="ru-RU" sz="2400" b="1" dirty="0">
                        <a:solidFill>
                          <a:srgbClr val="FF0000"/>
                        </a:solidFill>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b="1" dirty="0" smtClean="0">
                          <a:solidFill>
                            <a:srgbClr val="FF0000"/>
                          </a:solidFill>
                          <a:latin typeface="Arial" pitchFamily="34" charset="0"/>
                          <a:ea typeface="Times New Roman"/>
                          <a:cs typeface="Arial" pitchFamily="34" charset="0"/>
                        </a:rPr>
                        <a:t>?</a:t>
                      </a:r>
                      <a:endParaRPr lang="ru-RU" sz="2400" b="1" dirty="0">
                        <a:solidFill>
                          <a:srgbClr val="FF0000"/>
                        </a:solidFill>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b="1" dirty="0" smtClean="0">
                          <a:solidFill>
                            <a:srgbClr val="FF0000"/>
                          </a:solidFill>
                          <a:latin typeface="Arial" pitchFamily="34" charset="0"/>
                          <a:ea typeface="Times New Roman"/>
                          <a:cs typeface="Arial" pitchFamily="34" charset="0"/>
                        </a:rPr>
                        <a:t>?</a:t>
                      </a:r>
                      <a:endParaRPr lang="ru-RU" sz="2400" b="1" dirty="0">
                        <a:solidFill>
                          <a:srgbClr val="FF0000"/>
                        </a:solidFill>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9896">
                <a:tc>
                  <a:txBody>
                    <a:bodyPr/>
                    <a:lstStyle/>
                    <a:p>
                      <a:pPr algn="just">
                        <a:lnSpc>
                          <a:spcPct val="115000"/>
                        </a:lnSpc>
                        <a:spcAft>
                          <a:spcPts val="0"/>
                        </a:spcAft>
                      </a:pPr>
                      <a:r>
                        <a:rPr lang="ru-RU" sz="1800" b="1" dirty="0">
                          <a:latin typeface="Arial" pitchFamily="34" charset="0"/>
                          <a:ea typeface="Times New Roman"/>
                          <a:cs typeface="Arial" pitchFamily="34" charset="0"/>
                        </a:rPr>
                        <a:t>Примеры из текста</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800" dirty="0">
                          <a:latin typeface="Arial" pitchFamily="34" charset="0"/>
                          <a:ea typeface="Times New Roman"/>
                          <a:cs typeface="Arial" pitchFamily="34" charset="0"/>
                        </a:rPr>
                        <a:t>«золотые, красные ленты</a:t>
                      </a:r>
                      <a:r>
                        <a:rPr lang="ru-RU" sz="1800" dirty="0" smtClean="0">
                          <a:latin typeface="Arial" pitchFamily="34" charset="0"/>
                          <a:ea typeface="Times New Roman"/>
                          <a:cs typeface="Arial" pitchFamily="34" charset="0"/>
                        </a:rPr>
                        <a:t>»...</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800" dirty="0">
                          <a:latin typeface="Arial" pitchFamily="34" charset="0"/>
                          <a:ea typeface="Times New Roman"/>
                          <a:cs typeface="Arial" pitchFamily="34" charset="0"/>
                        </a:rPr>
                        <a:t>«красные цветы его цвели бездымно</a:t>
                      </a:r>
                      <a:r>
                        <a:rPr lang="ru-RU" sz="1800" dirty="0" smtClean="0">
                          <a:latin typeface="Arial" pitchFamily="34" charset="0"/>
                          <a:ea typeface="Times New Roman"/>
                          <a:cs typeface="Arial" pitchFamily="34" charset="0"/>
                        </a:rPr>
                        <a:t>»...</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800" dirty="0" smtClean="0">
                          <a:latin typeface="Arial" pitchFamily="34" charset="0"/>
                          <a:ea typeface="Times New Roman"/>
                          <a:cs typeface="Arial" pitchFamily="34" charset="0"/>
                        </a:rPr>
                        <a:t>«</a:t>
                      </a:r>
                      <a:r>
                        <a:rPr lang="ru-RU" sz="1800" dirty="0">
                          <a:latin typeface="Arial" pitchFamily="34" charset="0"/>
                          <a:ea typeface="Times New Roman"/>
                          <a:cs typeface="Arial" pitchFamily="34" charset="0"/>
                        </a:rPr>
                        <a:t>весело играл огонь</a:t>
                      </a:r>
                      <a:r>
                        <a:rPr lang="ru-RU" sz="1800" dirty="0" smtClean="0">
                          <a:latin typeface="Arial" pitchFamily="34" charset="0"/>
                          <a:ea typeface="Times New Roman"/>
                          <a:cs typeface="Arial" pitchFamily="34" charset="0"/>
                        </a:rPr>
                        <a:t>»...</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800" dirty="0">
                          <a:latin typeface="Arial" pitchFamily="34" charset="0"/>
                          <a:ea typeface="Times New Roman"/>
                          <a:cs typeface="Arial" pitchFamily="34" charset="0"/>
                        </a:rPr>
                        <a:t>«пламя снопами выкидывалось во двор</a:t>
                      </a:r>
                      <a:r>
                        <a:rPr lang="ru-RU" sz="1800" dirty="0" smtClean="0">
                          <a:latin typeface="Arial" pitchFamily="34" charset="0"/>
                          <a:ea typeface="Times New Roman"/>
                          <a:cs typeface="Arial" pitchFamily="34" charset="0"/>
                        </a:rPr>
                        <a:t>»...</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Прямоугольник 4"/>
          <p:cNvSpPr/>
          <p:nvPr/>
        </p:nvSpPr>
        <p:spPr>
          <a:xfrm>
            <a:off x="3714744" y="3429000"/>
            <a:ext cx="1236429" cy="369332"/>
          </a:xfrm>
          <a:prstGeom prst="rect">
            <a:avLst/>
          </a:prstGeom>
        </p:spPr>
        <p:txBody>
          <a:bodyPr wrap="none">
            <a:spAutoFit/>
          </a:bodyPr>
          <a:lstStyle/>
          <a:p>
            <a:r>
              <a:rPr lang="ru-RU" b="1" dirty="0" smtClean="0">
                <a:solidFill>
                  <a:srgbClr val="FF0000"/>
                </a:solidFill>
                <a:latin typeface="Arial" pitchFamily="34" charset="0"/>
                <a:cs typeface="Arial" pitchFamily="34" charset="0"/>
              </a:rPr>
              <a:t>Вопросы</a:t>
            </a:r>
            <a:endParaRPr lang="ru-RU" dirty="0"/>
          </a:p>
        </p:txBody>
      </p:sp>
      <p:sp>
        <p:nvSpPr>
          <p:cNvPr id="6" name="Прямоугольник 5"/>
          <p:cNvSpPr/>
          <p:nvPr/>
        </p:nvSpPr>
        <p:spPr>
          <a:xfrm>
            <a:off x="285720" y="3857628"/>
            <a:ext cx="8643998" cy="2215991"/>
          </a:xfrm>
          <a:prstGeom prst="rect">
            <a:avLst/>
          </a:prstGeom>
        </p:spPr>
        <p:txBody>
          <a:bodyPr wrap="square">
            <a:spAutoFit/>
          </a:bodyPr>
          <a:lstStyle/>
          <a:p>
            <a:pPr marL="342900" indent="-342900" algn="just"/>
            <a:r>
              <a:rPr lang="ru-RU" sz="2400" b="1" dirty="0" smtClean="0">
                <a:latin typeface="Arial" pitchFamily="34" charset="0"/>
                <a:cs typeface="Arial" pitchFamily="34" charset="0"/>
              </a:rPr>
              <a:t>1) Какие художественные приёмы использует писатель, описывая сцену пожара? </a:t>
            </a:r>
          </a:p>
          <a:p>
            <a:pPr marL="342900" indent="-342900" algn="just"/>
            <a:r>
              <a:rPr lang="ru-RU" sz="2400" b="1" dirty="0" smtClean="0">
                <a:latin typeface="Arial" pitchFamily="34" charset="0"/>
                <a:cs typeface="Arial" pitchFamily="34" charset="0"/>
              </a:rPr>
              <a:t>2) Как воспринимает пожар Алексей? </a:t>
            </a:r>
          </a:p>
          <a:p>
            <a:pPr marL="342900" indent="-342900" algn="just"/>
            <a:r>
              <a:rPr lang="ru-RU" sz="2400" b="1" dirty="0" smtClean="0">
                <a:latin typeface="Arial" pitchFamily="34" charset="0"/>
                <a:cs typeface="Arial" pitchFamily="34" charset="0"/>
              </a:rPr>
              <a:t>3) Какие слова предают психологическое состояние мальчика? </a:t>
            </a:r>
          </a:p>
          <a:p>
            <a:pPr marL="342900" indent="-342900" algn="ctr">
              <a:buAutoNum type="arabicParenR"/>
            </a:pPr>
            <a:endParaRPr lang="ru-RU"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214290"/>
            <a:ext cx="8286808" cy="461665"/>
          </a:xfrm>
          <a:prstGeom prst="rect">
            <a:avLst/>
          </a:prstGeom>
        </p:spPr>
        <p:txBody>
          <a:bodyPr wrap="square">
            <a:spAutoFit/>
          </a:bodyPr>
          <a:lstStyle/>
          <a:p>
            <a:pPr algn="ctr"/>
            <a:r>
              <a:rPr lang="ru-RU" sz="2400" b="1" dirty="0" smtClean="0">
                <a:solidFill>
                  <a:srgbClr val="FF0000"/>
                </a:solidFill>
                <a:latin typeface="Arial" pitchFamily="34" charset="0"/>
                <a:cs typeface="Arial" pitchFamily="34" charset="0"/>
              </a:rPr>
              <a:t>Выразительное чтение эпизода описания пожара </a:t>
            </a:r>
            <a:endParaRPr lang="ru-RU" sz="2400" b="1" dirty="0">
              <a:solidFill>
                <a:srgbClr val="FF0000"/>
              </a:solidFill>
              <a:latin typeface="Arial" pitchFamily="34" charset="0"/>
              <a:cs typeface="Arial" pitchFamily="34" charset="0"/>
            </a:endParaRPr>
          </a:p>
        </p:txBody>
      </p:sp>
      <p:sp>
        <p:nvSpPr>
          <p:cNvPr id="3" name="Прямоугольник 2"/>
          <p:cNvSpPr/>
          <p:nvPr/>
        </p:nvSpPr>
        <p:spPr>
          <a:xfrm>
            <a:off x="428596" y="714356"/>
            <a:ext cx="8572560" cy="646331"/>
          </a:xfrm>
          <a:prstGeom prst="rect">
            <a:avLst/>
          </a:prstGeom>
        </p:spPr>
        <p:txBody>
          <a:bodyPr wrap="square">
            <a:spAutoFit/>
          </a:bodyPr>
          <a:lstStyle/>
          <a:p>
            <a:pPr algn="ctr"/>
            <a:r>
              <a:rPr lang="ru-RU" b="1" dirty="0" smtClean="0">
                <a:latin typeface="Arial" pitchFamily="34" charset="0"/>
                <a:cs typeface="Arial" pitchFamily="34" charset="0"/>
              </a:rPr>
              <a:t>Какие художественные приёмы использует писатель, описывая сцену пожара? </a:t>
            </a:r>
            <a:endParaRPr lang="ru-RU" b="1" dirty="0">
              <a:latin typeface="Arial" pitchFamily="34" charset="0"/>
              <a:cs typeface="Arial" pitchFamily="34" charset="0"/>
            </a:endParaRPr>
          </a:p>
        </p:txBody>
      </p:sp>
      <p:graphicFrame>
        <p:nvGraphicFramePr>
          <p:cNvPr id="4" name="Таблица 3"/>
          <p:cNvGraphicFramePr>
            <a:graphicFrameLocks noGrp="1"/>
          </p:cNvGraphicFramePr>
          <p:nvPr/>
        </p:nvGraphicFramePr>
        <p:xfrm>
          <a:off x="214282" y="1500174"/>
          <a:ext cx="8715436" cy="3612061"/>
        </p:xfrm>
        <a:graphic>
          <a:graphicData uri="http://schemas.openxmlformats.org/drawingml/2006/table">
            <a:tbl>
              <a:tblPr/>
              <a:tblGrid>
                <a:gridCol w="2097202"/>
                <a:gridCol w="2265495"/>
                <a:gridCol w="2186825"/>
                <a:gridCol w="2165914"/>
              </a:tblGrid>
              <a:tr h="772849">
                <a:tc>
                  <a:txBody>
                    <a:bodyPr/>
                    <a:lstStyle/>
                    <a:p>
                      <a:pPr algn="ctr">
                        <a:lnSpc>
                          <a:spcPct val="115000"/>
                        </a:lnSpc>
                        <a:spcAft>
                          <a:spcPts val="0"/>
                        </a:spcAft>
                      </a:pPr>
                      <a:r>
                        <a:rPr lang="ru-RU" sz="1800" b="1" dirty="0" smtClean="0">
                          <a:solidFill>
                            <a:srgbClr val="FF0000"/>
                          </a:solidFill>
                          <a:latin typeface="Arial" pitchFamily="34" charset="0"/>
                          <a:ea typeface="Times New Roman"/>
                          <a:cs typeface="Arial" pitchFamily="34" charset="0"/>
                        </a:rPr>
                        <a:t>Эпитеты</a:t>
                      </a:r>
                      <a:endParaRPr lang="ru-RU" sz="1800" b="1" dirty="0">
                        <a:solidFill>
                          <a:srgbClr val="FF0000"/>
                        </a:solidFill>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smtClean="0">
                          <a:solidFill>
                            <a:srgbClr val="FF0000"/>
                          </a:solidFill>
                          <a:latin typeface="Arial" pitchFamily="34" charset="0"/>
                          <a:ea typeface="Times New Roman"/>
                          <a:cs typeface="Arial" pitchFamily="34" charset="0"/>
                        </a:rPr>
                        <a:t>Метафоры</a:t>
                      </a:r>
                      <a:endParaRPr lang="ru-RU" sz="1800" b="1" dirty="0">
                        <a:solidFill>
                          <a:srgbClr val="FF0000"/>
                        </a:solidFill>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smtClean="0">
                          <a:solidFill>
                            <a:srgbClr val="FF0000"/>
                          </a:solidFill>
                          <a:latin typeface="Arial" pitchFamily="34" charset="0"/>
                          <a:ea typeface="Times New Roman"/>
                          <a:cs typeface="Arial" pitchFamily="34" charset="0"/>
                        </a:rPr>
                        <a:t>Олицетворение</a:t>
                      </a:r>
                      <a:endParaRPr lang="ru-RU" sz="1800" b="1" dirty="0">
                        <a:solidFill>
                          <a:srgbClr val="FF0000"/>
                        </a:solidFill>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smtClean="0">
                          <a:solidFill>
                            <a:srgbClr val="FF0000"/>
                          </a:solidFill>
                          <a:latin typeface="Arial" pitchFamily="34" charset="0"/>
                          <a:ea typeface="Times New Roman"/>
                          <a:cs typeface="Arial" pitchFamily="34" charset="0"/>
                        </a:rPr>
                        <a:t>Сравнение</a:t>
                      </a:r>
                      <a:endParaRPr lang="ru-RU" sz="1800" b="1" dirty="0">
                        <a:solidFill>
                          <a:srgbClr val="FF0000"/>
                        </a:solidFill>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8546">
                <a:tc>
                  <a:txBody>
                    <a:bodyPr/>
                    <a:lstStyle/>
                    <a:p>
                      <a:pPr algn="just">
                        <a:lnSpc>
                          <a:spcPct val="115000"/>
                        </a:lnSpc>
                        <a:spcAft>
                          <a:spcPts val="0"/>
                        </a:spcAft>
                      </a:pPr>
                      <a:r>
                        <a:rPr lang="ru-RU" sz="1800" dirty="0">
                          <a:latin typeface="Arial" pitchFamily="34" charset="0"/>
                          <a:ea typeface="Times New Roman"/>
                          <a:cs typeface="Arial" pitchFamily="34" charset="0"/>
                        </a:rPr>
                        <a:t>«золотые, красные ленты», </a:t>
                      </a:r>
                      <a:r>
                        <a:rPr lang="ru-RU" sz="1800" dirty="0" smtClean="0">
                          <a:latin typeface="Arial" pitchFamily="34" charset="0"/>
                          <a:ea typeface="Times New Roman"/>
                          <a:cs typeface="Arial" pitchFamily="34" charset="0"/>
                        </a:rPr>
                        <a:t>«тихий треск, шёлковый шелест», «зелёные, синие, красные вихри», «огромным костром»</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800" dirty="0">
                          <a:latin typeface="Arial" pitchFamily="34" charset="0"/>
                          <a:ea typeface="Times New Roman"/>
                          <a:cs typeface="Arial" pitchFamily="34" charset="0"/>
                        </a:rPr>
                        <a:t>«красные цветы его цвели бездымно», «заливая красным широкие щели в стене мастерской» </a:t>
                      </a: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800" dirty="0" smtClean="0">
                          <a:latin typeface="Arial" pitchFamily="34" charset="0"/>
                          <a:ea typeface="Times New Roman"/>
                          <a:cs typeface="Arial" pitchFamily="34" charset="0"/>
                        </a:rPr>
                        <a:t>«</a:t>
                      </a:r>
                      <a:r>
                        <a:rPr lang="ru-RU" sz="1800" dirty="0">
                          <a:latin typeface="Arial" pitchFamily="34" charset="0"/>
                          <a:ea typeface="Times New Roman"/>
                          <a:cs typeface="Arial" pitchFamily="34" charset="0"/>
                        </a:rPr>
                        <a:t>весело играл огонь», </a:t>
                      </a:r>
                      <a:r>
                        <a:rPr lang="ru-RU" sz="1800" dirty="0" smtClean="0">
                          <a:latin typeface="Arial" pitchFamily="34" charset="0"/>
                          <a:ea typeface="Times New Roman"/>
                          <a:cs typeface="Arial" pitchFamily="34" charset="0"/>
                        </a:rPr>
                        <a:t>«кудрявый огонь», «</a:t>
                      </a:r>
                      <a:r>
                        <a:rPr lang="ru-RU" sz="1800" dirty="0">
                          <a:latin typeface="Arial" pitchFamily="34" charset="0"/>
                          <a:ea typeface="Times New Roman"/>
                          <a:cs typeface="Arial" pitchFamily="34" charset="0"/>
                        </a:rPr>
                        <a:t>в огне яростно кипели котлы</a:t>
                      </a:r>
                      <a:r>
                        <a:rPr lang="ru-RU" sz="1800" dirty="0" smtClean="0">
                          <a:latin typeface="Arial" pitchFamily="34" charset="0"/>
                          <a:ea typeface="Times New Roman"/>
                          <a:cs typeface="Arial" pitchFamily="34" charset="0"/>
                        </a:rPr>
                        <a:t>» </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800" dirty="0">
                          <a:latin typeface="Arial" pitchFamily="34" charset="0"/>
                          <a:ea typeface="Times New Roman"/>
                          <a:cs typeface="Arial" pitchFamily="34" charset="0"/>
                        </a:rPr>
                        <a:t>«пламя снопами выкидывалось во двор»,</a:t>
                      </a:r>
                    </a:p>
                    <a:p>
                      <a:pPr algn="just">
                        <a:lnSpc>
                          <a:spcPct val="115000"/>
                        </a:lnSpc>
                        <a:spcAft>
                          <a:spcPts val="0"/>
                        </a:spcAft>
                      </a:pPr>
                      <a:r>
                        <a:rPr lang="ru-RU" sz="1800" dirty="0">
                          <a:latin typeface="Arial" pitchFamily="34" charset="0"/>
                          <a:ea typeface="Times New Roman"/>
                          <a:cs typeface="Arial" pitchFamily="34" charset="0"/>
                        </a:rPr>
                        <a:t>«сверкая золотом углей», «густым облаком поднимался пар и дым»</a:t>
                      </a: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071670" y="602522"/>
            <a:ext cx="5040384" cy="6255478"/>
          </a:xfrm>
          <a:prstGeom prst="rect">
            <a:avLst/>
          </a:prstGeom>
          <a:ln>
            <a:noFill/>
          </a:ln>
          <a:effectLst>
            <a:softEdge rad="112500"/>
          </a:effectLst>
        </p:spPr>
      </p:pic>
      <p:sp>
        <p:nvSpPr>
          <p:cNvPr id="3" name="Прямоугольник 2"/>
          <p:cNvSpPr/>
          <p:nvPr/>
        </p:nvSpPr>
        <p:spPr>
          <a:xfrm>
            <a:off x="1500166" y="142852"/>
            <a:ext cx="6597063" cy="461665"/>
          </a:xfrm>
          <a:prstGeom prst="rect">
            <a:avLst/>
          </a:prstGeom>
        </p:spPr>
        <p:txBody>
          <a:bodyPr wrap="none">
            <a:spAutoFit/>
          </a:bodyPr>
          <a:lstStyle/>
          <a:p>
            <a:pPr algn="ctr"/>
            <a:r>
              <a:rPr lang="ru-RU" sz="2400" b="1" dirty="0" smtClean="0">
                <a:solidFill>
                  <a:srgbClr val="FF0000"/>
                </a:solidFill>
                <a:latin typeface="Arial" pitchFamily="34" charset="0"/>
                <a:cs typeface="Arial" pitchFamily="34" charset="0"/>
              </a:rPr>
              <a:t>Выразительное чтение эпизода по ролям</a:t>
            </a:r>
            <a:endParaRPr lang="ru-RU" sz="2400" dirty="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71670" y="142852"/>
            <a:ext cx="5129866" cy="461665"/>
          </a:xfrm>
          <a:prstGeom prst="rect">
            <a:avLst/>
          </a:prstGeom>
        </p:spPr>
        <p:txBody>
          <a:bodyPr wrap="none">
            <a:spAutoFit/>
          </a:bodyPr>
          <a:lstStyle/>
          <a:p>
            <a:r>
              <a:rPr lang="ru-RU" sz="2400" b="1" dirty="0" smtClean="0">
                <a:solidFill>
                  <a:srgbClr val="FF0000"/>
                </a:solidFill>
                <a:latin typeface="Arial" pitchFamily="34" charset="0"/>
                <a:cs typeface="Arial" pitchFamily="34" charset="0"/>
              </a:rPr>
              <a:t>Лингвистический анализ текста </a:t>
            </a:r>
            <a:endParaRPr lang="ru-RU" sz="2400" b="1" dirty="0">
              <a:solidFill>
                <a:srgbClr val="FF0000"/>
              </a:solidFill>
              <a:latin typeface="Arial" pitchFamily="34" charset="0"/>
              <a:cs typeface="Arial" pitchFamily="34" charset="0"/>
            </a:endParaRPr>
          </a:p>
        </p:txBody>
      </p:sp>
      <p:sp>
        <p:nvSpPr>
          <p:cNvPr id="18433" name="Rectangle 1"/>
          <p:cNvSpPr>
            <a:spLocks noChangeArrowheads="1"/>
          </p:cNvSpPr>
          <p:nvPr/>
        </p:nvSpPr>
        <p:spPr bwMode="auto">
          <a:xfrm>
            <a:off x="142844" y="714356"/>
            <a:ext cx="878687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Лексико-семантическая группа «Поведение бабушки Акулины Ивановны во время пожара»</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Таблица 3"/>
          <p:cNvGraphicFramePr>
            <a:graphicFrameLocks noGrp="1"/>
          </p:cNvGraphicFramePr>
          <p:nvPr/>
        </p:nvGraphicFramePr>
        <p:xfrm>
          <a:off x="285720" y="1357298"/>
          <a:ext cx="8715436" cy="1336987"/>
        </p:xfrm>
        <a:graphic>
          <a:graphicData uri="http://schemas.openxmlformats.org/drawingml/2006/table">
            <a:tbl>
              <a:tblPr/>
              <a:tblGrid>
                <a:gridCol w="6611854"/>
                <a:gridCol w="2103582"/>
              </a:tblGrid>
              <a:tr h="222643">
                <a:tc>
                  <a:txBody>
                    <a:bodyPr/>
                    <a:lstStyle/>
                    <a:p>
                      <a:pPr algn="ctr">
                        <a:lnSpc>
                          <a:spcPct val="115000"/>
                        </a:lnSpc>
                        <a:spcAft>
                          <a:spcPts val="0"/>
                        </a:spcAft>
                      </a:pPr>
                      <a:r>
                        <a:rPr lang="ru-RU" sz="1800" b="1" dirty="0">
                          <a:latin typeface="Arial" pitchFamily="34" charset="0"/>
                          <a:ea typeface="Times New Roman"/>
                          <a:cs typeface="Arial" pitchFamily="34" charset="0"/>
                        </a:rPr>
                        <a:t>Глаголы и глагольные формы (причастия и деепричастия)</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a:latin typeface="Arial" pitchFamily="34" charset="0"/>
                          <a:ea typeface="Times New Roman"/>
                          <a:cs typeface="Arial" pitchFamily="34" charset="0"/>
                        </a:rPr>
                        <a:t>Прилагательные</a:t>
                      </a:r>
                      <a:endParaRPr lang="ru-RU" sz="180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6051">
                <a:tc>
                  <a:txBody>
                    <a:bodyPr/>
                    <a:lstStyle/>
                    <a:p>
                      <a:pPr algn="just">
                        <a:lnSpc>
                          <a:spcPct val="115000"/>
                        </a:lnSpc>
                        <a:spcAft>
                          <a:spcPts val="0"/>
                        </a:spcAft>
                      </a:pPr>
                      <a:r>
                        <a:rPr lang="ru-RU" sz="1800" dirty="0">
                          <a:latin typeface="Arial" pitchFamily="34" charset="0"/>
                          <a:ea typeface="Times New Roman"/>
                          <a:cs typeface="Arial" pitchFamily="34" charset="0"/>
                        </a:rPr>
                        <a:t>Крикнула, бросилась (3 раза</a:t>
                      </a:r>
                      <a:r>
                        <a:rPr lang="ru-RU" sz="1800" dirty="0" smtClean="0">
                          <a:latin typeface="Arial" pitchFamily="34" charset="0"/>
                          <a:ea typeface="Times New Roman"/>
                          <a:cs typeface="Arial" pitchFamily="34" charset="0"/>
                        </a:rPr>
                        <a:t>)...</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dirty="0">
                          <a:latin typeface="Arial" pitchFamily="34" charset="0"/>
                          <a:ea typeface="Times New Roman"/>
                          <a:cs typeface="Arial" pitchFamily="34" charset="0"/>
                        </a:rPr>
                        <a:t>Крепким (голосом</a:t>
                      </a:r>
                      <a:r>
                        <a:rPr lang="ru-RU" sz="1800" dirty="0" smtClean="0">
                          <a:latin typeface="Arial" pitchFamily="34" charset="0"/>
                          <a:ea typeface="Times New Roman"/>
                          <a:cs typeface="Arial" pitchFamily="34" charset="0"/>
                        </a:rPr>
                        <a:t>)...</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434" name="Rectangle 2"/>
          <p:cNvSpPr>
            <a:spLocks noChangeArrowheads="1"/>
          </p:cNvSpPr>
          <p:nvPr/>
        </p:nvSpPr>
        <p:spPr bwMode="auto">
          <a:xfrm>
            <a:off x="214282" y="2928934"/>
            <a:ext cx="857256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Лексико-семантическая группа «Поведение деда Василия Васильевича Каширина во время пожара»</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285720" y="3643314"/>
          <a:ext cx="8643998" cy="1261872"/>
        </p:xfrm>
        <a:graphic>
          <a:graphicData uri="http://schemas.openxmlformats.org/drawingml/2006/table">
            <a:tbl>
              <a:tblPr/>
              <a:tblGrid>
                <a:gridCol w="6557659"/>
                <a:gridCol w="2086339"/>
              </a:tblGrid>
              <a:tr h="193762">
                <a:tc>
                  <a:txBody>
                    <a:bodyPr/>
                    <a:lstStyle/>
                    <a:p>
                      <a:pPr algn="ctr">
                        <a:lnSpc>
                          <a:spcPct val="115000"/>
                        </a:lnSpc>
                        <a:spcAft>
                          <a:spcPts val="0"/>
                        </a:spcAft>
                      </a:pPr>
                      <a:r>
                        <a:rPr lang="ru-RU" sz="1800" b="1" dirty="0">
                          <a:latin typeface="Arial" pitchFamily="34" charset="0"/>
                          <a:ea typeface="Times New Roman"/>
                          <a:cs typeface="Arial" pitchFamily="34" charset="0"/>
                        </a:rPr>
                        <a:t>Глаголы и глагольные формы (причастия и деепричастия)</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a:latin typeface="Arial" pitchFamily="34" charset="0"/>
                          <a:ea typeface="Times New Roman"/>
                          <a:cs typeface="Arial" pitchFamily="34" charset="0"/>
                        </a:rPr>
                        <a:t>Прилагательные</a:t>
                      </a:r>
                      <a:endParaRPr lang="ru-RU" sz="180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3762">
                <a:tc>
                  <a:txBody>
                    <a:bodyPr/>
                    <a:lstStyle/>
                    <a:p>
                      <a:pPr>
                        <a:lnSpc>
                          <a:spcPct val="115000"/>
                        </a:lnSpc>
                        <a:spcAft>
                          <a:spcPts val="0"/>
                        </a:spcAft>
                      </a:pPr>
                      <a:r>
                        <a:rPr lang="ru-RU" sz="1800" dirty="0">
                          <a:latin typeface="Arial" pitchFamily="34" charset="0"/>
                          <a:ea typeface="Times New Roman"/>
                          <a:cs typeface="Arial" pitchFamily="34" charset="0"/>
                        </a:rPr>
                        <a:t>Выл (2 раза), бежал (около бабушки</a:t>
                      </a:r>
                      <a:r>
                        <a:rPr lang="ru-RU" sz="1800" dirty="0" smtClean="0">
                          <a:latin typeface="Arial" pitchFamily="34" charset="0"/>
                          <a:ea typeface="Times New Roman"/>
                          <a:cs typeface="Arial" pitchFamily="34" charset="0"/>
                        </a:rPr>
                        <a:t>)...</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dirty="0">
                          <a:latin typeface="Arial" pitchFamily="34" charset="0"/>
                          <a:ea typeface="Times New Roman"/>
                          <a:cs typeface="Arial" pitchFamily="34" charset="0"/>
                        </a:rPr>
                        <a:t>Сиплым (голосом</a:t>
                      </a:r>
                      <a:r>
                        <a:rPr lang="ru-RU" sz="1800" dirty="0" smtClean="0">
                          <a:latin typeface="Arial" pitchFamily="34" charset="0"/>
                          <a:ea typeface="Times New Roman"/>
                          <a:cs typeface="Arial" pitchFamily="34" charset="0"/>
                        </a:rPr>
                        <a:t>)...</a:t>
                      </a:r>
                      <a:endParaRPr lang="ru-RU" sz="18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435" name="Rectangle 3"/>
          <p:cNvSpPr>
            <a:spLocks noChangeArrowheads="1"/>
          </p:cNvSpPr>
          <p:nvPr/>
        </p:nvSpPr>
        <p:spPr bwMode="auto">
          <a:xfrm>
            <a:off x="285720" y="5357826"/>
            <a:ext cx="8501122"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Кто из этих персонажей ведёт себя как настоящий герой? 2) В чём главная причина такого поведения бабушки и деда? 3) На чьей стороне симпатии автора и читателей?</a:t>
            </a:r>
            <a:endParaRPr kumimoji="0" lang="ru-RU" b="1" i="0" u="none" strike="noStrike" cap="none" normalizeH="0" baseline="0" dirty="0" smtClean="0">
              <a:ln>
                <a:noFill/>
              </a:ln>
              <a:solidFill>
                <a:schemeClr val="tx1"/>
              </a:solidFill>
              <a:effectLst/>
              <a:latin typeface="Arial" pitchFamily="34" charset="0"/>
              <a:cs typeface="Arial" pitchFamily="34" charset="0"/>
            </a:endParaRPr>
          </a:p>
        </p:txBody>
      </p:sp>
      <p:sp>
        <p:nvSpPr>
          <p:cNvPr id="8" name="Прямоугольник 7"/>
          <p:cNvSpPr/>
          <p:nvPr/>
        </p:nvSpPr>
        <p:spPr>
          <a:xfrm>
            <a:off x="3643306" y="4929198"/>
            <a:ext cx="1236429" cy="369332"/>
          </a:xfrm>
          <a:prstGeom prst="rect">
            <a:avLst/>
          </a:prstGeom>
        </p:spPr>
        <p:txBody>
          <a:bodyPr wrap="none">
            <a:spAutoFit/>
          </a:bodyPr>
          <a:lstStyle/>
          <a:p>
            <a:r>
              <a:rPr lang="ru-RU" b="1" dirty="0" smtClean="0">
                <a:solidFill>
                  <a:srgbClr val="FF0000"/>
                </a:solidFill>
                <a:latin typeface="Arial" pitchFamily="34" charset="0"/>
                <a:cs typeface="Arial" pitchFamily="34" charset="0"/>
              </a:rPr>
              <a:t>Вопросы</a:t>
            </a: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71670" y="142852"/>
            <a:ext cx="4300793" cy="400110"/>
          </a:xfrm>
          <a:prstGeom prst="rect">
            <a:avLst/>
          </a:prstGeom>
        </p:spPr>
        <p:txBody>
          <a:bodyPr wrap="none">
            <a:spAutoFit/>
          </a:bodyPr>
          <a:lstStyle/>
          <a:p>
            <a:r>
              <a:rPr lang="ru-RU" sz="2000" b="1" dirty="0" smtClean="0">
                <a:solidFill>
                  <a:srgbClr val="FF0000"/>
                </a:solidFill>
                <a:latin typeface="Arial" pitchFamily="34" charset="0"/>
                <a:cs typeface="Arial" pitchFamily="34" charset="0"/>
              </a:rPr>
              <a:t>Лингвистический анализ текста </a:t>
            </a:r>
            <a:endParaRPr lang="ru-RU" sz="2000" b="1" dirty="0">
              <a:solidFill>
                <a:srgbClr val="FF0000"/>
              </a:solidFill>
              <a:latin typeface="Arial" pitchFamily="34" charset="0"/>
              <a:cs typeface="Arial" pitchFamily="34" charset="0"/>
            </a:endParaRPr>
          </a:p>
        </p:txBody>
      </p:sp>
      <p:sp>
        <p:nvSpPr>
          <p:cNvPr id="18433" name="Rectangle 1"/>
          <p:cNvSpPr>
            <a:spLocks noChangeArrowheads="1"/>
          </p:cNvSpPr>
          <p:nvPr/>
        </p:nvSpPr>
        <p:spPr bwMode="auto">
          <a:xfrm>
            <a:off x="142844" y="500042"/>
            <a:ext cx="878687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Лексико-семантическая группа «Поведение бабушки Акулины Ивановны во время пожара»</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Таблица 3"/>
          <p:cNvGraphicFramePr>
            <a:graphicFrameLocks noGrp="1"/>
          </p:cNvGraphicFramePr>
          <p:nvPr/>
        </p:nvGraphicFramePr>
        <p:xfrm>
          <a:off x="285720" y="928670"/>
          <a:ext cx="8715436" cy="1972232"/>
        </p:xfrm>
        <a:graphic>
          <a:graphicData uri="http://schemas.openxmlformats.org/drawingml/2006/table">
            <a:tbl>
              <a:tblPr/>
              <a:tblGrid>
                <a:gridCol w="6611854"/>
                <a:gridCol w="2103582"/>
              </a:tblGrid>
              <a:tr h="289736">
                <a:tc>
                  <a:txBody>
                    <a:bodyPr/>
                    <a:lstStyle/>
                    <a:p>
                      <a:pPr algn="ctr">
                        <a:lnSpc>
                          <a:spcPct val="115000"/>
                        </a:lnSpc>
                        <a:spcAft>
                          <a:spcPts val="0"/>
                        </a:spcAft>
                      </a:pPr>
                      <a:r>
                        <a:rPr lang="ru-RU" sz="1600" b="1" dirty="0">
                          <a:latin typeface="Arial" pitchFamily="34" charset="0"/>
                          <a:ea typeface="Times New Roman"/>
                          <a:cs typeface="Arial" pitchFamily="34" charset="0"/>
                        </a:rPr>
                        <a:t>Глаголы и глагольные формы (причастия и деепричастия)</a:t>
                      </a:r>
                      <a:endParaRPr lang="ru-RU" sz="16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b="1" dirty="0">
                          <a:latin typeface="Arial" pitchFamily="34" charset="0"/>
                          <a:ea typeface="Times New Roman"/>
                          <a:cs typeface="Arial" pitchFamily="34" charset="0"/>
                        </a:rPr>
                        <a:t>Прилагательные</a:t>
                      </a:r>
                      <a:endParaRPr lang="ru-RU" sz="16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39090">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ru-RU" sz="1600" dirty="0">
                          <a:latin typeface="Arial" pitchFamily="34" charset="0"/>
                          <a:ea typeface="Times New Roman"/>
                          <a:cs typeface="Arial" pitchFamily="34" charset="0"/>
                        </a:rPr>
                        <a:t>Крикнула, бросилась (3 раза</a:t>
                      </a:r>
                      <a:r>
                        <a:rPr lang="ru-RU" sz="1600" dirty="0" smtClean="0">
                          <a:latin typeface="Arial" pitchFamily="34" charset="0"/>
                          <a:ea typeface="Times New Roman"/>
                          <a:cs typeface="Arial" pitchFamily="34" charset="0"/>
                        </a:rPr>
                        <a:t>)... вскинувшись, топая, командовала, толкнув, бежала, сунулась, вынырнула, дымясь, мотая (головой), согнувшись, неся (бутыль), хрипя, кашляя, кричала, отворила (ворота), кланяясь, говорила, металась (по двору), поспевая (всюду), распоряжаясь (всем), видя (всё), встала (крестом), сказала (басом), похлопывая (по шее), взяв (повод), пропахшая (дымом).</a:t>
                      </a:r>
                      <a:endParaRPr lang="ru-RU" sz="16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RU" sz="1600" dirty="0">
                          <a:latin typeface="Arial" pitchFamily="34" charset="0"/>
                          <a:ea typeface="Times New Roman"/>
                          <a:cs typeface="Arial" pitchFamily="34" charset="0"/>
                        </a:rPr>
                        <a:t>Крепким (голосом</a:t>
                      </a:r>
                      <a:r>
                        <a:rPr lang="ru-RU" sz="1600" dirty="0" smtClean="0">
                          <a:latin typeface="Arial" pitchFamily="34" charset="0"/>
                          <a:ea typeface="Times New Roman"/>
                          <a:cs typeface="Arial" pitchFamily="34" charset="0"/>
                        </a:rPr>
                        <a:t>), красное (лицо)</a:t>
                      </a:r>
                      <a:endParaRPr lang="ru-RU" sz="16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434" name="Rectangle 2"/>
          <p:cNvSpPr>
            <a:spLocks noChangeArrowheads="1"/>
          </p:cNvSpPr>
          <p:nvPr/>
        </p:nvSpPr>
        <p:spPr bwMode="auto">
          <a:xfrm>
            <a:off x="214282" y="3000372"/>
            <a:ext cx="857256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Лексико-семантическая группа «Поведение деда Василия Васильевича Каширина во время пожара»</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285720" y="3643314"/>
          <a:ext cx="8643998" cy="841248"/>
        </p:xfrm>
        <a:graphic>
          <a:graphicData uri="http://schemas.openxmlformats.org/drawingml/2006/table">
            <a:tbl>
              <a:tblPr/>
              <a:tblGrid>
                <a:gridCol w="6557659"/>
                <a:gridCol w="2086339"/>
              </a:tblGrid>
              <a:tr h="193762">
                <a:tc>
                  <a:txBody>
                    <a:bodyPr/>
                    <a:lstStyle/>
                    <a:p>
                      <a:pPr algn="ctr">
                        <a:lnSpc>
                          <a:spcPct val="115000"/>
                        </a:lnSpc>
                        <a:spcAft>
                          <a:spcPts val="0"/>
                        </a:spcAft>
                      </a:pPr>
                      <a:r>
                        <a:rPr lang="ru-RU" sz="1600" b="1" dirty="0">
                          <a:latin typeface="Arial" pitchFamily="34" charset="0"/>
                          <a:ea typeface="Times New Roman"/>
                          <a:cs typeface="Arial" pitchFamily="34" charset="0"/>
                        </a:rPr>
                        <a:t>Глаголы и глагольные формы (причастия и деепричастия)</a:t>
                      </a:r>
                      <a:endParaRPr lang="ru-RU" sz="16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b="1" dirty="0">
                          <a:latin typeface="Arial" pitchFamily="34" charset="0"/>
                          <a:ea typeface="Times New Roman"/>
                          <a:cs typeface="Arial" pitchFamily="34" charset="0"/>
                        </a:rPr>
                        <a:t>Прилагательные</a:t>
                      </a:r>
                      <a:endParaRPr lang="ru-RU" sz="16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3762">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RU" sz="1600" dirty="0">
                          <a:latin typeface="Arial" pitchFamily="34" charset="0"/>
                          <a:ea typeface="Times New Roman"/>
                          <a:cs typeface="Arial" pitchFamily="34" charset="0"/>
                        </a:rPr>
                        <a:t>Выл (2 раза), бежал (около бабушки</a:t>
                      </a:r>
                      <a:r>
                        <a:rPr lang="ru-RU" sz="1600" dirty="0" smtClean="0">
                          <a:latin typeface="Arial" pitchFamily="34" charset="0"/>
                          <a:ea typeface="Times New Roman"/>
                          <a:cs typeface="Arial" pitchFamily="34" charset="0"/>
                        </a:rPr>
                        <a:t>), бросая (снегом), выпустил (повод), отпрыгнул, измазанное (сажей лицо)</a:t>
                      </a:r>
                      <a:endParaRPr lang="ru-RU" sz="16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600" dirty="0">
                          <a:latin typeface="Arial" pitchFamily="34" charset="0"/>
                          <a:ea typeface="Times New Roman"/>
                          <a:cs typeface="Arial" pitchFamily="34" charset="0"/>
                        </a:rPr>
                        <a:t>Сиплым (голосом</a:t>
                      </a:r>
                      <a:r>
                        <a:rPr lang="ru-RU" sz="1600" dirty="0" smtClean="0">
                          <a:latin typeface="Arial" pitchFamily="34" charset="0"/>
                          <a:ea typeface="Times New Roman"/>
                          <a:cs typeface="Arial" pitchFamily="34" charset="0"/>
                        </a:rPr>
                        <a:t>)</a:t>
                      </a:r>
                      <a:endParaRPr lang="ru-RU" sz="1600" dirty="0">
                        <a:latin typeface="Arial" pitchFamily="34" charset="0"/>
                        <a:ea typeface="Times New Roman"/>
                        <a:cs typeface="Arial" pitchFamily="34" charset="0"/>
                      </a:endParaRPr>
                    </a:p>
                  </a:txBody>
                  <a:tcPr marL="63183" marR="63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435" name="Rectangle 3"/>
          <p:cNvSpPr>
            <a:spLocks noChangeArrowheads="1"/>
          </p:cNvSpPr>
          <p:nvPr/>
        </p:nvSpPr>
        <p:spPr bwMode="auto">
          <a:xfrm>
            <a:off x="285720" y="5000636"/>
            <a:ext cx="8501122"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Кто из этих персонажей ведёт себя как настоящий герой? 2) В чём главная причина такого поведения бабушки и деда? 3) На чьей стороне симпатии автора и читателей?</a:t>
            </a:r>
            <a:endParaRPr kumimoji="0" lang="ru-RU" b="1" i="0" u="none" strike="noStrike" cap="none" normalizeH="0" baseline="0" dirty="0" smtClean="0">
              <a:ln>
                <a:noFill/>
              </a:ln>
              <a:solidFill>
                <a:schemeClr val="tx1"/>
              </a:solidFill>
              <a:effectLst/>
              <a:latin typeface="Arial" pitchFamily="34" charset="0"/>
              <a:cs typeface="Arial" pitchFamily="34" charset="0"/>
            </a:endParaRPr>
          </a:p>
        </p:txBody>
      </p:sp>
      <p:sp>
        <p:nvSpPr>
          <p:cNvPr id="8" name="Прямоугольник 7"/>
          <p:cNvSpPr/>
          <p:nvPr/>
        </p:nvSpPr>
        <p:spPr>
          <a:xfrm>
            <a:off x="3786182" y="4572008"/>
            <a:ext cx="1236429" cy="369332"/>
          </a:xfrm>
          <a:prstGeom prst="rect">
            <a:avLst/>
          </a:prstGeom>
        </p:spPr>
        <p:txBody>
          <a:bodyPr wrap="none">
            <a:spAutoFit/>
          </a:bodyPr>
          <a:lstStyle/>
          <a:p>
            <a:r>
              <a:rPr lang="ru-RU" b="1" dirty="0" smtClean="0">
                <a:solidFill>
                  <a:srgbClr val="FF0000"/>
                </a:solidFill>
                <a:latin typeface="Arial" pitchFamily="34" charset="0"/>
                <a:cs typeface="Arial" pitchFamily="34" charset="0"/>
              </a:rPr>
              <a:t>Вопросы</a:t>
            </a: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1008</Words>
  <PresentationFormat>Экран (4:3)</PresentationFormat>
  <Paragraphs>115</Paragraphs>
  <Slides>13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36</cp:revision>
  <dcterms:created xsi:type="dcterms:W3CDTF">2022-03-16T02:58:51Z</dcterms:created>
  <dcterms:modified xsi:type="dcterms:W3CDTF">2022-09-28T14:28:03Z</dcterms:modified>
</cp:coreProperties>
</file>