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78" r:id="rId2"/>
    <p:sldId id="299" r:id="rId3"/>
    <p:sldId id="298" r:id="rId4"/>
    <p:sldId id="283" r:id="rId5"/>
    <p:sldId id="307" r:id="rId6"/>
    <p:sldId id="277" r:id="rId7"/>
    <p:sldId id="305" r:id="rId8"/>
    <p:sldId id="306" r:id="rId9"/>
    <p:sldId id="267" r:id="rId10"/>
    <p:sldId id="269" r:id="rId11"/>
    <p:sldId id="266" r:id="rId12"/>
    <p:sldId id="308" r:id="rId13"/>
    <p:sldId id="261" r:id="rId14"/>
    <p:sldId id="310" r:id="rId15"/>
    <p:sldId id="309" r:id="rId16"/>
  </p:sldIdLst>
  <p:sldSz cx="9144000" cy="6858000" type="screen4x3"/>
  <p:notesSz cx="6858000" cy="9144000"/>
  <p:custDataLst>
    <p:tags r:id="rId17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5FA8A"/>
    <a:srgbClr val="FF9966"/>
    <a:srgbClr val="CC9900"/>
    <a:srgbClr val="CCCCFF"/>
    <a:srgbClr val="CC99FF"/>
    <a:srgbClr val="DDDDDD"/>
    <a:srgbClr val="808080"/>
    <a:srgbClr val="FDFEE2"/>
    <a:srgbClr val="F8FBB3"/>
    <a:srgbClr val="F9FCC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43" autoAdjust="0"/>
    <p:restoredTop sz="94660"/>
  </p:normalViewPr>
  <p:slideViewPr>
    <p:cSldViewPr>
      <p:cViewPr varScale="1">
        <p:scale>
          <a:sx n="73" d="100"/>
          <a:sy n="73" d="100"/>
        </p:scale>
        <p:origin x="-115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1A93A12-E3BB-4B89-9C32-267B4A656BF5}" type="datetimeFigureOut">
              <a:rPr lang="ru-RU" smtClean="0"/>
              <a:pPr/>
              <a:t>15.04.2019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801A61-3692-4A45-9EFA-051A1898760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1A93A12-E3BB-4B89-9C32-267B4A656BF5}" type="datetimeFigureOut">
              <a:rPr lang="ru-RU" smtClean="0"/>
              <a:pPr/>
              <a:t>15.04.2019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801A61-3692-4A45-9EFA-051A189876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1A93A12-E3BB-4B89-9C32-267B4A656BF5}" type="datetimeFigureOut">
              <a:rPr lang="ru-RU" smtClean="0"/>
              <a:pPr/>
              <a:t>15.04.2019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801A61-3692-4A45-9EFA-051A1898760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1A93A12-E3BB-4B89-9C32-267B4A656BF5}" type="datetimeFigureOut">
              <a:rPr lang="ru-RU" smtClean="0"/>
              <a:pPr/>
              <a:t>15.04.2019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801A61-3692-4A45-9EFA-051A189876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1A93A12-E3BB-4B89-9C32-267B4A656BF5}" type="datetimeFigureOut">
              <a:rPr lang="ru-RU" smtClean="0"/>
              <a:pPr/>
              <a:t>15.04.2019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801A61-3692-4A45-9EFA-051A189876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1A93A12-E3BB-4B89-9C32-267B4A656BF5}" type="datetimeFigureOut">
              <a:rPr lang="ru-RU" smtClean="0"/>
              <a:pPr/>
              <a:t>15.04.2019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801A61-3692-4A45-9EFA-051A189876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1A93A12-E3BB-4B89-9C32-267B4A656BF5}" type="datetimeFigureOut">
              <a:rPr lang="ru-RU" smtClean="0"/>
              <a:pPr/>
              <a:t>15.04.2019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801A61-3692-4A45-9EFA-051A1898760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1A93A12-E3BB-4B89-9C32-267B4A656BF5}" type="datetimeFigureOut">
              <a:rPr lang="ru-RU" smtClean="0"/>
              <a:pPr/>
              <a:t>15.04.2019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801A61-3692-4A45-9EFA-051A189876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1A93A12-E3BB-4B89-9C32-267B4A656BF5}" type="datetimeFigureOut">
              <a:rPr lang="ru-RU" smtClean="0"/>
              <a:pPr/>
              <a:t>15.04.2019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801A61-3692-4A45-9EFA-051A1898760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1A93A12-E3BB-4B89-9C32-267B4A656BF5}" type="datetimeFigureOut">
              <a:rPr lang="ru-RU" smtClean="0"/>
              <a:pPr/>
              <a:t>15.04.2019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801A61-3692-4A45-9EFA-051A189876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1A93A12-E3BB-4B89-9C32-267B4A656BF5}" type="datetimeFigureOut">
              <a:rPr lang="ru-RU" smtClean="0"/>
              <a:pPr/>
              <a:t>15.04.2019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801A61-3692-4A45-9EFA-051A189876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81A93A12-E3BB-4B89-9C32-267B4A656BF5}" type="datetimeFigureOut">
              <a:rPr lang="ru-RU" smtClean="0"/>
              <a:pPr/>
              <a:t>15.04.2019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C801A61-3692-4A45-9EFA-051A1898760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11.png"/><Relationship Id="rId7" Type="http://schemas.microsoft.com/office/2007/relationships/hdphoto" Target="../media/hdphoto3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microsoft.com/office/2007/relationships/hdphoto" Target="../media/hdphoto2.wdp"/><Relationship Id="rId4" Type="http://schemas.openxmlformats.org/officeDocument/2006/relationships/image" Target="../media/image12.jpeg"/><Relationship Id="rId9" Type="http://schemas.microsoft.com/office/2007/relationships/hdphoto" Target="../media/hdphoto4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9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13" Type="http://schemas.openxmlformats.org/officeDocument/2006/relationships/image" Target="../media/image35.png"/><Relationship Id="rId3" Type="http://schemas.openxmlformats.org/officeDocument/2006/relationships/image" Target="../media/image29.png"/><Relationship Id="rId7" Type="http://schemas.microsoft.com/office/2007/relationships/hdphoto" Target="../media/hdphoto6.wdp"/><Relationship Id="rId12" Type="http://schemas.openxmlformats.org/officeDocument/2006/relationships/image" Target="../media/image34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jpeg"/><Relationship Id="rId11" Type="http://schemas.microsoft.com/office/2007/relationships/hdphoto" Target="../media/hdphoto8.wdp"/><Relationship Id="rId5" Type="http://schemas.microsoft.com/office/2007/relationships/hdphoto" Target="../media/hdphoto5.wdp"/><Relationship Id="rId10" Type="http://schemas.openxmlformats.org/officeDocument/2006/relationships/image" Target="../media/image33.png"/><Relationship Id="rId4" Type="http://schemas.openxmlformats.org/officeDocument/2006/relationships/image" Target="../media/image30.jpeg"/><Relationship Id="rId9" Type="http://schemas.microsoft.com/office/2007/relationships/hdphoto" Target="../media/hdphoto7.wdp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11.wdp"/><Relationship Id="rId3" Type="http://schemas.openxmlformats.org/officeDocument/2006/relationships/image" Target="../media/image36.jpeg"/><Relationship Id="rId7" Type="http://schemas.openxmlformats.org/officeDocument/2006/relationships/image" Target="../media/image38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6" Type="http://schemas.microsoft.com/office/2007/relationships/hdphoto" Target="../media/hdphoto10.wdp"/><Relationship Id="rId5" Type="http://schemas.openxmlformats.org/officeDocument/2006/relationships/image" Target="../media/image37.jpeg"/><Relationship Id="rId4" Type="http://schemas.microsoft.com/office/2007/relationships/hdphoto" Target="../media/hdphoto9.wdp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image" Target="../media/image3.png"/><Relationship Id="rId7" Type="http://schemas.microsoft.com/office/2007/relationships/hdphoto" Target="../media/hdphoto12.wdp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jpeg"/><Relationship Id="rId11" Type="http://schemas.microsoft.com/office/2007/relationships/hdphoto" Target="../media/hdphoto14.wdp"/><Relationship Id="rId5" Type="http://schemas.openxmlformats.org/officeDocument/2006/relationships/image" Target="../media/image39.jpeg"/><Relationship Id="rId10" Type="http://schemas.openxmlformats.org/officeDocument/2006/relationships/image" Target="../media/image42.jpeg"/><Relationship Id="rId4" Type="http://schemas.openxmlformats.org/officeDocument/2006/relationships/image" Target="../media/image4.png"/><Relationship Id="rId9" Type="http://schemas.microsoft.com/office/2007/relationships/hdphoto" Target="../media/hdphoto13.wdp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5.wdp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s://vk.com/away.php?to=http://wmkm.ru/deti/o-polyze-semeynogo-tchteniya.html" TargetMode="External"/><Relationship Id="rId3" Type="http://schemas.openxmlformats.org/officeDocument/2006/relationships/hyperlink" Target="https://vk.com/away.php?utf=1&amp;to=http://wmkm.ru/deti/o-polyze-semeynogo-tchteniya.html" TargetMode="External"/><Relationship Id="rId7" Type="http://schemas.openxmlformats.org/officeDocument/2006/relationships/hyperlink" Target="https://vk.com/away.php?utf=1&amp;to=http://co.tko-tobolsk.info/chtenie-prazdnik-dushi-o-polze-semejnogo-chteniya/" TargetMode="External"/><Relationship Id="rId2" Type="http://schemas.openxmlformats.org/officeDocument/2006/relationships/hyperlink" Target="https://vk.com/away.php?utf=1&amp;to=http://www.citylib-tyumen.ru/for_readers/vzroslim/poleznie_oveti/o_olze_emeynogo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vk.com/away.php?utf=1&amp;to=http://school46kld.ru/index.php?catid=1:latest-news&amp;id=173:l-r&amp;Itemid=65&amp;option=com_content&amp;view=article" TargetMode="External"/><Relationship Id="rId5" Type="http://schemas.openxmlformats.org/officeDocument/2006/relationships/hyperlink" Target="https://vk.com/away.php?utf=1&amp;to=http://www.maam.ru/detskijsad/o-polze-semeinogo-chtenija-informacionyi-listok-dlja-roditelei.html" TargetMode="External"/><Relationship Id="rId4" Type="http://schemas.openxmlformats.org/officeDocument/2006/relationships/hyperlink" Target="https://vk.com/away.php?utf=1&amp;to=http://bibliotim.ru/index/o_polze_semejnogo_chtenija/0-86" TargetMode="External"/><Relationship Id="rId9" Type="http://schemas.openxmlformats.org/officeDocument/2006/relationships/hyperlink" Target="https://vk.com/away.php?to=http://www.maam.ru/detskijsad/o-polze-semeinogo-chtenija-informacionyi-listok-dlja-roditelei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20000"/>
                <a:lumOff val="80000"/>
              </a:schemeClr>
            </a:gs>
            <a:gs pos="89650">
              <a:schemeClr val="bg1"/>
            </a:gs>
            <a:gs pos="50000">
              <a:srgbClr val="FDFEE2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мка 1"/>
          <p:cNvSpPr/>
          <p:nvPr/>
        </p:nvSpPr>
        <p:spPr>
          <a:xfrm>
            <a:off x="0" y="-12157"/>
            <a:ext cx="9144000" cy="6852533"/>
          </a:xfrm>
          <a:prstGeom prst="frame">
            <a:avLst>
              <a:gd name="adj1" fmla="val 1173"/>
            </a:avLst>
          </a:prstGeom>
          <a:solidFill>
            <a:schemeClr val="accent2"/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65566" y="104685"/>
            <a:ext cx="83889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Государственное бюджетное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дошкольное образовательное учреждение 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Центр Развития Ребенка – детский сад №48 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Красносельского 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района Санкт-Петербурга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Рисунок 20" descr="C:\Users\Та\Desktop\логотип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0" b="49086" l="0" r="231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r="76814" b="50928"/>
          <a:stretch>
            <a:fillRect/>
          </a:stretch>
        </p:blipFill>
        <p:spPr bwMode="auto">
          <a:xfrm>
            <a:off x="7380312" y="400888"/>
            <a:ext cx="1620180" cy="1440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1" name="Прямая соединительная линия 10"/>
          <p:cNvCxnSpPr/>
          <p:nvPr/>
        </p:nvCxnSpPr>
        <p:spPr>
          <a:xfrm>
            <a:off x="359532" y="1844824"/>
            <a:ext cx="864096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2144980" y="3232847"/>
            <a:ext cx="6820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«С книжкой под мышкой»</a:t>
            </a:r>
            <a:endParaRPr lang="ru-RU" sz="36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51620" y="1930404"/>
            <a:ext cx="74168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Проект по возрождению </a:t>
            </a:r>
          </a:p>
          <a:p>
            <a:pPr algn="ctr"/>
            <a:r>
              <a:rPr lang="ru-RU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традиций семейного чтения.</a:t>
            </a:r>
            <a:endParaRPr lang="ru-RU" sz="36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860032" y="4274731"/>
            <a:ext cx="414046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Авторы:</a:t>
            </a:r>
          </a:p>
          <a:p>
            <a:r>
              <a:rPr lang="ru-RU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Суханова Маргарита Александровна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Педагог-психолог</a:t>
            </a:r>
          </a:p>
          <a:p>
            <a:r>
              <a:rPr lang="ru-RU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Портнова Ольга Александровна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Учитель-логопед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71992" y="6056271"/>
            <a:ext cx="194123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Санкт-Петербург 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8199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608" y="1124744"/>
            <a:ext cx="2375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 </a:t>
            </a:r>
          </a:p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162390" y="548680"/>
            <a:ext cx="7658081" cy="4680520"/>
          </a:xfrm>
          <a:prstGeom prst="rect">
            <a:avLst/>
          </a:prstGeom>
        </p:spPr>
        <p:txBody>
          <a:bodyPr wrap="square">
            <a:prstTxWarp prst="textPlain">
              <a:avLst/>
            </a:prstTxWarp>
            <a:spAutoFit/>
          </a:bodyPr>
          <a:lstStyle/>
          <a:p>
            <a:pPr algn="ctr"/>
            <a:r>
              <a:rPr lang="ru-RU" sz="48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Актуальность:</a:t>
            </a:r>
          </a:p>
          <a:p>
            <a:endParaRPr lang="ru-RU" dirty="0" smtClean="0"/>
          </a:p>
          <a:p>
            <a:r>
              <a:rPr lang="ru-RU" b="1" dirty="0" smtClean="0"/>
              <a:t>Основными проблемами последних лет можно назвать утрату роли чтения в обществе, ориентация на некнижные формы культуры. </a:t>
            </a:r>
          </a:p>
          <a:p>
            <a:r>
              <a:rPr lang="ru-RU" b="1" dirty="0" smtClean="0"/>
              <a:t>Зачастую</a:t>
            </a:r>
            <a:r>
              <a:rPr lang="ru-RU" b="1" dirty="0"/>
              <a:t>, сами родители, ввиду нехватки времени, не используют книгу, как средство общения с ребенком, </a:t>
            </a:r>
            <a:r>
              <a:rPr lang="ru-RU" b="1" dirty="0" smtClean="0"/>
              <a:t>развития</a:t>
            </a:r>
          </a:p>
          <a:p>
            <a:r>
              <a:rPr lang="ru-RU" b="1" dirty="0" smtClean="0"/>
              <a:t> </a:t>
            </a:r>
            <a:r>
              <a:rPr lang="ru-RU" b="1" dirty="0"/>
              <a:t>его речи </a:t>
            </a:r>
            <a:r>
              <a:rPr lang="ru-RU" b="1" dirty="0" smtClean="0"/>
              <a:t>и воображения.  </a:t>
            </a:r>
          </a:p>
          <a:p>
            <a:r>
              <a:rPr lang="ru-RU" b="1" dirty="0" smtClean="0"/>
              <a:t>Достигнуть эффективных результатов в руководстве детским чтением возможно только в тесном сотрудничестве: педагогов, детей, родителей. </a:t>
            </a:r>
          </a:p>
          <a:p>
            <a:r>
              <a:rPr lang="ru-RU" b="1" dirty="0" smtClean="0"/>
              <a:t>Таким образом, для успешного решения проблемы необходимо внедрение новой модели организации семейного чтения.</a:t>
            </a:r>
            <a:endParaRPr lang="ru-RU" b="1" dirty="0"/>
          </a:p>
        </p:txBody>
      </p:sp>
      <p:pic>
        <p:nvPicPr>
          <p:cNvPr id="5" name="Picture 8" descr="D:\Мои документы\для школьных презентаций\чтение картинки для шаблона\mudryj_fili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2656"/>
            <a:ext cx="989163" cy="912503"/>
          </a:xfrm>
          <a:prstGeom prst="rect">
            <a:avLst/>
          </a:prstGeom>
          <a:noFill/>
        </p:spPr>
      </p:pic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33347" y="242889"/>
            <a:ext cx="1340097" cy="981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https://im0-tub-ru.yandex.net/i?id=7eb427813c402913c6fed4ff8f43c1a0-sr&amp;n=1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87816" y="260648"/>
            <a:ext cx="1656184" cy="16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971600" y="404664"/>
            <a:ext cx="8172400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Цель:</a:t>
            </a:r>
          </a:p>
          <a:p>
            <a:r>
              <a:rPr lang="ru-RU" sz="2000" b="1" dirty="0" smtClean="0"/>
              <a:t>Возрождение </a:t>
            </a:r>
            <a:r>
              <a:rPr lang="ru-RU" sz="2000" b="1" dirty="0"/>
              <a:t>традиций семейного чтения и </a:t>
            </a:r>
            <a:r>
              <a:rPr lang="ru-RU" sz="2000" b="1" dirty="0" smtClean="0"/>
              <a:t>развитие</a:t>
            </a:r>
          </a:p>
          <a:p>
            <a:r>
              <a:rPr lang="ru-RU" sz="2000" b="1" dirty="0" smtClean="0"/>
              <a:t> </a:t>
            </a:r>
            <a:r>
              <a:rPr lang="ru-RU" sz="2000" b="1" dirty="0"/>
              <a:t>культуры чтения с ребенком через сотрудничество </a:t>
            </a:r>
            <a:endParaRPr lang="ru-RU" sz="2000" b="1" dirty="0" smtClean="0"/>
          </a:p>
          <a:p>
            <a:r>
              <a:rPr lang="ru-RU" sz="2000" b="1" dirty="0" smtClean="0"/>
              <a:t>с </a:t>
            </a:r>
            <a:r>
              <a:rPr lang="ru-RU" sz="2000" b="1" dirty="0"/>
              <a:t>его семьей</a:t>
            </a:r>
            <a:r>
              <a:rPr lang="ru-RU" sz="2000" b="1" dirty="0" smtClean="0"/>
              <a:t>.</a:t>
            </a:r>
          </a:p>
          <a:p>
            <a:endParaRPr lang="ru-RU" dirty="0" smtClean="0">
              <a:latin typeface="Comic Sans MS" panose="030F0702030302020204" pitchFamily="66" charset="0"/>
            </a:endParaRPr>
          </a:p>
          <a:p>
            <a:endParaRPr lang="ru-RU" dirty="0" smtClean="0">
              <a:latin typeface="Comic Sans MS" panose="030F0702030302020204" pitchFamily="66" charset="0"/>
            </a:endParaRPr>
          </a:p>
          <a:p>
            <a:r>
              <a:rPr lang="ru-RU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Задачи:</a:t>
            </a:r>
          </a:p>
          <a:p>
            <a:pPr lvl="0">
              <a:buBlip>
                <a:blip r:embed="rId3"/>
              </a:buBlip>
            </a:pPr>
            <a:r>
              <a:rPr lang="ru-RU" sz="2000" b="1" dirty="0" smtClean="0"/>
              <a:t>Приобщать детей и родителей к книжной культуре, воспитывать грамотного читателя.</a:t>
            </a:r>
          </a:p>
          <a:p>
            <a:pPr lvl="0">
              <a:buBlip>
                <a:blip r:embed="rId3"/>
              </a:buBlip>
            </a:pPr>
            <a:r>
              <a:rPr lang="ru-RU" sz="2000" b="1" dirty="0" smtClean="0"/>
              <a:t>Повысить эффективность работы по приобщению детей к книге во взаимодействии всех участников образовательного процесса: педагогов, детей, родителей.</a:t>
            </a:r>
          </a:p>
          <a:p>
            <a:pPr lvl="0">
              <a:buBlip>
                <a:blip r:embed="rId3"/>
              </a:buBlip>
            </a:pPr>
            <a:r>
              <a:rPr lang="ru-RU" sz="2000" b="1" dirty="0" smtClean="0"/>
              <a:t>Способствовать поддержанию традиций семейного чтения.</a:t>
            </a:r>
          </a:p>
          <a:p>
            <a:pPr lvl="0">
              <a:buBlip>
                <a:blip r:embed="rId3"/>
              </a:buBlip>
            </a:pPr>
            <a:r>
              <a:rPr lang="ru-RU" sz="2000" b="1" dirty="0" smtClean="0"/>
              <a:t>Формировать у детей интерес к чтению художественной литературы.</a:t>
            </a:r>
          </a:p>
          <a:p>
            <a:pPr lvl="0">
              <a:buBlip>
                <a:blip r:embed="rId3"/>
              </a:buBlip>
            </a:pPr>
            <a:r>
              <a:rPr lang="ru-RU" sz="2000" b="1" dirty="0" smtClean="0"/>
              <a:t>Повысить культуру речи педагогов, родителей, детей.</a:t>
            </a:r>
          </a:p>
          <a:p>
            <a:pPr lvl="0">
              <a:buBlip>
                <a:blip r:embed="rId3"/>
              </a:buBlip>
            </a:pPr>
            <a:r>
              <a:rPr lang="ru-RU" sz="2000" b="1" dirty="0" smtClean="0"/>
              <a:t>Воспитывать бережное отношение к книге.</a:t>
            </a:r>
          </a:p>
          <a:p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077" y="267829"/>
            <a:ext cx="987638" cy="9083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20000"/>
                <a:lumOff val="80000"/>
              </a:schemeClr>
            </a:gs>
            <a:gs pos="89650">
              <a:schemeClr val="bg1"/>
            </a:gs>
            <a:gs pos="50000">
              <a:srgbClr val="FDFEE2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мка 1"/>
          <p:cNvSpPr/>
          <p:nvPr/>
        </p:nvSpPr>
        <p:spPr>
          <a:xfrm>
            <a:off x="0" y="0"/>
            <a:ext cx="9144000" cy="6852533"/>
          </a:xfrm>
          <a:prstGeom prst="frame">
            <a:avLst>
              <a:gd name="adj1" fmla="val 1173"/>
            </a:avLst>
          </a:prstGeom>
          <a:solidFill>
            <a:schemeClr val="accent2"/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0630" y="1196752"/>
            <a:ext cx="4031833" cy="2736304"/>
          </a:xfrm>
          <a:prstGeom prst="rect">
            <a:avLst/>
          </a:prstGeom>
        </p:spPr>
      </p:pic>
      <p:sp>
        <p:nvSpPr>
          <p:cNvPr id="11" name="Рамка 10"/>
          <p:cNvSpPr/>
          <p:nvPr/>
        </p:nvSpPr>
        <p:spPr>
          <a:xfrm>
            <a:off x="468159" y="1122801"/>
            <a:ext cx="4103841" cy="2810255"/>
          </a:xfrm>
          <a:prstGeom prst="frame">
            <a:avLst>
              <a:gd name="adj1" fmla="val 3858"/>
            </a:avLst>
          </a:prstGeom>
          <a:solidFill>
            <a:srgbClr val="F5FA8A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827584" y="188640"/>
            <a:ext cx="808670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Анкетирование «Ребенок и книга»</a:t>
            </a:r>
            <a:endParaRPr lang="ru-RU" sz="40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932040" y="1196752"/>
            <a:ext cx="403244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>Читаете ли вы ребенку книги?</a:t>
            </a:r>
          </a:p>
          <a:p>
            <a:pPr marL="342900" indent="-342900">
              <a:buAutoNum type="arabicPeriod"/>
            </a:pP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>Читаете по просьбе или по своей инициативе?</a:t>
            </a:r>
          </a:p>
          <a:p>
            <a:pPr marL="342900" indent="-342900">
              <a:buAutoNum type="arabicPeriod"/>
            </a:pP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>Обсуждаете ли вы с ребенком прочитанное?</a:t>
            </a:r>
          </a:p>
          <a:p>
            <a:pPr marL="342900" indent="-342900">
              <a:buAutoNum type="arabicPeriod"/>
            </a:pP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>Есть ли дома библиотека?</a:t>
            </a:r>
          </a:p>
          <a:p>
            <a:pPr marL="342900" indent="-342900">
              <a:buAutoNum type="arabicPeriod"/>
            </a:pP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>Какие книги предпочитает ваш ребенок?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413484" y="4221088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>6. Посещаете </a:t>
            </a:r>
            <a:r>
              <a:rPr lang="ru-RU" b="1" dirty="0">
                <a:solidFill>
                  <a:schemeClr val="accent4">
                    <a:lumMod val="50000"/>
                  </a:schemeClr>
                </a:solidFill>
              </a:rPr>
              <a:t>ли вы с ребенком </a:t>
            </a: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>библиотеку?</a:t>
            </a:r>
          </a:p>
          <a:p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>7. Читаете ли вы с ребенком произведения  большого объема, рассчитанное  на длительное время?</a:t>
            </a:r>
          </a:p>
          <a:p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>8. Какую литературу читаете сами?</a:t>
            </a:r>
            <a:endParaRPr lang="en-US" b="1" dirty="0" smtClean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en-US" b="1" dirty="0" smtClean="0">
                <a:solidFill>
                  <a:schemeClr val="accent4">
                    <a:lumMod val="50000"/>
                  </a:schemeClr>
                </a:solidFill>
              </a:rPr>
              <a:t>9</a:t>
            </a: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>. Если вы не читаете книги- ответьте почему.</a:t>
            </a:r>
          </a:p>
          <a:p>
            <a:endParaRPr lang="ru-RU" b="1" dirty="0" smtClean="0">
              <a:solidFill>
                <a:schemeClr val="accent4">
                  <a:lumMod val="50000"/>
                </a:schemeClr>
              </a:solidFill>
            </a:endParaRPr>
          </a:p>
          <a:p>
            <a:endParaRPr lang="ru-RU" dirty="0"/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06010" y="3861049"/>
            <a:ext cx="3312368" cy="2409070"/>
          </a:xfrm>
          <a:prstGeom prst="rect">
            <a:avLst/>
          </a:prstGeom>
        </p:spPr>
      </p:pic>
      <p:sp>
        <p:nvSpPr>
          <p:cNvPr id="18" name="Рамка 17"/>
          <p:cNvSpPr/>
          <p:nvPr/>
        </p:nvSpPr>
        <p:spPr>
          <a:xfrm>
            <a:off x="5220072" y="3665289"/>
            <a:ext cx="3553918" cy="2716040"/>
          </a:xfrm>
          <a:prstGeom prst="frame">
            <a:avLst>
              <a:gd name="adj1" fmla="val 3858"/>
            </a:avLst>
          </a:prstGeom>
          <a:solidFill>
            <a:srgbClr val="F5FA8A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64060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мка 1"/>
          <p:cNvSpPr/>
          <p:nvPr/>
        </p:nvSpPr>
        <p:spPr>
          <a:xfrm>
            <a:off x="0" y="0"/>
            <a:ext cx="9144000" cy="6852533"/>
          </a:xfrm>
          <a:prstGeom prst="frame">
            <a:avLst>
              <a:gd name="adj1" fmla="val 1173"/>
            </a:avLst>
          </a:prstGeom>
          <a:solidFill>
            <a:schemeClr val="accent2"/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691680" y="162429"/>
            <a:ext cx="696434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Результаты анкетирования</a:t>
            </a:r>
            <a:endParaRPr lang="ru-RU" sz="44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46721" y="4240480"/>
            <a:ext cx="3087277" cy="2052755"/>
          </a:xfrm>
          <a:prstGeom prst="rect">
            <a:avLst/>
          </a:prstGeom>
        </p:spPr>
      </p:pic>
      <p:sp>
        <p:nvSpPr>
          <p:cNvPr id="21" name="Рамка 20"/>
          <p:cNvSpPr/>
          <p:nvPr/>
        </p:nvSpPr>
        <p:spPr>
          <a:xfrm>
            <a:off x="2842423" y="4150937"/>
            <a:ext cx="3295874" cy="2231843"/>
          </a:xfrm>
          <a:prstGeom prst="frame">
            <a:avLst>
              <a:gd name="adj1" fmla="val 3858"/>
            </a:avLst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43608" y="1094299"/>
            <a:ext cx="7920880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200" b="1" dirty="0" smtClean="0">
                <a:latin typeface="Corbel" panose="020B0503020204020204" pitchFamily="34" charset="0"/>
              </a:rPr>
              <a:t>Читают книги детям: 34%                     </a:t>
            </a:r>
            <a:r>
              <a:rPr lang="en-US" sz="2200" b="1" dirty="0" smtClean="0">
                <a:latin typeface="Corbel" panose="020B0503020204020204" pitchFamily="34" charset="0"/>
              </a:rPr>
              <a:t>            </a:t>
            </a:r>
            <a:endParaRPr lang="ru-RU" sz="2200" b="1" dirty="0" smtClean="0">
              <a:latin typeface="Corbel" panose="020B0503020204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200" b="1" dirty="0" smtClean="0">
                <a:latin typeface="Corbel" panose="020B0503020204020204" pitchFamily="34" charset="0"/>
              </a:rPr>
              <a:t>Есть дома библиотека:99%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200" b="1" dirty="0" smtClean="0">
                <a:latin typeface="Corbel" panose="020B0503020204020204" pitchFamily="34" charset="0"/>
              </a:rPr>
              <a:t>Книги, которые предпочитает ребенок: «Теремок»,   «Колобок»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200" b="1" dirty="0" smtClean="0">
                <a:latin typeface="Corbel" panose="020B0503020204020204" pitchFamily="34" charset="0"/>
              </a:rPr>
              <a:t>Совместное посещение библиотеки: 12%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200" b="1" dirty="0" smtClean="0">
                <a:latin typeface="Corbel" panose="020B0503020204020204" pitchFamily="34" charset="0"/>
              </a:rPr>
              <a:t>Читают с ребенком большие по объему произведения: 10%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200" b="1" dirty="0" smtClean="0">
                <a:latin typeface="Corbel" panose="020B0503020204020204" pitchFamily="34" charset="0"/>
              </a:rPr>
              <a:t>Не читают потому что нет времени-66%</a:t>
            </a:r>
            <a:endParaRPr lang="ru-RU" sz="2200" b="1" dirty="0">
              <a:latin typeface="Corbel" panose="020B0503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22876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20000"/>
                <a:lumOff val="80000"/>
              </a:schemeClr>
            </a:gs>
            <a:gs pos="89650">
              <a:schemeClr val="bg1"/>
            </a:gs>
            <a:gs pos="50000">
              <a:srgbClr val="FDFEE2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8" descr="D:\Мои документы\для школьных презентаций\чтение картинки для шаблона\mudryj_fili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5661248"/>
            <a:ext cx="989163" cy="912503"/>
          </a:xfrm>
          <a:prstGeom prst="rect">
            <a:avLst/>
          </a:prstGeom>
          <a:noFill/>
        </p:spPr>
      </p:pic>
      <p:sp>
        <p:nvSpPr>
          <p:cNvPr id="2" name="Рамка 1"/>
          <p:cNvSpPr/>
          <p:nvPr/>
        </p:nvSpPr>
        <p:spPr>
          <a:xfrm>
            <a:off x="0" y="0"/>
            <a:ext cx="9144000" cy="6852533"/>
          </a:xfrm>
          <a:prstGeom prst="frame">
            <a:avLst>
              <a:gd name="adj1" fmla="val 1173"/>
            </a:avLst>
          </a:prstGeom>
          <a:solidFill>
            <a:schemeClr val="accent2"/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9" name="Picture 4" descr="D:\Мои документы\для школьных презентаций\чтение картинки для шаблона\knigi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3602" y="-14805"/>
            <a:ext cx="992214" cy="992214"/>
          </a:xfrm>
          <a:prstGeom prst="rect">
            <a:avLst/>
          </a:prstGeom>
          <a:noFill/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rightnessContrast bright="24000" contrast="1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256" t="-1616" r="5698" b="-1"/>
          <a:stretch/>
        </p:blipFill>
        <p:spPr>
          <a:xfrm>
            <a:off x="467545" y="1124745"/>
            <a:ext cx="2736304" cy="280831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51520" y="4149080"/>
            <a:ext cx="2744341" cy="732982"/>
          </a:xfrm>
          <a:prstGeom prst="rect">
            <a:avLst/>
          </a:prstGeom>
        </p:spPr>
        <p:txBody>
          <a:bodyPr wrap="none">
            <a:prstTxWarp prst="textTriangleInverted">
              <a:avLst/>
            </a:prstTxWarp>
            <a:spAutoFit/>
          </a:bodyPr>
          <a:lstStyle/>
          <a:p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</a:rPr>
              <a:t>«</a:t>
            </a:r>
            <a:r>
              <a:rPr lang="ru-RU" sz="2800" b="1" dirty="0" err="1" smtClean="0">
                <a:solidFill>
                  <a:schemeClr val="accent4">
                    <a:lumMod val="50000"/>
                  </a:schemeClr>
                </a:solidFill>
              </a:rPr>
              <a:t>Книжкин</a:t>
            </a:r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</a:rPr>
              <a:t> дом»</a:t>
            </a:r>
            <a:endParaRPr lang="ru-RU" sz="2800" dirty="0"/>
          </a:p>
        </p:txBody>
      </p:sp>
      <p:sp>
        <p:nvSpPr>
          <p:cNvPr id="10" name="Рамка 9"/>
          <p:cNvSpPr/>
          <p:nvPr/>
        </p:nvSpPr>
        <p:spPr>
          <a:xfrm>
            <a:off x="358799" y="1055567"/>
            <a:ext cx="2845050" cy="3021506"/>
          </a:xfrm>
          <a:prstGeom prst="frame">
            <a:avLst>
              <a:gd name="adj1" fmla="val 3858"/>
            </a:avLst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915816" y="56554"/>
            <a:ext cx="440556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Книжные уголки</a:t>
            </a:r>
            <a:endParaRPr lang="ru-RU" sz="44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rightnessContrast bright="2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5631062" y="1865882"/>
            <a:ext cx="3743304" cy="2549059"/>
          </a:xfrm>
          <a:prstGeom prst="rect">
            <a:avLst/>
          </a:prstGeom>
        </p:spPr>
      </p:pic>
      <p:sp>
        <p:nvSpPr>
          <p:cNvPr id="12" name="Рамка 11"/>
          <p:cNvSpPr/>
          <p:nvPr/>
        </p:nvSpPr>
        <p:spPr>
          <a:xfrm>
            <a:off x="6228184" y="1052736"/>
            <a:ext cx="2664297" cy="3929540"/>
          </a:xfrm>
          <a:prstGeom prst="frame">
            <a:avLst>
              <a:gd name="adj1" fmla="val 3858"/>
            </a:avLst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084168" y="4941168"/>
            <a:ext cx="2903615" cy="1080120"/>
          </a:xfrm>
          <a:prstGeom prst="rect">
            <a:avLst/>
          </a:prstGeom>
        </p:spPr>
        <p:txBody>
          <a:bodyPr wrap="none">
            <a:prstTxWarp prst="textTriangleInverted">
              <a:avLst/>
            </a:prstTxWarp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</a:rPr>
              <a:t>«Кто стучится </a:t>
            </a:r>
            <a:br>
              <a:rPr lang="ru-RU" sz="2800" b="1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</a:rPr>
              <a:t>в дверь ко мне?»</a:t>
            </a:r>
            <a:endParaRPr lang="ru-RU" sz="2800" dirty="0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rightnessContrast bright="1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231" r="10912"/>
          <a:stretch/>
        </p:blipFill>
        <p:spPr>
          <a:xfrm rot="16200000">
            <a:off x="3078125" y="3698739"/>
            <a:ext cx="2913320" cy="2661874"/>
          </a:xfrm>
          <a:prstGeom prst="rect">
            <a:avLst/>
          </a:prstGeom>
        </p:spPr>
      </p:pic>
      <p:sp>
        <p:nvSpPr>
          <p:cNvPr id="16" name="Рамка 15"/>
          <p:cNvSpPr/>
          <p:nvPr/>
        </p:nvSpPr>
        <p:spPr>
          <a:xfrm>
            <a:off x="3059832" y="3573016"/>
            <a:ext cx="2818300" cy="3021506"/>
          </a:xfrm>
          <a:prstGeom prst="frame">
            <a:avLst>
              <a:gd name="adj1" fmla="val 3858"/>
            </a:avLst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275856" y="2780928"/>
            <a:ext cx="2579809" cy="789354"/>
          </a:xfrm>
          <a:prstGeom prst="rect">
            <a:avLst/>
          </a:prstGeom>
        </p:spPr>
        <p:txBody>
          <a:bodyPr wrap="none">
            <a:prstTxWarp prst="textTriangle">
              <a:avLst/>
            </a:prstTxWarp>
            <a:spAutoFit/>
          </a:bodyPr>
          <a:lstStyle/>
          <a:p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</a:rPr>
              <a:t>«Город сказок»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80997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93998" y="265524"/>
            <a:ext cx="3603048" cy="76816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43808" y="256546"/>
            <a:ext cx="3312368" cy="116077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18168" y="3865257"/>
            <a:ext cx="3602304" cy="27017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16216" y="692696"/>
            <a:ext cx="2306085" cy="219104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47863" y="1628801"/>
            <a:ext cx="2789487" cy="205832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59632" y="1052736"/>
            <a:ext cx="1424555" cy="1181853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08043" y="3891463"/>
            <a:ext cx="3695700" cy="27717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https://im0-tub-ru.yandex.net/i?id=3f2d29b47901d0928efcaf76f6e93950-srl&amp;n=1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8374" y="3852893"/>
            <a:ext cx="2261345" cy="5936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mbdoy15.nvar.ru/jpg/bukkrossing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70383" y="3981780"/>
            <a:ext cx="971020" cy="92943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20688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66631"/>
            <a:ext cx="7947625" cy="1143000"/>
          </a:xfrm>
        </p:spPr>
        <p:txBody>
          <a:bodyPr>
            <a:normAutofit/>
          </a:bodyPr>
          <a:lstStyle/>
          <a:p>
            <a:r>
              <a:rPr lang="ru-RU" sz="4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       Уличная библиотека</a:t>
            </a:r>
            <a:endParaRPr lang="ru-RU" sz="44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3717032"/>
            <a:ext cx="3835572" cy="25472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64" y="3717032"/>
            <a:ext cx="3829791" cy="25472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85486" y="1052736"/>
            <a:ext cx="3740884" cy="24912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236296" y="1268760"/>
            <a:ext cx="1422735" cy="169361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547664" y="1340768"/>
            <a:ext cx="1263356" cy="1541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56528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66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1043608" y="-72880"/>
            <a:ext cx="7362564" cy="1269632"/>
          </a:xfrm>
          <a:ln>
            <a:noFill/>
          </a:ln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</a:rPr>
              <a:t>     </a:t>
            </a:r>
            <a:r>
              <a:rPr lang="ru-RU" sz="40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Образовательный </a:t>
            </a:r>
            <a:r>
              <a:rPr lang="ru-RU" sz="40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квест</a:t>
            </a:r>
            <a:r>
              <a:rPr lang="ru-RU" sz="40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ru-RU" sz="4000" b="1" dirty="0" smtClean="0">
                <a:solidFill>
                  <a:srgbClr val="002060"/>
                </a:solidFill>
              </a:rPr>
              <a:t/>
            </a:r>
            <a:br>
              <a:rPr lang="ru-RU" sz="4000" b="1" dirty="0" smtClean="0">
                <a:solidFill>
                  <a:srgbClr val="002060"/>
                </a:solidFill>
              </a:rPr>
            </a:br>
            <a:r>
              <a:rPr lang="ru-RU" sz="2400" b="1" dirty="0" smtClean="0">
                <a:solidFill>
                  <a:srgbClr val="002060"/>
                </a:solidFill>
              </a:rPr>
              <a:t> </a:t>
            </a:r>
            <a:r>
              <a:rPr lang="ru-RU" sz="2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«Золотой ключик или приключения Буратино»</a:t>
            </a:r>
            <a:endParaRPr lang="ru-RU" sz="2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2" name="Рамка 1"/>
          <p:cNvSpPr/>
          <p:nvPr/>
        </p:nvSpPr>
        <p:spPr>
          <a:xfrm>
            <a:off x="0" y="0"/>
            <a:ext cx="9144000" cy="6852533"/>
          </a:xfrm>
          <a:prstGeom prst="frame">
            <a:avLst>
              <a:gd name="adj1" fmla="val 1173"/>
            </a:avLst>
          </a:prstGeom>
          <a:solidFill>
            <a:schemeClr val="accent2"/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7" name="Рисунок 6" descr="https://ruzacbs.ru/sites/default/files/inline_images/hello_html_41066057_0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3212976"/>
            <a:ext cx="1475656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G:\НЕДЕЛЯ ПРОФ.РОСТА\КВЕСТ\DSC01681.JPG"/>
          <p:cNvPicPr/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rightnessContrast bright="3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33078" y="1843457"/>
            <a:ext cx="2936162" cy="21255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G:\НЕДЕЛЯ ПРОФ.РОСТА\КВЕСТ\DSC01706.JPG"/>
          <p:cNvPicPr/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69613" y="4486798"/>
            <a:ext cx="3160779" cy="22126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TextBox 13"/>
          <p:cNvSpPr txBox="1"/>
          <p:nvPr/>
        </p:nvSpPr>
        <p:spPr>
          <a:xfrm>
            <a:off x="3827149" y="1489400"/>
            <a:ext cx="194421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+mj-lt"/>
              </a:rPr>
              <a:t>Встреча с Черепахой</a:t>
            </a:r>
            <a:endParaRPr lang="ru-RU" sz="24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+mj-lt"/>
            </a:endParaRPr>
          </a:p>
          <a:p>
            <a:pPr algn="ctr"/>
            <a:r>
              <a:rPr lang="ru-RU" sz="2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+mj-lt"/>
              </a:rPr>
              <a:t>Тортиллой</a:t>
            </a:r>
            <a:endParaRPr lang="ru-RU" sz="2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+mj-lt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82420" y="4056017"/>
            <a:ext cx="37943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omic Sans MS" pitchFamily="66" charset="0"/>
              </a:rPr>
              <a:t>     Ребусы </a:t>
            </a:r>
            <a:r>
              <a:rPr lang="ru-RU" sz="2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omic Sans MS" pitchFamily="66" charset="0"/>
              </a:rPr>
              <a:t>Лисы-Алисы</a:t>
            </a:r>
            <a:endParaRPr lang="ru-RU" sz="2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omic Sans MS" pitchFamily="66" charset="0"/>
            </a:endParaRPr>
          </a:p>
        </p:txBody>
      </p:sp>
      <p:sp>
        <p:nvSpPr>
          <p:cNvPr id="18" name="Рамка 17"/>
          <p:cNvSpPr/>
          <p:nvPr/>
        </p:nvSpPr>
        <p:spPr>
          <a:xfrm>
            <a:off x="1043608" y="1728598"/>
            <a:ext cx="2933210" cy="2240411"/>
          </a:xfrm>
          <a:prstGeom prst="frame">
            <a:avLst>
              <a:gd name="adj1" fmla="val 3858"/>
            </a:avLst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0" name="Рамка 19"/>
          <p:cNvSpPr/>
          <p:nvPr/>
        </p:nvSpPr>
        <p:spPr>
          <a:xfrm>
            <a:off x="890034" y="4486798"/>
            <a:ext cx="3240358" cy="2204864"/>
          </a:xfrm>
          <a:prstGeom prst="frame">
            <a:avLst>
              <a:gd name="adj1" fmla="val 3858"/>
            </a:avLst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2" name="Рисунок 11" descr="G:\НЕДЕЛЯ ПРОФ.РОСТА\КВЕСТ\DSC01685.JPG"/>
          <p:cNvPicPr/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rightnessContrast bright="26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5771366" y="1761798"/>
            <a:ext cx="3265433" cy="2376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9" name="Рамка 18"/>
          <p:cNvSpPr/>
          <p:nvPr/>
        </p:nvSpPr>
        <p:spPr>
          <a:xfrm>
            <a:off x="5815844" y="1728598"/>
            <a:ext cx="3096344" cy="2317948"/>
          </a:xfrm>
          <a:prstGeom prst="frame">
            <a:avLst>
              <a:gd name="adj1" fmla="val 3858"/>
            </a:avLst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0" b="100000" l="0" r="99517">
                        <a14:foregroundMark x1="44651" y1="9948" x2="44651" y2="9948"/>
                        <a14:foregroundMark x1="49413" y1="13958" x2="49413" y2="13958"/>
                        <a14:foregroundMark x1="50587" y1="16615" x2="50587" y2="16615"/>
                        <a14:foregroundMark x1="38509" y1="10208" x2="38509" y2="10208"/>
                        <a14:foregroundMark x1="55970" y1="5417" x2="55970" y2="5417"/>
                        <a14:foregroundMark x1="74051" y1="7760" x2="74051" y2="77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84368" y="132126"/>
            <a:ext cx="1027820" cy="136191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5815844" y="4502564"/>
            <a:ext cx="2936182" cy="219310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5668496" y="4405819"/>
            <a:ext cx="3230878" cy="2406004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5899221" y="4113340"/>
            <a:ext cx="28539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Задания Мальвины</a:t>
            </a:r>
            <a:endParaRPr lang="ru-RU" sz="2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41984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66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611560" y="980728"/>
            <a:ext cx="7772400" cy="1470025"/>
          </a:xfrm>
          <a:ln>
            <a:noFill/>
          </a:ln>
        </p:spPr>
        <p:txBody>
          <a:bodyPr>
            <a:normAutofit/>
          </a:bodyPr>
          <a:lstStyle/>
          <a:p>
            <a:r>
              <a:rPr lang="ru-RU" sz="1800" dirty="0" smtClean="0">
                <a:latin typeface="Comic Sans MS" pitchFamily="66" charset="0"/>
              </a:rPr>
              <a:t/>
            </a:r>
            <a:br>
              <a:rPr lang="ru-RU" sz="1800" dirty="0" smtClean="0">
                <a:latin typeface="Comic Sans MS" pitchFamily="66" charset="0"/>
              </a:rPr>
            </a:br>
            <a:endParaRPr lang="ru-RU" sz="1800" b="1" dirty="0">
              <a:solidFill>
                <a:schemeClr val="accent6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2" name="Рамка 1"/>
          <p:cNvSpPr/>
          <p:nvPr/>
        </p:nvSpPr>
        <p:spPr>
          <a:xfrm>
            <a:off x="0" y="0"/>
            <a:ext cx="9144000" cy="6852533"/>
          </a:xfrm>
          <a:prstGeom prst="frame">
            <a:avLst>
              <a:gd name="adj1" fmla="val 1173"/>
            </a:avLst>
          </a:prstGeom>
          <a:solidFill>
            <a:schemeClr val="accent2"/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7" name="Рисунок 6" descr="G:\НЕДЕЛЯ ПРОФ.РОСТА\КВЕСТ\DSC01786.JPG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32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1146458" y="1254905"/>
            <a:ext cx="3384376" cy="48989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G:\НЕДЕЛЯ ПРОФ.РОСТА\КВЕСТ\DSC01811.JPG"/>
          <p:cNvPicPr/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rightnessContrast bright="3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4700181" y="425488"/>
            <a:ext cx="3971280" cy="26810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G:\НЕДЕЛЯ ПРОФ.РОСТА\КВЕСТ\DSC01817.JPG"/>
          <p:cNvPicPr/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rightnessContrast bright="12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4700181" y="3573879"/>
            <a:ext cx="3963374" cy="25818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Рамка 11"/>
          <p:cNvSpPr/>
          <p:nvPr/>
        </p:nvSpPr>
        <p:spPr>
          <a:xfrm>
            <a:off x="1075656" y="1211456"/>
            <a:ext cx="3351814" cy="4944263"/>
          </a:xfrm>
          <a:prstGeom prst="frame">
            <a:avLst>
              <a:gd name="adj1" fmla="val 3858"/>
            </a:avLst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Рамка 12"/>
          <p:cNvSpPr/>
          <p:nvPr/>
        </p:nvSpPr>
        <p:spPr>
          <a:xfrm>
            <a:off x="4700181" y="324929"/>
            <a:ext cx="3971280" cy="2781621"/>
          </a:xfrm>
          <a:prstGeom prst="frame">
            <a:avLst>
              <a:gd name="adj1" fmla="val 3858"/>
            </a:avLst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Рамка 13"/>
          <p:cNvSpPr/>
          <p:nvPr/>
        </p:nvSpPr>
        <p:spPr>
          <a:xfrm>
            <a:off x="4714971" y="3541336"/>
            <a:ext cx="3956490" cy="2581840"/>
          </a:xfrm>
          <a:prstGeom prst="frame">
            <a:avLst>
              <a:gd name="adj1" fmla="val 3858"/>
            </a:avLst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06295" y="308186"/>
            <a:ext cx="289053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Секрет </a:t>
            </a:r>
          </a:p>
          <a:p>
            <a:r>
              <a:rPr lang="ru-RU" sz="2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Карабаса-</a:t>
            </a:r>
            <a:r>
              <a:rPr lang="ru-RU" sz="2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Барабаса</a:t>
            </a:r>
            <a:endParaRPr lang="ru-RU" sz="2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41984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66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8" descr="D:\Мои документы\для школьных презентаций\чтение картинки для шаблона\mudryj_fili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88640"/>
            <a:ext cx="1043608" cy="962729"/>
          </a:xfrm>
          <a:prstGeom prst="rect">
            <a:avLst/>
          </a:prstGeom>
          <a:noFill/>
        </p:spPr>
      </p:pic>
      <p:sp>
        <p:nvSpPr>
          <p:cNvPr id="2" name="Рамка 1"/>
          <p:cNvSpPr/>
          <p:nvPr/>
        </p:nvSpPr>
        <p:spPr>
          <a:xfrm>
            <a:off x="0" y="0"/>
            <a:ext cx="9144000" cy="6852533"/>
          </a:xfrm>
          <a:prstGeom prst="frame">
            <a:avLst>
              <a:gd name="adj1" fmla="val 1173"/>
            </a:avLst>
          </a:prstGeom>
          <a:solidFill>
            <a:schemeClr val="accent2"/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04248" y="5301208"/>
            <a:ext cx="1749492" cy="1281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Рисунок 9" descr="http://gym1505.ru/sites/default/files/news/vospitatel_i_uchitel.jpg"/>
          <p:cNvPicPr/>
          <p:nvPr/>
        </p:nvPicPr>
        <p:blipFill>
          <a:blip r:embed="rId5" cstate="print"/>
          <a:srcRect r="3233"/>
          <a:stretch>
            <a:fillRect/>
          </a:stretch>
        </p:blipFill>
        <p:spPr bwMode="auto">
          <a:xfrm>
            <a:off x="7740352" y="188640"/>
            <a:ext cx="1224136" cy="10081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Рисунок 10" descr="G:\НЕДЕЛЯ ПРОФ.РОСТА\DSC01129.JPG"/>
          <p:cNvPicPr/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395536" y="1628800"/>
            <a:ext cx="3816424" cy="27024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G:\НЕДЕЛЯ ПРОФ.РОСТА\DSC01001.JPG"/>
          <p:cNvPicPr/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rightnessContrast bright="3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4915737" y="1628800"/>
            <a:ext cx="4032448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G:\НЕДЕЛЯ ПРОФ.РОСТА\DSCF7259.JPG"/>
          <p:cNvPicPr/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rightnessContrast bright="22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2915816" y="4581128"/>
            <a:ext cx="2907779" cy="2088232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Рамка 13"/>
          <p:cNvSpPr/>
          <p:nvPr/>
        </p:nvSpPr>
        <p:spPr>
          <a:xfrm>
            <a:off x="323528" y="1556792"/>
            <a:ext cx="3888432" cy="2733922"/>
          </a:xfrm>
          <a:prstGeom prst="frame">
            <a:avLst>
              <a:gd name="adj1" fmla="val 3858"/>
            </a:avLst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5" name="Рамка 14"/>
          <p:cNvSpPr/>
          <p:nvPr/>
        </p:nvSpPr>
        <p:spPr>
          <a:xfrm>
            <a:off x="4915737" y="1597341"/>
            <a:ext cx="4032448" cy="2733922"/>
          </a:xfrm>
          <a:prstGeom prst="frame">
            <a:avLst>
              <a:gd name="adj1" fmla="val 3858"/>
            </a:avLst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6" name="Рамка 15"/>
          <p:cNvSpPr/>
          <p:nvPr/>
        </p:nvSpPr>
        <p:spPr>
          <a:xfrm>
            <a:off x="2915815" y="4581128"/>
            <a:ext cx="2907779" cy="2088232"/>
          </a:xfrm>
          <a:prstGeom prst="frame">
            <a:avLst>
              <a:gd name="adj1" fmla="val 3858"/>
            </a:avLst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04331" y="264071"/>
            <a:ext cx="6624735" cy="1077218"/>
          </a:xfrm>
          <a:prstGeom prst="rect">
            <a:avLst/>
          </a:prstGeom>
        </p:spPr>
        <p:txBody>
          <a:bodyPr wrap="square">
            <a:prstTxWarp prst="textChevron">
              <a:avLst/>
            </a:prstTxWarp>
            <a:spAutoFit/>
          </a:bodyPr>
          <a:lstStyle/>
          <a:p>
            <a:pPr algn="ctr"/>
            <a:r>
              <a:rPr lang="ru-RU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Укрепление</a:t>
            </a:r>
          </a:p>
          <a:p>
            <a:pPr algn="ctr"/>
            <a:r>
              <a:rPr lang="ru-RU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детско-родительских отношений</a:t>
            </a:r>
            <a:endParaRPr lang="ru-RU" sz="32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41984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188640"/>
            <a:ext cx="7437765" cy="107908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42225" y="1806154"/>
            <a:ext cx="1560711" cy="235935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/>
          <a:srcRect l="4130" t="2046" r="2920" b="4825"/>
          <a:stretch/>
        </p:blipFill>
        <p:spPr>
          <a:xfrm>
            <a:off x="5614853" y="4165510"/>
            <a:ext cx="3240360" cy="24482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265349" y="78306"/>
            <a:ext cx="733977" cy="1299753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94546" y="1267726"/>
            <a:ext cx="2293871" cy="31105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614853" y="1488393"/>
            <a:ext cx="3274385" cy="24614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995375" y="4509120"/>
            <a:ext cx="2986084" cy="22395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1044082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20000"/>
                <a:lumOff val="80000"/>
              </a:schemeClr>
            </a:gs>
            <a:gs pos="89650">
              <a:schemeClr val="bg1"/>
            </a:gs>
            <a:gs pos="50000">
              <a:srgbClr val="FDFEE2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8" descr="D:\Мои документы\для школьных презентаций\чтение картинки для шаблона\mudryj_fili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16107" y="209520"/>
            <a:ext cx="989163" cy="912503"/>
          </a:xfrm>
          <a:prstGeom prst="rect">
            <a:avLst/>
          </a:prstGeom>
          <a:noFill/>
        </p:spPr>
      </p:pic>
      <p:sp>
        <p:nvSpPr>
          <p:cNvPr id="2" name="Рамка 1"/>
          <p:cNvSpPr/>
          <p:nvPr/>
        </p:nvSpPr>
        <p:spPr>
          <a:xfrm>
            <a:off x="0" y="0"/>
            <a:ext cx="9144000" cy="6852533"/>
          </a:xfrm>
          <a:prstGeom prst="frame">
            <a:avLst>
              <a:gd name="adj1" fmla="val 1173"/>
            </a:avLst>
          </a:prstGeom>
          <a:solidFill>
            <a:schemeClr val="accent2"/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9" name="Picture 4" descr="D:\Мои документы\для школьных презентаций\чтение картинки для шаблона\knigi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0"/>
            <a:ext cx="1152128" cy="1152128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967124" y="534430"/>
            <a:ext cx="7277284" cy="4001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4">
                    <a:lumMod val="50000"/>
                  </a:schemeClr>
                </a:solidFill>
              </a:rPr>
              <a:t>Промежуточные результаты:</a:t>
            </a:r>
          </a:p>
          <a:p>
            <a:pPr algn="ctr"/>
            <a:endParaRPr lang="ru-RU" sz="1400" b="1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000" b="1" dirty="0" smtClean="0"/>
              <a:t>Установление </a:t>
            </a:r>
            <a:r>
              <a:rPr lang="ru-RU" sz="2000" b="1" dirty="0"/>
              <a:t>связей с </a:t>
            </a:r>
            <a:r>
              <a:rPr lang="ru-RU" sz="2000" b="1" dirty="0" smtClean="0"/>
              <a:t>детской библиотекой 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000" b="1" dirty="0" smtClean="0"/>
              <a:t> Оформление </a:t>
            </a:r>
            <a:r>
              <a:rPr lang="ru-RU" sz="2000" b="1" dirty="0"/>
              <a:t>центра книги в каждой группе.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000" b="1" dirty="0" smtClean="0"/>
              <a:t>Активное участие детей и родителей в социальном движении « книголюбов» буккроссинг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000" b="1" dirty="0" smtClean="0"/>
              <a:t>Разработка образовательных игр по художественным произведениям, способствовала возрождению традиций чтения в кругу семьи</a:t>
            </a:r>
            <a:endParaRPr lang="ru-RU" sz="2000" b="1" dirty="0"/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000" b="1" dirty="0" smtClean="0"/>
              <a:t>40 % </a:t>
            </a:r>
            <a:r>
              <a:rPr lang="ru-RU" sz="2000" b="1" dirty="0"/>
              <a:t>семей воспитанников </a:t>
            </a:r>
            <a:r>
              <a:rPr lang="ru-RU" sz="2000" b="1" dirty="0" smtClean="0"/>
              <a:t>записались </a:t>
            </a:r>
            <a:r>
              <a:rPr lang="ru-RU" sz="2000" b="1" dirty="0"/>
              <a:t>на абонемент в библиотеку</a:t>
            </a:r>
          </a:p>
          <a:p>
            <a:pPr algn="ctr"/>
            <a:endParaRPr lang="ru-RU" sz="1400" b="1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algn="ctr"/>
            <a:r>
              <a:rPr lang="ru-RU" sz="1400" dirty="0">
                <a:solidFill>
                  <a:schemeClr val="accent4">
                    <a:lumMod val="50000"/>
                  </a:schemeClr>
                </a:solidFill>
              </a:rPr>
              <a:t> 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203471"/>
            <a:ext cx="3312368" cy="2418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675794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20000"/>
                <a:lumOff val="80000"/>
              </a:schemeClr>
            </a:gs>
            <a:gs pos="89650">
              <a:schemeClr val="bg1"/>
            </a:gs>
            <a:gs pos="50000">
              <a:srgbClr val="FDFEE2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8" descr="D:\Мои документы\для школьных презентаций\чтение картинки для шаблона\mudryj_fili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16107" y="209520"/>
            <a:ext cx="989163" cy="912503"/>
          </a:xfrm>
          <a:prstGeom prst="rect">
            <a:avLst/>
          </a:prstGeom>
          <a:noFill/>
        </p:spPr>
      </p:pic>
      <p:sp>
        <p:nvSpPr>
          <p:cNvPr id="2" name="Рамка 1"/>
          <p:cNvSpPr/>
          <p:nvPr/>
        </p:nvSpPr>
        <p:spPr>
          <a:xfrm>
            <a:off x="0" y="0"/>
            <a:ext cx="9144000" cy="6852533"/>
          </a:xfrm>
          <a:prstGeom prst="frame">
            <a:avLst>
              <a:gd name="adj1" fmla="val 1173"/>
            </a:avLst>
          </a:prstGeom>
          <a:solidFill>
            <a:schemeClr val="accent2"/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9" name="Picture 4" descr="D:\Мои документы\для школьных презентаций\чтение картинки для шаблона\knigi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0"/>
            <a:ext cx="1152128" cy="1152128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967124" y="534430"/>
            <a:ext cx="763284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4">
                    <a:lumMod val="50000"/>
                  </a:schemeClr>
                </a:solidFill>
              </a:rPr>
              <a:t>«Книгу </a:t>
            </a:r>
            <a:r>
              <a:rPr lang="ru-RU" sz="3200" b="1" dirty="0">
                <a:solidFill>
                  <a:schemeClr val="accent4">
                    <a:lumMod val="50000"/>
                  </a:schemeClr>
                </a:solidFill>
              </a:rPr>
              <a:t>заменить ничем нельзя. Несмотря на новейшие открытия, новые виды сохранения информации, не будем спешить расставаться с </a:t>
            </a:r>
            <a:r>
              <a:rPr lang="ru-RU" sz="3200" b="1" dirty="0" smtClean="0">
                <a:solidFill>
                  <a:schemeClr val="accent4">
                    <a:lumMod val="50000"/>
                  </a:schemeClr>
                </a:solidFill>
              </a:rPr>
              <a:t>книгой»</a:t>
            </a:r>
            <a:r>
              <a:rPr lang="ru-RU" sz="3200" b="1" dirty="0">
                <a:solidFill>
                  <a:schemeClr val="accent4">
                    <a:lumMod val="50000"/>
                  </a:schemeClr>
                </a:solidFill>
              </a:rPr>
              <a:t> 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 smtClean="0"/>
              <a:t>                                                       </a:t>
            </a:r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</a:rPr>
              <a:t>Дмитрий </a:t>
            </a:r>
            <a:r>
              <a:rPr lang="ru-RU" sz="2800" b="1" dirty="0">
                <a:solidFill>
                  <a:schemeClr val="accent4">
                    <a:lumMod val="50000"/>
                  </a:schemeClr>
                </a:solidFill>
              </a:rPr>
              <a:t>Лихачев</a:t>
            </a:r>
            <a:r>
              <a:rPr lang="ru-RU" sz="2800" dirty="0">
                <a:solidFill>
                  <a:schemeClr val="accent4">
                    <a:lumMod val="50000"/>
                  </a:schemeClr>
                </a:solidFill>
              </a:rPr>
              <a:t> 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2996952"/>
            <a:ext cx="4351061" cy="297322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rightnessContrast bright="4000" contrast="2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4008" y="3789040"/>
            <a:ext cx="4145168" cy="2583711"/>
          </a:xfrm>
          <a:prstGeom prst="rect">
            <a:avLst/>
          </a:prstGeom>
        </p:spPr>
      </p:pic>
      <p:sp>
        <p:nvSpPr>
          <p:cNvPr id="11" name="Рамка 10"/>
          <p:cNvSpPr/>
          <p:nvPr/>
        </p:nvSpPr>
        <p:spPr>
          <a:xfrm>
            <a:off x="4644008" y="3789040"/>
            <a:ext cx="4248472" cy="2583711"/>
          </a:xfrm>
          <a:prstGeom prst="frame">
            <a:avLst>
              <a:gd name="adj1" fmla="val 3858"/>
            </a:avLst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2051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23563"/>
            <a:ext cx="5008600" cy="11430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Литература:</a:t>
            </a:r>
            <a:endParaRPr lang="ru-RU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31640" y="1166563"/>
            <a:ext cx="758054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Литература </a:t>
            </a:r>
            <a:br>
              <a:rPr lang="ru-RU" dirty="0"/>
            </a:br>
            <a:r>
              <a:rPr lang="ru-RU" dirty="0"/>
              <a:t>1. Буслаева, М. Как увлечь детей чтением [Текст] / Мария Буслаева // </a:t>
            </a:r>
            <a:r>
              <a:rPr lang="ru-RU" dirty="0" err="1"/>
              <a:t>Библиополе</a:t>
            </a:r>
            <a:r>
              <a:rPr lang="ru-RU" dirty="0"/>
              <a:t>. – 2014. – № 2. </a:t>
            </a:r>
            <a:br>
              <a:rPr lang="ru-RU" dirty="0"/>
            </a:br>
            <a:r>
              <a:rPr lang="ru-RU" dirty="0"/>
              <a:t>2. Волкова, Т. В. Читаем всей семьей [Текст] / Т. В. Волкова // Современная библиотека. – 2014. – № 7. 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Источники: </a:t>
            </a:r>
            <a:br>
              <a:rPr lang="ru-RU" dirty="0"/>
            </a:br>
            <a:r>
              <a:rPr lang="ru-RU" dirty="0">
                <a:hlinkClick r:id="rId2"/>
              </a:rPr>
              <a:t>http://www.citylib-tyumen.ru/for_readers/vzroslim/pol..</a:t>
            </a:r>
            <a:r>
              <a:rPr lang="ru-RU" dirty="0"/>
              <a:t> </a:t>
            </a:r>
            <a:br>
              <a:rPr lang="ru-RU" dirty="0"/>
            </a:br>
            <a:r>
              <a:rPr lang="ru-RU" dirty="0">
                <a:hlinkClick r:id="rId3"/>
              </a:rPr>
              <a:t>http://wmkm.ru/deti/o-polyze-semeynogo-tchteniya.html</a:t>
            </a:r>
            <a:r>
              <a:rPr lang="ru-RU" dirty="0"/>
              <a:t> </a:t>
            </a:r>
            <a:br>
              <a:rPr lang="ru-RU" dirty="0"/>
            </a:br>
            <a:r>
              <a:rPr lang="ru-RU" dirty="0">
                <a:hlinkClick r:id="rId4"/>
              </a:rPr>
              <a:t>http://bibliotim.ru/index/o_polze_semejnogo_chtenija/..</a:t>
            </a:r>
            <a:r>
              <a:rPr lang="ru-RU" dirty="0"/>
              <a:t> </a:t>
            </a:r>
            <a:br>
              <a:rPr lang="ru-RU" dirty="0"/>
            </a:br>
            <a:r>
              <a:rPr lang="ru-RU" dirty="0">
                <a:hlinkClick r:id="rId5"/>
              </a:rPr>
              <a:t>http://www.maam.ru/detskijsad/o-polze-semeinogo-chten..</a:t>
            </a:r>
            <a:r>
              <a:rPr lang="ru-RU" dirty="0"/>
              <a:t> </a:t>
            </a:r>
            <a:br>
              <a:rPr lang="ru-RU" dirty="0"/>
            </a:br>
            <a:r>
              <a:rPr lang="ru-RU" dirty="0">
                <a:hlinkClick r:id="rId6"/>
              </a:rPr>
              <a:t>http://school46kld.ru/index.php?catid=1:latest-news&amp;a..</a:t>
            </a:r>
            <a:r>
              <a:rPr lang="ru-RU" dirty="0"/>
              <a:t> </a:t>
            </a:r>
            <a:br>
              <a:rPr lang="ru-RU" dirty="0"/>
            </a:br>
            <a:r>
              <a:rPr lang="ru-RU" dirty="0">
                <a:hlinkClick r:id="rId7"/>
              </a:rPr>
              <a:t>http://co.tko-tobolsk.info/chtenie-prazdnik-dushi-o-p..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[Ссылка]</a:t>
            </a:r>
            <a:br>
              <a:rPr lang="ru-RU" dirty="0"/>
            </a:br>
            <a:r>
              <a:rPr lang="ru-RU" dirty="0"/>
              <a:t>О пользе семейного чтения (информационный листок для родителей)</a:t>
            </a:r>
            <a:br>
              <a:rPr lang="ru-RU" dirty="0"/>
            </a:br>
            <a:r>
              <a:rPr lang="ru-RU" dirty="0">
                <a:hlinkClick r:id="rId5"/>
              </a:rPr>
              <a:t>http://www.maam.ru/detskijsad/o-polze-semeinogo-chten..</a:t>
            </a:r>
            <a:r>
              <a:rPr lang="ru-RU" dirty="0">
                <a:hlinkClick r:id="rId8"/>
              </a:rPr>
              <a:t>О пользе семейного чтения | Женский Журнал.. wmkm.ru </a:t>
            </a:r>
            <a:endParaRPr lang="ru-RU" dirty="0"/>
          </a:p>
          <a:p>
            <a:r>
              <a:rPr lang="ru-RU" dirty="0">
                <a:hlinkClick r:id="rId9"/>
              </a:rPr>
              <a:t>О пользе семейного чтения (информационный.. www.maam.ru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949831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a3329b22f14b6ee5c2e1386925ee72932e7bf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1843</TotalTime>
  <Words>444</Words>
  <Application>Microsoft Office PowerPoint</Application>
  <PresentationFormat>Экран (4:3)</PresentationFormat>
  <Paragraphs>79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Солнцестояние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        Уличная библиотека</vt:lpstr>
      <vt:lpstr>     Образовательный квест   «Золотой ключик или приключения Буратино»</vt:lpstr>
      <vt:lpstr> </vt:lpstr>
      <vt:lpstr>Слайд 11</vt:lpstr>
      <vt:lpstr>Слайд 12</vt:lpstr>
      <vt:lpstr>Слайд 13</vt:lpstr>
      <vt:lpstr>Слайд 14</vt:lpstr>
      <vt:lpstr>Литература: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Заголовок слайда</dc:title>
  <dc:creator>PC</dc:creator>
  <cp:lastModifiedBy>Ольга</cp:lastModifiedBy>
  <cp:revision>158</cp:revision>
  <dcterms:created xsi:type="dcterms:W3CDTF">2014-04-08T13:52:26Z</dcterms:created>
  <dcterms:modified xsi:type="dcterms:W3CDTF">2019-04-15T09:58:34Z</dcterms:modified>
</cp:coreProperties>
</file>