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3" r:id="rId17"/>
    <p:sldId id="270" r:id="rId18"/>
    <p:sldId id="27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437" autoAdjust="0"/>
  </p:normalViewPr>
  <p:slideViewPr>
    <p:cSldViewPr>
      <p:cViewPr varScale="1">
        <p:scale>
          <a:sx n="116" d="100"/>
          <a:sy n="116" d="100"/>
        </p:scale>
        <p:origin x="-2364" y="2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192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doshvozrast.ru/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vk.com/club198591963" TargetMode="External"/><Relationship Id="rId4" Type="http://schemas.openxmlformats.org/officeDocument/2006/relationships/hyperlink" Target="https://nsportal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675456"/>
            <a:ext cx="11430000" cy="808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1916832"/>
            <a:ext cx="7884368" cy="3024336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Сказка </a:t>
            </a:r>
            <a:r>
              <a:rPr lang="en-US" b="1" i="1" dirty="0" smtClean="0">
                <a:solidFill>
                  <a:srgbClr val="FF0000"/>
                </a:solidFill>
              </a:rPr>
              <a:t>- </a:t>
            </a:r>
            <a:r>
              <a:rPr lang="ru-RU" b="1" i="1" dirty="0" smtClean="0">
                <a:solidFill>
                  <a:srgbClr val="FF0000"/>
                </a:solidFill>
              </a:rPr>
              <a:t>средство </a:t>
            </a:r>
            <a:r>
              <a:rPr lang="ru-RU" b="1" i="1" dirty="0">
                <a:solidFill>
                  <a:srgbClr val="FF0000"/>
                </a:solidFill>
              </a:rPr>
              <a:t>нравственного воспитания </a:t>
            </a:r>
            <a:r>
              <a:rPr lang="ru-RU" b="1" i="1" dirty="0" smtClean="0">
                <a:solidFill>
                  <a:srgbClr val="FF0000"/>
                </a:solidFill>
              </a:rPr>
              <a:t>детей раннего возраста группа «Цыплята»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672" y="4941168"/>
            <a:ext cx="6400800" cy="648072"/>
          </a:xfrm>
        </p:spPr>
        <p:txBody>
          <a:bodyPr>
            <a:normAutofit fontScale="70000" lnSpcReduction="20000"/>
          </a:bodyPr>
          <a:lstStyle/>
          <a:p>
            <a:pPr lvl="0">
              <a:spcBef>
                <a:spcPts val="0"/>
              </a:spcBef>
            </a:pP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Воспитатель: Шмакова Н.В.</a:t>
            </a:r>
            <a:endParaRPr lang="ru-RU" i="1" dirty="0">
              <a:solidFill>
                <a:schemeClr val="accent1">
                  <a:lumMod val="50000"/>
                </a:schemeClr>
              </a:solidFill>
            </a:endParaRPr>
          </a:p>
          <a:p>
            <a:pPr lvl="0">
              <a:spcBef>
                <a:spcPts val="0"/>
              </a:spcBef>
            </a:pP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                               </a:t>
            </a:r>
          </a:p>
          <a:p>
            <a:endParaRPr lang="ru-RU" dirty="0"/>
          </a:p>
        </p:txBody>
      </p:sp>
      <p:pic>
        <p:nvPicPr>
          <p:cNvPr id="5" name="Рисунок 4" descr="bBLDLpgzzZ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68344" y="4077072"/>
            <a:ext cx="764704" cy="76470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 rot="21256116">
            <a:off x="2104042" y="1431393"/>
            <a:ext cx="457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МБДОУ «Детский сад №29 «Рябинушка» 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1537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4764"/>
            <a:ext cx="9329860" cy="6882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1628800"/>
            <a:ext cx="813690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en-US" sz="2400" i="1" dirty="0" smtClean="0"/>
          </a:p>
          <a:p>
            <a:pPr algn="ctr"/>
            <a:endParaRPr lang="ru-RU" sz="2400" i="1" dirty="0" smtClean="0"/>
          </a:p>
          <a:p>
            <a:pPr algn="ctr"/>
            <a:r>
              <a:rPr lang="ru-RU" sz="2400" dirty="0" smtClean="0"/>
              <a:t>АКТУАЛЬНОСТЬ</a:t>
            </a:r>
            <a:r>
              <a:rPr lang="en-US" sz="2400" dirty="0" smtClean="0"/>
              <a:t>.</a:t>
            </a:r>
            <a:endParaRPr lang="ru-RU" sz="2400" dirty="0"/>
          </a:p>
          <a:p>
            <a:r>
              <a:rPr lang="en-US" sz="2400" dirty="0" smtClean="0"/>
              <a:t>     </a:t>
            </a:r>
            <a:r>
              <a:rPr lang="ru-RU" sz="2400" dirty="0" smtClean="0"/>
              <a:t>В </a:t>
            </a:r>
            <a:r>
              <a:rPr lang="ru-RU" sz="2400" dirty="0"/>
              <a:t>настоящее время мы все чаще наблюдаем примеры детской жестокости, агрессивности по отношению друг другу, по отношению к близким людям. Под влиянием далеко не нравственных мультфильмов у детей искажены представления о нравственных качествах: о доброте, милосердии, справедливости. </a:t>
            </a:r>
            <a:endParaRPr lang="en-US" sz="2400" dirty="0" smtClean="0"/>
          </a:p>
          <a:p>
            <a:r>
              <a:rPr lang="en-US" sz="2400" dirty="0" smtClean="0"/>
              <a:t>     </a:t>
            </a:r>
            <a:r>
              <a:rPr lang="ru-RU" sz="2400" dirty="0" smtClean="0"/>
              <a:t> Дети  раннего  возраста 2- 3 лет, начинают </a:t>
            </a:r>
            <a:r>
              <a:rPr lang="ru-RU" sz="2400" dirty="0"/>
              <a:t>общаться друг с другом,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476673"/>
            <a:ext cx="698477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i="1" dirty="0" smtClean="0"/>
              <a:t>Сказка неотделима от красоты,</a:t>
            </a:r>
            <a:endParaRPr lang="ru-RU" dirty="0" smtClean="0"/>
          </a:p>
          <a:p>
            <a:pPr fontAlgn="base"/>
            <a:r>
              <a:rPr lang="ru-RU" i="1" dirty="0" smtClean="0"/>
              <a:t> способствует развитию эстетических чувств,</a:t>
            </a:r>
            <a:endParaRPr lang="ru-RU" dirty="0" smtClean="0"/>
          </a:p>
          <a:p>
            <a:pPr fontAlgn="base"/>
            <a:r>
              <a:rPr lang="ru-RU" i="1" dirty="0" smtClean="0"/>
              <a:t>без которых немыслимо благородство души,</a:t>
            </a:r>
            <a:endParaRPr lang="ru-RU" dirty="0" smtClean="0"/>
          </a:p>
          <a:p>
            <a:pPr fontAlgn="base"/>
            <a:r>
              <a:rPr lang="ru-RU" i="1" dirty="0" smtClean="0"/>
              <a:t>сердечная чуткость к человеческому несчастью,</a:t>
            </a:r>
            <a:endParaRPr lang="ru-RU" dirty="0" smtClean="0"/>
          </a:p>
          <a:p>
            <a:pPr fontAlgn="base"/>
            <a:r>
              <a:rPr lang="ru-RU" i="1" dirty="0" smtClean="0"/>
              <a:t>горю, страданию. Благодаря сказке</a:t>
            </a:r>
            <a:endParaRPr lang="ru-RU" dirty="0" smtClean="0"/>
          </a:p>
          <a:p>
            <a:pPr fontAlgn="base"/>
            <a:r>
              <a:rPr lang="ru-RU" i="1" dirty="0" smtClean="0"/>
              <a:t>ребенок познает мир не только умом, но и сердцем»</a:t>
            </a:r>
            <a:endParaRPr lang="ru-RU" dirty="0" smtClean="0"/>
          </a:p>
          <a:p>
            <a:pPr fontAlgn="base"/>
            <a:r>
              <a:rPr lang="ru-RU" dirty="0" smtClean="0"/>
              <a:t>                                                                                            В.А. Сухомлинский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639231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13" y="-12933"/>
            <a:ext cx="9180735" cy="6870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99592" y="476673"/>
            <a:ext cx="698477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проявляют некоторую склонность к враждебности, </a:t>
            </a:r>
          </a:p>
          <a:p>
            <a:r>
              <a:rPr lang="ru-RU" sz="2400" dirty="0" smtClean="0"/>
              <a:t>нежелание</a:t>
            </a:r>
            <a:r>
              <a:rPr lang="en-US" sz="2400" dirty="0" smtClean="0"/>
              <a:t> </a:t>
            </a:r>
            <a:r>
              <a:rPr lang="ru-RU" sz="2400" dirty="0" smtClean="0"/>
              <a:t>делиться </a:t>
            </a:r>
            <a:r>
              <a:rPr lang="ru-RU" sz="2400" dirty="0"/>
              <a:t>игрушками</a:t>
            </a:r>
            <a:r>
              <a:rPr lang="ru-RU" sz="2400" dirty="0" smtClean="0"/>
              <a:t>, отнять игрушку, сломать. </a:t>
            </a:r>
            <a:r>
              <a:rPr lang="ru-RU" sz="2400" dirty="0"/>
              <a:t>У детей </a:t>
            </a:r>
            <a:r>
              <a:rPr lang="ru-RU" sz="2400" dirty="0" smtClean="0"/>
              <a:t>только начинают развиваться </a:t>
            </a:r>
            <a:r>
              <a:rPr lang="ru-RU" sz="2400" dirty="0"/>
              <a:t>навыки сочувствия, </a:t>
            </a:r>
            <a:r>
              <a:rPr lang="ru-RU" sz="2400" dirty="0" smtClean="0"/>
              <a:t>сопереживания, стыдливости.</a:t>
            </a:r>
            <a:endParaRPr lang="ru-RU" sz="2400" dirty="0"/>
          </a:p>
          <a:p>
            <a:r>
              <a:rPr lang="ru-RU" sz="2400" dirty="0" smtClean="0"/>
              <a:t>      Поэтому </a:t>
            </a:r>
            <a:r>
              <a:rPr lang="ru-RU" sz="2400" dirty="0"/>
              <a:t>так важно закладывать основы нравственности, воспитывать моральные ценности с самого раннего возраста, когда формируется характер, отношение к миру, к окружающим людям. Ведь с рождения ребёнок нацелен на идеал хорошего. Важность этой задачи очевидна. Именно в </a:t>
            </a:r>
            <a:r>
              <a:rPr lang="ru-RU" sz="2400" dirty="0" smtClean="0"/>
              <a:t>раннем </a:t>
            </a:r>
            <a:r>
              <a:rPr lang="ru-RU" sz="2400" dirty="0"/>
              <a:t>возрасте складываются основные этические инстанции, оформляются и укрепляются основы личности и отношение к другим людям. 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93351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95250" y="-12700"/>
            <a:ext cx="9334500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404662"/>
            <a:ext cx="792088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/>
              <a:t>Цель</a:t>
            </a:r>
            <a:r>
              <a:rPr lang="ru-RU" sz="2400" i="1" dirty="0"/>
              <a:t>:</a:t>
            </a:r>
            <a:r>
              <a:rPr lang="ru-RU" sz="2400" dirty="0"/>
              <a:t> развивать и воспитывать в душе каждого ребенка </a:t>
            </a:r>
            <a:r>
              <a:rPr lang="ru-RU" sz="2400" dirty="0" smtClean="0"/>
              <a:t>нравственное </a:t>
            </a:r>
            <a:r>
              <a:rPr lang="ru-RU" sz="2400" dirty="0"/>
              <a:t>начало, чувства, чтобы он не вырос бездушным, равнодушным человеком</a:t>
            </a:r>
            <a:r>
              <a:rPr lang="ru-RU" sz="2400" dirty="0" smtClean="0"/>
              <a:t>.</a:t>
            </a:r>
            <a:endParaRPr lang="ru-RU" sz="2400" dirty="0"/>
          </a:p>
          <a:p>
            <a:r>
              <a:rPr lang="ru-RU" sz="2400" b="1" i="1" dirty="0"/>
              <a:t>Задачи:</a:t>
            </a:r>
            <a:r>
              <a:rPr lang="ru-RU" sz="2400" i="1" dirty="0"/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/>
              <a:t>Побуждать </a:t>
            </a:r>
            <a:r>
              <a:rPr lang="ru-RU" sz="2400" dirty="0"/>
              <a:t>у детей интерес к русским народным сказкам.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/>
              <a:t> </a:t>
            </a:r>
            <a:r>
              <a:rPr lang="ru-RU" sz="2400" dirty="0"/>
              <a:t>Создать необходимые условия для знакомства детей с русскими народными сказками.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/>
              <a:t> </a:t>
            </a:r>
            <a:r>
              <a:rPr lang="ru-RU" sz="2400" dirty="0"/>
              <a:t>Формировать представление о добре и зле, показать красоту добрых поступков и их необходимость в жизни людей.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/>
              <a:t>Развивать </a:t>
            </a:r>
            <a:r>
              <a:rPr lang="ru-RU" sz="2400" dirty="0"/>
              <a:t>умение думать, </a:t>
            </a:r>
            <a:r>
              <a:rPr lang="ru-RU" sz="2400" dirty="0" smtClean="0"/>
              <a:t>сравнивать </a:t>
            </a:r>
            <a:r>
              <a:rPr lang="ru-RU" sz="2400" dirty="0"/>
              <a:t>поступки сказочных героев, учить давать оценку поведению своему и других.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/>
              <a:t>Помочь </a:t>
            </a:r>
            <a:r>
              <a:rPr lang="ru-RU" sz="2400" dirty="0"/>
              <a:t>родителям понять ценность сказки, ее особую роль в воспитании ребенка.</a:t>
            </a:r>
          </a:p>
        </p:txBody>
      </p:sp>
    </p:spTree>
    <p:extLst>
      <p:ext uri="{BB962C8B-B14F-4D97-AF65-F5344CB8AC3E}">
        <p14:creationId xmlns:p14="http://schemas.microsoft.com/office/powerpoint/2010/main" xmlns="" val="56229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95250" y="-12700"/>
            <a:ext cx="9334500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260648"/>
            <a:ext cx="820891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/>
              <a:t>Планируемые </a:t>
            </a:r>
            <a:r>
              <a:rPr lang="ru-RU" sz="2400" b="1" i="1" dirty="0" smtClean="0"/>
              <a:t>результаты:</a:t>
            </a:r>
            <a:endParaRPr lang="ru-RU" sz="2400" b="1" i="1" dirty="0"/>
          </a:p>
          <a:p>
            <a:endParaRPr lang="ru-RU" sz="2400" dirty="0"/>
          </a:p>
          <a:p>
            <a:r>
              <a:rPr lang="ru-RU" sz="2400" dirty="0"/>
              <a:t>- усвоение ребенком норм </a:t>
            </a:r>
            <a:r>
              <a:rPr lang="ru-RU" sz="2400" dirty="0" smtClean="0"/>
              <a:t>нравственного  </a:t>
            </a:r>
            <a:r>
              <a:rPr lang="ru-RU" sz="2400" dirty="0"/>
              <a:t>воспитания, открытость его к добру, позитивное отношение ребенка к окружающему миру, к другим людям и самому себе</a:t>
            </a:r>
            <a:r>
              <a:rPr lang="ru-RU" sz="2400" dirty="0" smtClean="0"/>
              <a:t>;</a:t>
            </a:r>
            <a:endParaRPr lang="ru-RU" sz="2400" dirty="0"/>
          </a:p>
          <a:p>
            <a:r>
              <a:rPr lang="ru-RU" sz="2400" dirty="0"/>
              <a:t>- знакомство с формами традиционного семейного уклада, понимание своего места в семье и посильное участие в домашних делах</a:t>
            </a:r>
            <a:r>
              <a:rPr lang="ru-RU" sz="2400" dirty="0" smtClean="0"/>
              <a:t>; </a:t>
            </a:r>
            <a:r>
              <a:rPr lang="ru-RU" sz="2400" dirty="0"/>
              <a:t>отношение к </a:t>
            </a:r>
            <a:r>
              <a:rPr lang="ru-RU" sz="2400" dirty="0" smtClean="0"/>
              <a:t>труду взрослых. </a:t>
            </a:r>
            <a:r>
              <a:rPr lang="ru-RU" sz="2400" dirty="0"/>
              <a:t>О</a:t>
            </a:r>
            <a:r>
              <a:rPr lang="ru-RU" sz="2400" dirty="0" smtClean="0"/>
              <a:t>тветственность </a:t>
            </a:r>
            <a:r>
              <a:rPr lang="ru-RU" sz="2400" dirty="0"/>
              <a:t>за свои дела и </a:t>
            </a:r>
            <a:r>
              <a:rPr lang="ru-RU" sz="2400" dirty="0" smtClean="0"/>
              <a:t>поступки</a:t>
            </a:r>
            <a:r>
              <a:rPr lang="en-US" sz="2400" dirty="0" smtClean="0"/>
              <a:t>;</a:t>
            </a:r>
            <a:endParaRPr lang="ru-RU" sz="2400" dirty="0"/>
          </a:p>
          <a:p>
            <a:r>
              <a:rPr lang="ru-RU" sz="2400" dirty="0" smtClean="0"/>
              <a:t>- осознание </a:t>
            </a:r>
            <a:r>
              <a:rPr lang="ru-RU" sz="2400" dirty="0"/>
              <a:t>ребёнком </a:t>
            </a:r>
            <a:r>
              <a:rPr lang="ru-RU" sz="2400" dirty="0" smtClean="0"/>
              <a:t>базовых </a:t>
            </a:r>
            <a:r>
              <a:rPr lang="ru-RU" sz="2400" dirty="0"/>
              <a:t>нравственных </a:t>
            </a:r>
            <a:r>
              <a:rPr lang="ru-RU" sz="2400" dirty="0" smtClean="0"/>
              <a:t>качеств: </a:t>
            </a:r>
            <a:r>
              <a:rPr lang="ru-RU" sz="2400" dirty="0"/>
              <a:t>совестливость и порядочность</a:t>
            </a:r>
            <a:r>
              <a:rPr lang="ru-RU" sz="2400" dirty="0" smtClean="0"/>
              <a:t>, </a:t>
            </a:r>
            <a:r>
              <a:rPr lang="ru-RU" sz="2400" dirty="0"/>
              <a:t>сопереживание и </a:t>
            </a:r>
            <a:r>
              <a:rPr lang="ru-RU" sz="2400" dirty="0" smtClean="0"/>
              <a:t>сочувствие, отсутствие злобы;</a:t>
            </a:r>
            <a:endParaRPr lang="ru-RU" sz="2400" dirty="0"/>
          </a:p>
          <a:p>
            <a:pPr>
              <a:buFontTx/>
              <a:buChar char="-"/>
            </a:pPr>
            <a:r>
              <a:rPr lang="ru-RU" sz="2400" dirty="0" smtClean="0"/>
              <a:t>формирование таких </a:t>
            </a:r>
            <a:r>
              <a:rPr lang="ru-RU" sz="2400" dirty="0"/>
              <a:t>качеств, как послушание, </a:t>
            </a:r>
            <a:r>
              <a:rPr lang="ru-RU" sz="2400" dirty="0" smtClean="0"/>
              <a:t>почитание </a:t>
            </a:r>
          </a:p>
          <a:p>
            <a:pPr>
              <a:buFontTx/>
              <a:buChar char="-"/>
            </a:pPr>
            <a:r>
              <a:rPr lang="ru-RU" sz="2400" dirty="0" smtClean="0"/>
              <a:t>( как в сказке) </a:t>
            </a:r>
            <a:r>
              <a:rPr lang="ru-RU" sz="2400" dirty="0"/>
              <a:t>родителей и взрослых.</a:t>
            </a:r>
          </a:p>
        </p:txBody>
      </p:sp>
    </p:spTree>
    <p:extLst>
      <p:ext uri="{BB962C8B-B14F-4D97-AF65-F5344CB8AC3E}">
        <p14:creationId xmlns:p14="http://schemas.microsoft.com/office/powerpoint/2010/main" xmlns="" val="3843517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96838" y="-12700"/>
            <a:ext cx="93392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2615" y="404664"/>
            <a:ext cx="799288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    </a:t>
            </a:r>
            <a:r>
              <a:rPr lang="ru-RU" sz="2400" b="1" i="1" dirty="0" smtClean="0"/>
              <a:t>Используемые </a:t>
            </a:r>
            <a:r>
              <a:rPr lang="ru-RU" sz="2400" b="1" i="1" dirty="0"/>
              <a:t>методы и формы работы в практической деятельности</a:t>
            </a:r>
            <a:r>
              <a:rPr lang="ru-RU" sz="2400" dirty="0"/>
              <a:t>:</a:t>
            </a:r>
          </a:p>
          <a:p>
            <a:r>
              <a:rPr lang="ru-RU" sz="2400" dirty="0" smtClean="0"/>
              <a:t>•</a:t>
            </a:r>
            <a:r>
              <a:rPr lang="ru-RU" sz="2400" dirty="0"/>
              <a:t>беседа;</a:t>
            </a:r>
          </a:p>
          <a:p>
            <a:r>
              <a:rPr lang="ru-RU" sz="2400" dirty="0"/>
              <a:t>•информационные стенды;</a:t>
            </a:r>
          </a:p>
          <a:p>
            <a:r>
              <a:rPr lang="ru-RU" sz="2400" dirty="0" smtClean="0"/>
              <a:t>•продуктивная деятельность.</a:t>
            </a:r>
          </a:p>
          <a:p>
            <a:r>
              <a:rPr lang="ru-RU" sz="2400" dirty="0"/>
              <a:t> </a:t>
            </a:r>
            <a:r>
              <a:rPr lang="ru-RU" sz="2400" dirty="0" smtClean="0"/>
              <a:t>    В </a:t>
            </a:r>
            <a:r>
              <a:rPr lang="ru-RU" sz="2400" dirty="0"/>
              <a:t>процессе </a:t>
            </a:r>
            <a:r>
              <a:rPr lang="ru-RU" sz="2400" dirty="0" smtClean="0"/>
              <a:t>работы и реализации </a:t>
            </a:r>
            <a:r>
              <a:rPr lang="ru-RU" sz="2400" dirty="0"/>
              <a:t>по данной теме нами была изучена методическая литература и </a:t>
            </a:r>
            <a:r>
              <a:rPr lang="ru-RU" sz="2400" dirty="0" smtClean="0"/>
              <a:t>проведены беседы с родителями </a:t>
            </a:r>
            <a:r>
              <a:rPr lang="ru-RU" sz="2400" dirty="0"/>
              <a:t>по теме «Ребенок и книга». </a:t>
            </a:r>
            <a:r>
              <a:rPr lang="ru-RU" sz="2400" dirty="0" smtClean="0"/>
              <a:t>Не всегда регулярно </a:t>
            </a:r>
            <a:r>
              <a:rPr lang="ru-RU" sz="2400" dirty="0"/>
              <a:t>родители читают </a:t>
            </a:r>
            <a:r>
              <a:rPr lang="ru-RU" sz="2400" dirty="0" smtClean="0"/>
              <a:t>малышу книги. Мы посоветовали чаще читать, можно перед сном или просто в свободное время, прочитанное обсудить </a:t>
            </a:r>
            <a:r>
              <a:rPr lang="ru-RU" sz="2400" dirty="0"/>
              <a:t>с малышом. В каждой семье у </a:t>
            </a:r>
            <a:r>
              <a:rPr lang="ru-RU" sz="2400" dirty="0" smtClean="0"/>
              <a:t>ребенка должна быть </a:t>
            </a:r>
            <a:r>
              <a:rPr lang="ru-RU" sz="2400" dirty="0"/>
              <a:t>домашняя </a:t>
            </a:r>
            <a:r>
              <a:rPr lang="ru-RU" sz="2400" dirty="0" smtClean="0"/>
              <a:t>библиотека- </a:t>
            </a:r>
            <a:r>
              <a:rPr lang="ru-RU" sz="2400" dirty="0"/>
              <a:t>это сказки, рассказы и </a:t>
            </a:r>
            <a:r>
              <a:rPr lang="ru-RU" sz="2400" dirty="0" smtClean="0"/>
              <a:t>стихи, потешки. Мы сделали опрос и 5 семей опрошенных имеют детские энциклопедии сказок.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530128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5400"/>
            <a:ext cx="93392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332656"/>
            <a:ext cx="77768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  В </a:t>
            </a:r>
            <a:r>
              <a:rPr lang="ru-RU" sz="2400" dirty="0"/>
              <a:t>группе </a:t>
            </a:r>
            <a:r>
              <a:rPr lang="ru-RU" sz="2400" dirty="0" smtClean="0"/>
              <a:t>есть «Центр книги», дети самостоятельно могут выбрать книги и спокойно рассмотреть их в любое время. Подобраны раскраски по теме.</a:t>
            </a:r>
          </a:p>
          <a:p>
            <a:r>
              <a:rPr lang="ru-RU" sz="2400" dirty="0" smtClean="0"/>
              <a:t>В центре театрализованных игр </a:t>
            </a:r>
            <a:r>
              <a:rPr lang="ru-RU" sz="2400" dirty="0"/>
              <a:t>размещены различные виды театров, маски для </a:t>
            </a:r>
            <a:r>
              <a:rPr lang="ru-RU" sz="2400" dirty="0" smtClean="0"/>
              <a:t>игр-драматизаций, уголок ряженья, дидактические </a:t>
            </a:r>
            <a:r>
              <a:rPr lang="ru-RU" sz="2400" dirty="0"/>
              <a:t>игры по сюжетам русских народных </a:t>
            </a:r>
            <a:r>
              <a:rPr lang="ru-RU" sz="2400" dirty="0" smtClean="0"/>
              <a:t>сказок, сказки на магнитах, сказки на фланелеграфе,  сказки из резиновых игрушек, сказки –матрешки, пальчиковый театр. </a:t>
            </a:r>
          </a:p>
          <a:p>
            <a:endParaRPr lang="ru-RU" sz="2400" dirty="0" smtClean="0"/>
          </a:p>
          <a:p>
            <a:endParaRPr lang="ru-RU" sz="2400" dirty="0"/>
          </a:p>
          <a:p>
            <a:endParaRPr lang="ru-RU" sz="2400" dirty="0"/>
          </a:p>
        </p:txBody>
      </p:sp>
      <p:pic>
        <p:nvPicPr>
          <p:cNvPr id="7" name="Рисунок 6" descr="20211129_0955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3717032"/>
            <a:ext cx="3024336" cy="22322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20211129_09515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3851919" y="3789041"/>
            <a:ext cx="2304259" cy="20162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 descr="20211129_09464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6268498" y="3748726"/>
            <a:ext cx="2232248" cy="20248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6289190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95263" y="-25400"/>
            <a:ext cx="93392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260648"/>
            <a:ext cx="864096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sz="2400" dirty="0" smtClean="0"/>
              <a:t>     В течение дня  с </a:t>
            </a:r>
            <a:r>
              <a:rPr lang="ru-RU" sz="2400" dirty="0"/>
              <a:t>детьми </a:t>
            </a:r>
            <a:r>
              <a:rPr lang="ru-RU" sz="2400" dirty="0" smtClean="0"/>
              <a:t>мы:</a:t>
            </a:r>
            <a:endParaRPr lang="ru-RU" sz="2400" dirty="0"/>
          </a:p>
          <a:p>
            <a:r>
              <a:rPr lang="ru-RU" sz="2400" dirty="0" smtClean="0"/>
              <a:t>1.Читаем и смотрим, играем русские народные сказки: </a:t>
            </a:r>
            <a:r>
              <a:rPr lang="ru-RU" sz="2400" dirty="0"/>
              <a:t>«Курочка Ряба», «Репка», «Теремок», «Колобок», «Волк и семеро козлят», «Кот, петух и лиса», «Заюшкина избушка», «Гуси-лебеди», «У солнышка в гостях», «Рукавичка», </a:t>
            </a:r>
            <a:r>
              <a:rPr lang="ru-RU" sz="2400" dirty="0" smtClean="0"/>
              <a:t>«Маша и медведь».</a:t>
            </a:r>
          </a:p>
          <a:p>
            <a:endParaRPr lang="ru-RU" sz="2400" dirty="0"/>
          </a:p>
          <a:p>
            <a:endParaRPr lang="ru-RU" sz="2400" dirty="0"/>
          </a:p>
        </p:txBody>
      </p:sp>
      <p:pic>
        <p:nvPicPr>
          <p:cNvPr id="10" name="Рисунок 9" descr="20211129_0947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6067603" y="2941509"/>
            <a:ext cx="3012840" cy="22596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20211020_17025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307090" y="3013390"/>
            <a:ext cx="3011826" cy="22588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 descr="20211006_10042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3190410" y="2938382"/>
            <a:ext cx="2987824" cy="22408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720289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95263" y="0"/>
            <a:ext cx="93392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568" y="476672"/>
            <a:ext cx="82089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2. Занимаемся </a:t>
            </a:r>
            <a:r>
              <a:rPr lang="ru-RU" sz="2400" dirty="0"/>
              <a:t>изобразительной </a:t>
            </a:r>
            <a:r>
              <a:rPr lang="ru-RU" sz="2400" dirty="0" smtClean="0"/>
              <a:t>деятельностью: </a:t>
            </a:r>
            <a:r>
              <a:rPr lang="ru-RU" sz="2400" dirty="0"/>
              <a:t>рисование «Колобок покатился по дорожке», рисование по сказке «У солнышка в гостях</a:t>
            </a:r>
            <a:r>
              <a:rPr lang="ru-RU" sz="2400" dirty="0" smtClean="0"/>
              <a:t>», «Ежик – ни головы, ни ножек». </a:t>
            </a:r>
          </a:p>
          <a:p>
            <a:endParaRPr lang="ru-RU" dirty="0"/>
          </a:p>
        </p:txBody>
      </p:sp>
      <p:pic>
        <p:nvPicPr>
          <p:cNvPr id="8" name="Рисунок 7" descr="20211001_1706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60882" y="2023494"/>
            <a:ext cx="2304256" cy="19469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 descr="20210226_07503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2578087" y="2110546"/>
            <a:ext cx="2304257" cy="17728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 descr="20211004_10552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4501668" y="2131180"/>
            <a:ext cx="2290847" cy="17181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Рисунок 11" descr="20211028_10550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00000">
            <a:off x="2587433" y="4477464"/>
            <a:ext cx="2065917" cy="16971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Рисунок 13" descr="20211122_16594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5400000">
            <a:off x="4716016" y="4509122"/>
            <a:ext cx="2016224" cy="1584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Рисунок 12" descr="20211006_100753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5400000">
            <a:off x="6547783" y="2101289"/>
            <a:ext cx="2339752" cy="18268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419303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95263" y="0"/>
            <a:ext cx="93392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332656"/>
            <a:ext cx="81369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Лепим </a:t>
            </a:r>
            <a:r>
              <a:rPr lang="ru-RU" sz="2400" dirty="0"/>
              <a:t>по сказке «Репка», «Колобок», </a:t>
            </a:r>
            <a:r>
              <a:rPr lang="ru-RU" sz="2400" dirty="0" smtClean="0"/>
              <a:t>аппликация  </a:t>
            </a:r>
            <a:r>
              <a:rPr lang="ru-RU" sz="2400" dirty="0"/>
              <a:t>«Рукавичка</a:t>
            </a:r>
            <a:r>
              <a:rPr lang="ru-RU" sz="2400" dirty="0" smtClean="0"/>
              <a:t>», рисуем «Спрячь зайку».</a:t>
            </a:r>
          </a:p>
          <a:p>
            <a:endParaRPr lang="ru-RU" sz="2400" dirty="0"/>
          </a:p>
          <a:p>
            <a:endParaRPr lang="ru-RU" sz="2400" dirty="0" smtClean="0"/>
          </a:p>
          <a:p>
            <a:endParaRPr lang="ru-RU" sz="2400" dirty="0"/>
          </a:p>
          <a:p>
            <a:endParaRPr lang="ru-RU" sz="2400" dirty="0" smtClean="0"/>
          </a:p>
          <a:p>
            <a:endParaRPr lang="ru-RU" sz="2400" dirty="0"/>
          </a:p>
        </p:txBody>
      </p:sp>
      <p:pic>
        <p:nvPicPr>
          <p:cNvPr id="9" name="Рисунок 8" descr="20211129_0936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216532" y="1736812"/>
            <a:ext cx="3456384" cy="26642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 descr="20211129_0938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5734207" y="1763814"/>
            <a:ext cx="3384376" cy="25382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 descr="20211129_10241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2785111" y="1759505"/>
            <a:ext cx="3456384" cy="26189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364117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392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404664"/>
            <a:ext cx="66967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3. Играем в настольный театр по сказке «Заюшкина избушка», «Теремок», «Колобок».</a:t>
            </a:r>
          </a:p>
          <a:p>
            <a:r>
              <a:rPr lang="ru-RU" sz="2400" dirty="0" smtClean="0"/>
              <a:t>Смотрим сказки на палочке, смотрим кукольный театр  в музыкальном зале.</a:t>
            </a:r>
          </a:p>
          <a:p>
            <a:endParaRPr lang="ru-RU" sz="2400" dirty="0"/>
          </a:p>
        </p:txBody>
      </p:sp>
      <p:pic>
        <p:nvPicPr>
          <p:cNvPr id="8" name="Рисунок 7" descr="20210316_0903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37867" y="2346509"/>
            <a:ext cx="2227506" cy="16561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 descr="20210525_13052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2123728" y="2060847"/>
            <a:ext cx="2016224" cy="22322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 descr="20210129_11023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6046536" y="4546753"/>
            <a:ext cx="1947472" cy="17281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 descr="20211019_17113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00000">
            <a:off x="4277217" y="2270122"/>
            <a:ext cx="2232248" cy="18137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Рисунок 11" descr="20210305_091949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660232" y="2060848"/>
            <a:ext cx="2150372" cy="22322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Рисунок 12" descr="20201022_175259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5400000">
            <a:off x="3650319" y="4566705"/>
            <a:ext cx="1915370" cy="16561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Рисунок 13" descr="20201022_180606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5400000">
            <a:off x="1499658" y="4605134"/>
            <a:ext cx="1896211" cy="16561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422361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392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600" y="404664"/>
            <a:ext cx="64087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5. Слушаем </a:t>
            </a:r>
            <a:r>
              <a:rPr lang="ru-RU" sz="2400" dirty="0" err="1" smtClean="0"/>
              <a:t>аудисказки</a:t>
            </a:r>
            <a:r>
              <a:rPr lang="ru-RU" sz="2400" dirty="0" smtClean="0"/>
              <a:t>, повторяем  песенки мамы-козы, колобка.</a:t>
            </a:r>
            <a:endParaRPr lang="ru-RU" sz="2400" dirty="0"/>
          </a:p>
        </p:txBody>
      </p:sp>
      <p:pic>
        <p:nvPicPr>
          <p:cNvPr id="7" name="Рисунок 6" descr="20211129_0924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2666932" y="1877684"/>
            <a:ext cx="3719259" cy="27894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20211012_1730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-162272" y="2042592"/>
            <a:ext cx="3707904" cy="2448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 descr="20211012_17301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5745080" y="2039896"/>
            <a:ext cx="3672410" cy="25621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306558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96838" y="-12700"/>
            <a:ext cx="93392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95263" y="0"/>
            <a:ext cx="93392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13728" y="634775"/>
            <a:ext cx="735867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7. Рассматриваем иллюстрации </a:t>
            </a:r>
            <a:r>
              <a:rPr lang="ru-RU" sz="2400" dirty="0"/>
              <a:t>по русским народным </a:t>
            </a:r>
            <a:r>
              <a:rPr lang="ru-RU" sz="2400" dirty="0" smtClean="0"/>
              <a:t>сказкам.</a:t>
            </a:r>
            <a:endParaRPr lang="ru-RU" sz="2400" dirty="0"/>
          </a:p>
          <a:p>
            <a:r>
              <a:rPr lang="ru-RU" sz="2400" dirty="0" smtClean="0"/>
              <a:t>8.Беседум про героев сказок.(Про хитрую лису, Машеньку)</a:t>
            </a:r>
            <a:endParaRPr lang="ru-RU" sz="2400" dirty="0"/>
          </a:p>
          <a:p>
            <a:r>
              <a:rPr lang="ru-RU" sz="2400" dirty="0"/>
              <a:t>9.Дидактические игры </a:t>
            </a:r>
            <a:r>
              <a:rPr lang="ru-RU" sz="2400" dirty="0" smtClean="0"/>
              <a:t>: Вкладыши, «Сказки- половики», кубики.</a:t>
            </a:r>
            <a:endParaRPr lang="ru-RU" sz="2400" dirty="0"/>
          </a:p>
        </p:txBody>
      </p:sp>
      <p:pic>
        <p:nvPicPr>
          <p:cNvPr id="9" name="Рисунок 8" descr="20210917_165828(0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419539" y="3332991"/>
            <a:ext cx="3264362" cy="2448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 descr="20210218_09250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3048358" y="3368466"/>
            <a:ext cx="3263308" cy="2376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 descr="n5J2WF9Tm6U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56176" y="2924944"/>
            <a:ext cx="2376264" cy="33123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429581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96838" y="-12700"/>
            <a:ext cx="93392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476672"/>
            <a:ext cx="777686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</a:t>
            </a:r>
            <a:r>
              <a:rPr lang="ru-RU" sz="2400" dirty="0" smtClean="0"/>
              <a:t>Работа </a:t>
            </a:r>
            <a:r>
              <a:rPr lang="ru-RU" sz="2400" dirty="0"/>
              <a:t>над сказкой должна проводиться не только в детском саду, но обязательно и дома, в семье ребенка. Для этого мы </a:t>
            </a:r>
            <a:r>
              <a:rPr lang="ru-RU" sz="2400" dirty="0" smtClean="0"/>
              <a:t>подготовили консультации </a:t>
            </a:r>
            <a:r>
              <a:rPr lang="ru-RU" sz="2400" dirty="0"/>
              <a:t>для </a:t>
            </a:r>
            <a:r>
              <a:rPr lang="ru-RU" sz="2400" dirty="0" smtClean="0"/>
              <a:t>родителей</a:t>
            </a:r>
            <a:r>
              <a:rPr lang="ru-RU" sz="2400" dirty="0"/>
              <a:t> </a:t>
            </a:r>
            <a:r>
              <a:rPr lang="ru-RU" sz="2400" dirty="0" smtClean="0"/>
              <a:t>«Какие </a:t>
            </a:r>
            <a:r>
              <a:rPr lang="ru-RU" sz="2400" dirty="0"/>
              <a:t>сказки читать детям</a:t>
            </a:r>
            <a:r>
              <a:rPr lang="ru-RU" sz="2400" dirty="0" smtClean="0"/>
              <a:t>», «Учите детей любить сказки» и др.</a:t>
            </a:r>
          </a:p>
          <a:p>
            <a:pPr algn="just"/>
            <a:r>
              <a:rPr lang="ru-RU" sz="2400" dirty="0" smtClean="0"/>
              <a:t>      Сказки - это неисчерпаемый источник развития эмоциональной сферы и творческого потенциала каждого ребенка, малыши становятся более </a:t>
            </a:r>
            <a:r>
              <a:rPr lang="ru-RU" sz="2400" dirty="0"/>
              <a:t>открыты добру</a:t>
            </a:r>
            <a:r>
              <a:rPr lang="ru-RU" sz="2400" dirty="0" smtClean="0"/>
              <a:t>. У детей после 2 лет начинает развиваться способность  образно представлять в уме и фантазировать. Иначе говоря, мозг ребенка готов к восприятию волшебных сказок.  </a:t>
            </a:r>
            <a:r>
              <a:rPr lang="ru-RU" sz="2400" dirty="0"/>
              <a:t>У </a:t>
            </a:r>
            <a:r>
              <a:rPr lang="ru-RU" sz="2400" dirty="0" smtClean="0"/>
              <a:t>малышей </a:t>
            </a:r>
            <a:r>
              <a:rPr lang="ru-RU" sz="2400" dirty="0"/>
              <a:t>начато формирование позитивного отношения к окружающему миру, другим людям и самому </a:t>
            </a:r>
            <a:r>
              <a:rPr lang="ru-RU" sz="2400" dirty="0" smtClean="0"/>
              <a:t>себе</a:t>
            </a:r>
            <a:r>
              <a:rPr lang="ru-RU" sz="2400" dirty="0"/>
              <a:t>.</a:t>
            </a:r>
            <a:r>
              <a:rPr lang="ru-RU" sz="2400" dirty="0" smtClean="0"/>
              <a:t>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03135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6594488_37-p-fon-solnishko-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15616" y="1916832"/>
            <a:ext cx="64807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Практические рекомендации для родителей</a:t>
            </a:r>
            <a:r>
              <a:rPr lang="ru-RU" dirty="0" smtClean="0"/>
              <a:t>:</a:t>
            </a:r>
          </a:p>
          <a:p>
            <a:r>
              <a:rPr lang="ru-RU" dirty="0" smtClean="0"/>
              <a:t>1. Рассказывайте или читайте сказки вслух.</a:t>
            </a:r>
          </a:p>
          <a:p>
            <a:r>
              <a:rPr lang="ru-RU" dirty="0" smtClean="0"/>
              <a:t>2. Рисуйте любимых персонажей.</a:t>
            </a:r>
          </a:p>
          <a:p>
            <a:r>
              <a:rPr lang="ru-RU" dirty="0" smtClean="0"/>
              <a:t>3. Любимых сказочных героев можно сделать из разных</a:t>
            </a:r>
          </a:p>
          <a:p>
            <a:r>
              <a:rPr lang="ru-RU" dirty="0" smtClean="0"/>
              <a:t>материалов: пластилина, глины, старой куклы, из картона,</a:t>
            </a:r>
          </a:p>
          <a:p>
            <a:r>
              <a:rPr lang="ru-RU" dirty="0" smtClean="0"/>
              <a:t>цветной бумаги и других</a:t>
            </a:r>
          </a:p>
          <a:p>
            <a:r>
              <a:rPr lang="ru-RU" dirty="0" smtClean="0"/>
              <a:t>4. Попросите ребенка пересказать отдельные эпизоды</a:t>
            </a:r>
          </a:p>
          <a:p>
            <a:r>
              <a:rPr lang="ru-RU" dirty="0" smtClean="0"/>
              <a:t>5. Предложите ребенку сделать аппликацию по сюжету сказки.</a:t>
            </a:r>
          </a:p>
          <a:p>
            <a:r>
              <a:rPr lang="ru-RU" dirty="0" smtClean="0"/>
              <a:t>6. Попробуйте разгадывать сказки.</a:t>
            </a:r>
          </a:p>
          <a:p>
            <a:r>
              <a:rPr lang="ru-RU" dirty="0" smtClean="0"/>
              <a:t>7. Выберите из знакомой книги со сказками картинку, попробуйте с</a:t>
            </a:r>
          </a:p>
          <a:p>
            <a:r>
              <a:rPr lang="ru-RU" dirty="0" smtClean="0"/>
              <a:t>ребёнком рассказать сказку по памяти.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6594488_37-p-fon-solnishko-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87624" y="1556792"/>
            <a:ext cx="59766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Вывод:</a:t>
            </a:r>
          </a:p>
          <a:p>
            <a:r>
              <a:rPr lang="ru-RU" dirty="0" smtClean="0"/>
              <a:t> Сказка помогает расширять и углублять знания детей об окружающем мире. Развивать психические процессы: внимание, память, восприятие, воображение. Пополняет  словарный запас, строй речи, звукопроизношение, навыки связной речи, темп, выразительность речи.  </a:t>
            </a:r>
            <a:endParaRPr lang="ru-RU" dirty="0"/>
          </a:p>
        </p:txBody>
      </p:sp>
      <p:pic>
        <p:nvPicPr>
          <p:cNvPr id="4" name="Рисунок 3" descr="20211128_1742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5100841" y="3548231"/>
            <a:ext cx="2821367" cy="22948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96838" y="-12700"/>
            <a:ext cx="9339263" cy="688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55776" y="5229200"/>
            <a:ext cx="50405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3200" b="1" i="1" dirty="0" smtClean="0">
                <a:solidFill>
                  <a:srgbClr val="002060"/>
                </a:solidFill>
              </a:rPr>
              <a:t>СПАСИБО </a:t>
            </a:r>
            <a:r>
              <a:rPr lang="ru-RU" sz="3200" b="1" i="1" dirty="0">
                <a:solidFill>
                  <a:srgbClr val="002060"/>
                </a:solidFill>
              </a:rPr>
              <a:t>ЗА ВНИМАНИЕ!</a:t>
            </a:r>
          </a:p>
        </p:txBody>
      </p:sp>
      <p:pic>
        <p:nvPicPr>
          <p:cNvPr id="5" name="Рисунок 4" descr="20211129_112032(0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620688"/>
            <a:ext cx="6660232" cy="49951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3188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16594488_37-p-fon-solnishko-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56505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619672" y="1484784"/>
            <a:ext cx="523832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Список источников:</a:t>
            </a:r>
          </a:p>
          <a:p>
            <a:r>
              <a:rPr lang="ru-RU" u="sng" dirty="0" smtClean="0">
                <a:hlinkClick r:id="rId3"/>
              </a:rPr>
              <a:t>https://doshvozrast.ru/</a:t>
            </a:r>
            <a:endParaRPr lang="ru-RU" dirty="0" smtClean="0"/>
          </a:p>
          <a:p>
            <a:r>
              <a:rPr lang="ru-RU" u="sng" dirty="0" smtClean="0">
                <a:hlinkClick r:id="rId4"/>
              </a:rPr>
              <a:t>https://nsportal.ru/</a:t>
            </a:r>
            <a:endParaRPr lang="ru-RU" dirty="0" smtClean="0"/>
          </a:p>
          <a:p>
            <a:r>
              <a:rPr lang="ru-RU" u="sng" dirty="0" smtClean="0">
                <a:hlinkClick r:id="rId5"/>
              </a:rPr>
              <a:t>https://vk.com/club198591963</a:t>
            </a:r>
            <a:r>
              <a:rPr lang="ru-RU" dirty="0" smtClean="0"/>
              <a:t>   </a:t>
            </a:r>
          </a:p>
          <a:p>
            <a:r>
              <a:rPr lang="ru-RU" dirty="0" smtClean="0"/>
              <a:t> (</a:t>
            </a:r>
            <a:r>
              <a:rPr lang="ru-RU" dirty="0" err="1" smtClean="0"/>
              <a:t>фотоархив</a:t>
            </a:r>
            <a:r>
              <a:rPr lang="ru-RU" dirty="0" smtClean="0"/>
              <a:t> группы «Цыплята»)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631</TotalTime>
  <Words>976</Words>
  <Application>Microsoft Office PowerPoint</Application>
  <PresentationFormat>Экран (4:3)</PresentationFormat>
  <Paragraphs>77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Сказка - средство нравственного воспитания детей раннего возраста группа «Цыплята»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Сказка как средство нравственного воспитания младших дошкольников</dc:title>
  <dc:creator>Home</dc:creator>
  <cp:lastModifiedBy>User</cp:lastModifiedBy>
  <cp:revision>85</cp:revision>
  <dcterms:created xsi:type="dcterms:W3CDTF">2018-02-19T19:05:56Z</dcterms:created>
  <dcterms:modified xsi:type="dcterms:W3CDTF">2021-12-02T07:14:04Z</dcterms:modified>
</cp:coreProperties>
</file>