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7"/>
  </p:notesMasterIdLst>
  <p:sldIdLst>
    <p:sldId id="256" r:id="rId2"/>
    <p:sldId id="259" r:id="rId3"/>
    <p:sldId id="269" r:id="rId4"/>
    <p:sldId id="258" r:id="rId5"/>
    <p:sldId id="257" r:id="rId6"/>
    <p:sldId id="271" r:id="rId7"/>
    <p:sldId id="270" r:id="rId8"/>
    <p:sldId id="272" r:id="rId9"/>
    <p:sldId id="262" r:id="rId10"/>
    <p:sldId id="266" r:id="rId11"/>
    <p:sldId id="261" r:id="rId12"/>
    <p:sldId id="273" r:id="rId13"/>
    <p:sldId id="274" r:id="rId14"/>
    <p:sldId id="263" r:id="rId15"/>
    <p:sldId id="265" r:id="rId16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1160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80" d="100"/>
          <a:sy n="80" d="100"/>
        </p:scale>
        <p:origin x="1116" y="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D59F7C2-145E-4725-80A8-9B320B3FE6BB}" type="datetimeFigureOut">
              <a:rPr lang="ru-RU" smtClean="0"/>
              <a:pPr/>
              <a:t>25.11.2020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BD2A87B-EAAB-46C3-9866-3AACE33FE71F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BD2A87B-EAAB-46C3-9866-3AACE33FE71F}" type="slidenum">
              <a:rPr lang="ru-RU" smtClean="0"/>
              <a:pPr/>
              <a:t>1</a:t>
            </a:fld>
            <a:endParaRPr lang="ru-RU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BD2A87B-EAAB-46C3-9866-3AACE33FE71F}" type="slidenum">
              <a:rPr lang="ru-RU" smtClean="0"/>
              <a:pPr/>
              <a:t>12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91440857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Прямоугольник 7"/>
          <p:cNvSpPr/>
          <p:nvPr/>
        </p:nvSpPr>
        <p:spPr>
          <a:xfrm flipH="1">
            <a:off x="2667000" y="0"/>
            <a:ext cx="6477000" cy="6858000"/>
          </a:xfrm>
          <a:prstGeom prst="rect">
            <a:avLst/>
          </a:prstGeom>
          <a:blipFill>
            <a:blip r:embed="rId2" cstate="print">
              <a:alphaModFix amt="43000"/>
            </a:blip>
            <a:tile tx="0" ty="0" sx="50000" sy="50000" flip="none" algn="tl"/>
          </a:blipFill>
          <a:ln w="0" cap="flat" cmpd="sng" algn="ctr">
            <a:noFill/>
            <a:prstDash val="solid"/>
          </a:ln>
          <a:effectLst>
            <a:fillOverlay blend="mult">
              <a:gradFill rotWithShape="1">
                <a:gsLst>
                  <a:gs pos="0">
                    <a:schemeClr val="tx2">
                      <a:tint val="62000"/>
                      <a:satMod val="420000"/>
                    </a:schemeClr>
                  </a:gs>
                  <a:gs pos="100000">
                    <a:schemeClr val="tx2">
                      <a:shade val="20000"/>
                      <a:satMod val="170000"/>
                    </a:schemeClr>
                  </a:gs>
                </a:gsLst>
                <a:path path="circle">
                  <a:fillToRect l="50000" t="100000" r="50000"/>
                </a:path>
                <a:tileRect/>
              </a:gradFill>
            </a:fillOverlay>
            <a:innerShdw blurRad="63500" dist="44450" dir="10800000">
              <a:srgbClr val="000000">
                <a:alpha val="50000"/>
              </a:srgbClr>
            </a:inn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Прямая соединительная линия 8"/>
          <p:cNvSpPr>
            <a:spLocks noChangeShapeType="1"/>
          </p:cNvSpPr>
          <p:nvPr/>
        </p:nvSpPr>
        <p:spPr bwMode="auto">
          <a:xfrm rot="16200000">
            <a:off x="-762000" y="3429000"/>
            <a:ext cx="6858000" cy="0"/>
          </a:xfrm>
          <a:prstGeom prst="line">
            <a:avLst/>
          </a:prstGeom>
          <a:noFill/>
          <a:ln w="11430" cap="flat" cmpd="sng" algn="ctr">
            <a:solidFill>
              <a:schemeClr val="bg1">
                <a:shade val="9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Заголовок 11"/>
          <p:cNvSpPr>
            <a:spLocks noGrp="1"/>
          </p:cNvSpPr>
          <p:nvPr>
            <p:ph type="ctrTitle"/>
          </p:nvPr>
        </p:nvSpPr>
        <p:spPr>
          <a:xfrm>
            <a:off x="3366868" y="533400"/>
            <a:ext cx="5105400" cy="2868168"/>
          </a:xfrm>
        </p:spPr>
        <p:txBody>
          <a:bodyPr lIns="45720" tIns="0" rIns="45720">
            <a:noAutofit/>
          </a:bodyPr>
          <a:lstStyle>
            <a:lvl1pPr algn="r">
              <a:defRPr sz="4200" b="1"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25" name="Подзаголовок 24"/>
          <p:cNvSpPr>
            <a:spLocks noGrp="1"/>
          </p:cNvSpPr>
          <p:nvPr>
            <p:ph type="subTitle" idx="1"/>
          </p:nvPr>
        </p:nvSpPr>
        <p:spPr>
          <a:xfrm>
            <a:off x="3354442" y="3539864"/>
            <a:ext cx="5114778" cy="1101248"/>
          </a:xfrm>
        </p:spPr>
        <p:txBody>
          <a:bodyPr lIns="45720" tIns="0" rIns="45720" bIns="0"/>
          <a:lstStyle>
            <a:lvl1pPr marL="0" indent="0" algn="r">
              <a:buNone/>
              <a:defRPr sz="2200">
                <a:solidFill>
                  <a:srgbClr val="FFFFFF"/>
                </a:solidFill>
                <a:effectLst/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31" name="Дата 30"/>
          <p:cNvSpPr>
            <a:spLocks noGrp="1"/>
          </p:cNvSpPr>
          <p:nvPr>
            <p:ph type="dt" sz="half" idx="10"/>
          </p:nvPr>
        </p:nvSpPr>
        <p:spPr>
          <a:xfrm>
            <a:off x="5871224" y="6557946"/>
            <a:ext cx="2002464" cy="226902"/>
          </a:xfrm>
        </p:spPr>
        <p:txBody>
          <a:bodyPr/>
          <a:lstStyle>
            <a:lvl1pPr>
              <a:defRPr lang="en-US" smtClean="0">
                <a:solidFill>
                  <a:srgbClr val="FFFFFF"/>
                </a:solidFill>
              </a:defRPr>
            </a:lvl1pPr>
            <a:extLst/>
          </a:lstStyle>
          <a:p>
            <a:fld id="{D39B1C75-1918-4A84-A0A5-CA28B0ACA92D}" type="datetimeFigureOut">
              <a:rPr lang="ru-RU" smtClean="0"/>
              <a:pPr/>
              <a:t>25.11.2020</a:t>
            </a:fld>
            <a:endParaRPr lang="ru-RU"/>
          </a:p>
        </p:txBody>
      </p:sp>
      <p:sp>
        <p:nvSpPr>
          <p:cNvPr id="18" name="Нижний колонтитул 17"/>
          <p:cNvSpPr>
            <a:spLocks noGrp="1"/>
          </p:cNvSpPr>
          <p:nvPr>
            <p:ph type="ftr" sz="quarter" idx="11"/>
          </p:nvPr>
        </p:nvSpPr>
        <p:spPr>
          <a:xfrm>
            <a:off x="2819400" y="6557946"/>
            <a:ext cx="2927722" cy="228600"/>
          </a:xfrm>
        </p:spPr>
        <p:txBody>
          <a:bodyPr/>
          <a:lstStyle>
            <a:lvl1pPr>
              <a:defRPr lang="en-US" dirty="0">
                <a:solidFill>
                  <a:srgbClr val="FFFFFF"/>
                </a:solidFill>
              </a:defRPr>
            </a:lvl1pPr>
            <a:extLst/>
          </a:lstStyle>
          <a:p>
            <a:endParaRPr lang="ru-RU"/>
          </a:p>
        </p:txBody>
      </p:sp>
      <p:sp>
        <p:nvSpPr>
          <p:cNvPr id="29" name="Номер слайда 28"/>
          <p:cNvSpPr>
            <a:spLocks noGrp="1"/>
          </p:cNvSpPr>
          <p:nvPr>
            <p:ph type="sldNum" sz="quarter" idx="12"/>
          </p:nvPr>
        </p:nvSpPr>
        <p:spPr>
          <a:xfrm>
            <a:off x="7880884" y="6556248"/>
            <a:ext cx="588336" cy="228600"/>
          </a:xfrm>
        </p:spPr>
        <p:txBody>
          <a:bodyPr/>
          <a:lstStyle>
            <a:lvl1pPr>
              <a:defRPr lang="en-US" smtClean="0">
                <a:solidFill>
                  <a:srgbClr val="FFFFFF"/>
                </a:solidFill>
              </a:defRPr>
            </a:lvl1pPr>
            <a:extLst/>
          </a:lstStyle>
          <a:p>
            <a:fld id="{6D46AF10-7162-48C7-AE51-137FFC1BF5D7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9B1C75-1918-4A84-A0A5-CA28B0ACA92D}" type="datetimeFigureOut">
              <a:rPr lang="ru-RU" smtClean="0"/>
              <a:pPr/>
              <a:t>25.11.2020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46AF10-7162-48C7-AE51-137FFC1BF5D7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066800" y="2821837"/>
            <a:ext cx="6255488" cy="1362075"/>
          </a:xfrm>
        </p:spPr>
        <p:txBody>
          <a:bodyPr tIns="0" anchor="t"/>
          <a:lstStyle>
            <a:lvl1pPr algn="r">
              <a:buNone/>
              <a:defRPr sz="4200" b="1" cap="all"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1066800" y="1905000"/>
            <a:ext cx="6255488" cy="743507"/>
          </a:xfrm>
        </p:spPr>
        <p:txBody>
          <a:bodyPr anchor="b"/>
          <a:lstStyle>
            <a:lvl1pPr marL="0" indent="0" algn="r">
              <a:buNone/>
              <a:defRPr sz="2000">
                <a:solidFill>
                  <a:schemeClr val="tx1"/>
                </a:solidFill>
                <a:effectLst/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>
          <a:xfrm>
            <a:off x="4724238" y="6556810"/>
            <a:ext cx="2002464" cy="226902"/>
          </a:xfrm>
        </p:spPr>
        <p:txBody>
          <a:bodyPr bIns="0" anchor="b"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fld id="{D39B1C75-1918-4A84-A0A5-CA28B0ACA92D}" type="datetimeFigureOut">
              <a:rPr lang="ru-RU" smtClean="0"/>
              <a:pPr/>
              <a:t>25.11.2020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>
          <a:xfrm>
            <a:off x="1735358" y="6556810"/>
            <a:ext cx="2895600" cy="228600"/>
          </a:xfrm>
        </p:spPr>
        <p:txBody>
          <a:bodyPr bIns="0" anchor="b"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6733952" y="6555112"/>
            <a:ext cx="588336" cy="228600"/>
          </a:xfrm>
        </p:spPr>
        <p:txBody>
          <a:bodyPr/>
          <a:lstStyle/>
          <a:p>
            <a:fld id="{6D46AF10-7162-48C7-AE51-137FFC1BF5D7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42048" cy="1143000"/>
          </a:xfrm>
        </p:spPr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3520440" cy="4525963"/>
          </a:xfrm>
        </p:spPr>
        <p:txBody>
          <a:bodyPr anchor="t"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178808" y="1600200"/>
            <a:ext cx="3520440" cy="4525963"/>
          </a:xfrm>
        </p:spPr>
        <p:txBody>
          <a:bodyPr anchor="t"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9B1C75-1918-4A84-A0A5-CA28B0ACA92D}" type="datetimeFigureOut">
              <a:rPr lang="ru-RU" smtClean="0"/>
              <a:pPr/>
              <a:t>25.11.2020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46AF10-7162-48C7-AE51-137FFC1BF5D7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42048" cy="1143000"/>
          </a:xfrm>
        </p:spPr>
        <p:txBody>
          <a:bodyPr anchor="b"/>
          <a:lstStyle>
            <a:lvl1pPr>
              <a:defRPr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5867400"/>
            <a:ext cx="3520440" cy="457200"/>
          </a:xfrm>
          <a:noFill/>
          <a:ln w="12700" cap="flat" cmpd="sng" algn="ctr">
            <a:solidFill>
              <a:schemeClr val="tx2"/>
            </a:solidFill>
            <a:prstDash val="solid"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lvl1pPr marL="0" indent="0" algn="ctr">
              <a:buNone/>
              <a:defRPr sz="1800" b="1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178808" y="5867400"/>
            <a:ext cx="3520440" cy="457200"/>
          </a:xfrm>
          <a:noFill/>
          <a:ln w="12700" cap="flat" cmpd="sng" algn="ctr">
            <a:solidFill>
              <a:schemeClr val="tx2"/>
            </a:solidFill>
            <a:prstDash val="solid"/>
          </a:ln>
          <a:effectLst/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anchor="ctr"/>
          <a:lstStyle>
            <a:lvl1pPr marL="0" indent="0" algn="ctr">
              <a:buNone/>
              <a:defRPr sz="1800" b="1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Содержимое 4"/>
          <p:cNvSpPr>
            <a:spLocks noGrp="1"/>
          </p:cNvSpPr>
          <p:nvPr>
            <p:ph sz="quarter" idx="2"/>
          </p:nvPr>
        </p:nvSpPr>
        <p:spPr>
          <a:xfrm>
            <a:off x="457200" y="1711840"/>
            <a:ext cx="3520440" cy="411480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178808" y="1711840"/>
            <a:ext cx="3520440" cy="411480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9B1C75-1918-4A84-A0A5-CA28B0ACA92D}" type="datetimeFigureOut">
              <a:rPr lang="ru-RU" smtClean="0"/>
              <a:pPr/>
              <a:t>25.11.2020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46AF10-7162-48C7-AE51-137FFC1BF5D7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42048" cy="1143000"/>
          </a:xfrm>
        </p:spPr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9B1C75-1918-4A84-A0A5-CA28B0ACA92D}" type="datetimeFigureOut">
              <a:rPr lang="ru-RU" smtClean="0"/>
              <a:pPr/>
              <a:t>25.11.2020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46AF10-7162-48C7-AE51-137FFC1BF5D7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fld id="{D39B1C75-1918-4A84-A0A5-CA28B0ACA92D}" type="datetimeFigureOut">
              <a:rPr lang="ru-RU" smtClean="0"/>
              <a:pPr/>
              <a:t>25.11.2020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46AF10-7162-48C7-AE51-137FFC1BF5D7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28600"/>
            <a:ext cx="5897880" cy="1173480"/>
          </a:xfrm>
        </p:spPr>
        <p:txBody>
          <a:bodyPr wrap="square" anchor="b"/>
          <a:lstStyle>
            <a:lvl1pPr algn="l">
              <a:buNone/>
              <a:defRPr lang="en-US" sz="2400" baseline="0" smtClean="0"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457200" y="1497416"/>
            <a:ext cx="5897880" cy="602512"/>
          </a:xfrm>
        </p:spPr>
        <p:txBody>
          <a:bodyPr rot="0" spcFirstLastPara="0" vertOverflow="overflow" horzOverflow="overflow" vert="horz" wrap="square" lIns="45720" tIns="0" rIns="0" bIns="0" numCol="1" spcCol="0" rtlCol="0" fromWordArt="0" anchor="t" anchorCtr="0" forceAA="0" compatLnSpc="1">
            <a:normAutofit/>
          </a:bodyPr>
          <a:lstStyle>
            <a:lvl1pPr marL="0" indent="0">
              <a:spcBef>
                <a:spcPts val="0"/>
              </a:spcBef>
              <a:spcAft>
                <a:spcPts val="0"/>
              </a:spcAft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1"/>
          </p:nvPr>
        </p:nvSpPr>
        <p:spPr>
          <a:xfrm>
            <a:off x="457200" y="2133600"/>
            <a:ext cx="7239000" cy="4371752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9B1C75-1918-4A84-A0A5-CA28B0ACA92D}" type="datetimeFigureOut">
              <a:rPr lang="ru-RU" smtClean="0"/>
              <a:pPr/>
              <a:t>25.11.2020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46AF10-7162-48C7-AE51-137FFC1BF5D7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Прямоугольник 7"/>
          <p:cNvSpPr/>
          <p:nvPr/>
        </p:nvSpPr>
        <p:spPr>
          <a:xfrm rot="21240000">
            <a:off x="597968" y="1004668"/>
            <a:ext cx="4319527" cy="4312573"/>
          </a:xfrm>
          <a:prstGeom prst="rect">
            <a:avLst/>
          </a:prstGeom>
          <a:solidFill>
            <a:srgbClr val="FAFAFA"/>
          </a:solidFill>
          <a:ln w="1270" cap="rnd" cmpd="sng" algn="ctr">
            <a:solidFill>
              <a:srgbClr val="EAEAEA"/>
            </a:solidFill>
            <a:prstDash val="solid"/>
          </a:ln>
          <a:effectLst>
            <a:outerShdw blurRad="25000" dist="12700" dir="5400000" algn="t" rotWithShape="0">
              <a:srgbClr val="000000">
                <a:alpha val="40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Прямоугольник 8"/>
          <p:cNvSpPr/>
          <p:nvPr/>
        </p:nvSpPr>
        <p:spPr>
          <a:xfrm rot="21420000">
            <a:off x="596706" y="998816"/>
            <a:ext cx="4319527" cy="4312573"/>
          </a:xfrm>
          <a:prstGeom prst="rect">
            <a:avLst/>
          </a:prstGeom>
          <a:solidFill>
            <a:srgbClr val="FAFAFA"/>
          </a:solidFill>
          <a:ln w="1270" cap="rnd" cmpd="sng" algn="ctr">
            <a:solidFill>
              <a:srgbClr val="EAEAEA"/>
            </a:solidFill>
            <a:prstDash val="solid"/>
          </a:ln>
          <a:effectLst>
            <a:outerShdw blurRad="28000" dist="12700" dir="5400000" algn="tl" rotWithShape="0">
              <a:srgbClr val="000000">
                <a:alpha val="40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89098" y="1143000"/>
            <a:ext cx="3429000" cy="2057400"/>
          </a:xfrm>
        </p:spPr>
        <p:txBody>
          <a:bodyPr vert="horz" anchor="b"/>
          <a:lstStyle>
            <a:lvl1pPr algn="l">
              <a:buNone/>
              <a:defRPr sz="3000" b="1" baseline="0">
                <a:ln w="500">
                  <a:solidFill>
                    <a:schemeClr val="tx2">
                      <a:shade val="10000"/>
                      <a:satMod val="135000"/>
                    </a:schemeClr>
                  </a:solidFill>
                </a:ln>
                <a:gradFill>
                  <a:gsLst>
                    <a:gs pos="0">
                      <a:schemeClr val="accent4">
                        <a:tint val="13000"/>
                      </a:schemeClr>
                    </a:gs>
                    <a:gs pos="10000">
                      <a:schemeClr val="accent4">
                        <a:tint val="20000"/>
                      </a:schemeClr>
                    </a:gs>
                    <a:gs pos="49000">
                      <a:schemeClr val="accent4">
                        <a:tint val="70000"/>
                      </a:schemeClr>
                    </a:gs>
                    <a:gs pos="50000">
                      <a:schemeClr val="accent4">
                        <a:tint val="97000"/>
                      </a:schemeClr>
                    </a:gs>
                    <a:gs pos="100000">
                      <a:schemeClr val="accent4">
                        <a:tint val="20000"/>
                      </a:schemeClr>
                    </a:gs>
                  </a:gsLst>
                  <a:lin ang="5400000" scaled="1"/>
                </a:gradFill>
                <a:effectLst/>
              </a:defRPr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5389098" y="3283634"/>
            <a:ext cx="3429000" cy="1920240"/>
          </a:xfrm>
        </p:spPr>
        <p:txBody>
          <a:bodyPr rot="0" spcFirstLastPara="0" vertOverflow="overflow" horzOverflow="overflow" vert="horz" wrap="square" lIns="82296" tIns="0" rIns="0" bIns="0" numCol="1" spcCol="0" rtlCol="0" fromWordArt="0" anchor="t" anchorCtr="0" forceAA="0" compatLnSpc="1">
            <a:normAutofit/>
          </a:bodyPr>
          <a:lstStyle>
            <a:lvl1pPr marL="0" indent="0">
              <a:lnSpc>
                <a:spcPct val="100000"/>
              </a:lnSpc>
              <a:spcBef>
                <a:spcPts val="0"/>
              </a:spcBef>
              <a:buFontTx/>
              <a:buNone/>
              <a:defRPr sz="1400" baseline="0">
                <a:solidFill>
                  <a:schemeClr val="tx1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marL="0" marR="0" lvl="0" indent="0" algn="l" defTabSz="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tx2"/>
              </a:buClr>
              <a:buSzPct val="73000"/>
              <a:buFontTx/>
              <a:buNone/>
              <a:tabLst/>
              <a:defRPr/>
            </a:pPr>
            <a:r>
              <a:rPr kumimoji="0"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9B1C75-1918-4A84-A0A5-CA28B0ACA92D}" type="datetimeFigureOut">
              <a:rPr lang="ru-RU" smtClean="0"/>
              <a:pPr/>
              <a:t>25.11.2020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46AF10-7162-48C7-AE51-137FFC1BF5D7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0" name="Рисунок 9"/>
          <p:cNvSpPr>
            <a:spLocks noGrp="1"/>
          </p:cNvSpPr>
          <p:nvPr>
            <p:ph type="pic" idx="1"/>
          </p:nvPr>
        </p:nvSpPr>
        <p:spPr>
          <a:xfrm>
            <a:off x="663682" y="1041002"/>
            <a:ext cx="4206240" cy="4206240"/>
          </a:xfrm>
          <a:solidFill>
            <a:schemeClr val="bg2">
              <a:shade val="50000"/>
            </a:schemeClr>
          </a:solidFill>
          <a:ln w="107950">
            <a:solidFill>
              <a:srgbClr val="FFFFFF"/>
            </a:solidFill>
            <a:miter lim="800000"/>
          </a:ln>
          <a:effectLst>
            <a:outerShdw blurRad="44450" dist="3810" dir="5400000" algn="tl" rotWithShape="0">
              <a:srgbClr val="000000">
                <a:alpha val="60000"/>
              </a:srgbClr>
            </a:outerShdw>
          </a:effectLst>
          <a:scene3d>
            <a:camera prst="orthographicFront"/>
            <a:lightRig rig="threePt" dir="t"/>
          </a:scene3d>
          <a:sp3d contourW="3810">
            <a:contourClr>
              <a:srgbClr val="969696"/>
            </a:contourClr>
          </a:sp3d>
        </p:spPr>
        <p:txBody>
          <a:bodyPr/>
          <a:lstStyle>
            <a:lvl1pPr marL="0" indent="0">
              <a:buNone/>
              <a:defRPr sz="3200"/>
            </a:lvl1pPr>
            <a:extLst/>
          </a:lstStyle>
          <a:p>
            <a:r>
              <a:rPr kumimoji="0" lang="ru-RU" smtClean="0"/>
              <a:t>Вставка рисунка</a:t>
            </a:r>
            <a:endParaRPr kumimoji="0" lang="en-US" dirty="0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9B1C75-1918-4A84-A0A5-CA28B0ACA92D}" type="datetimeFigureOut">
              <a:rPr lang="ru-RU" smtClean="0"/>
              <a:pPr/>
              <a:t>25.11.2020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46AF10-7162-48C7-AE51-137FFC1BF5D7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553200" y="274955"/>
            <a:ext cx="1524000" cy="5851525"/>
          </a:xfrm>
        </p:spPr>
        <p:txBody>
          <a:bodyPr vert="eaVert" anchor="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42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>
          <a:xfrm>
            <a:off x="4242816" y="6557946"/>
            <a:ext cx="2002464" cy="226902"/>
          </a:xfrm>
        </p:spPr>
        <p:txBody>
          <a:bodyPr/>
          <a:lstStyle/>
          <a:p>
            <a:fld id="{D39B1C75-1918-4A84-A0A5-CA28B0ACA92D}" type="datetimeFigureOut">
              <a:rPr lang="ru-RU" smtClean="0"/>
              <a:pPr/>
              <a:t>25.11.2020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>
          <a:xfrm>
            <a:off x="457200" y="6556248"/>
            <a:ext cx="3657600" cy="228600"/>
          </a:xfrm>
        </p:spPr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6254496" y="6553200"/>
            <a:ext cx="588336" cy="228600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fld id="{6D46AF10-7162-48C7-AE51-137FFC1BF5D7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Прямоугольник 8"/>
          <p:cNvSpPr/>
          <p:nvPr/>
        </p:nvSpPr>
        <p:spPr>
          <a:xfrm flipH="1">
            <a:off x="8153400" y="0"/>
            <a:ext cx="990600" cy="6858000"/>
          </a:xfrm>
          <a:prstGeom prst="rect">
            <a:avLst/>
          </a:prstGeom>
          <a:blipFill>
            <a:blip r:embed="rId13" cstate="print">
              <a:alphaModFix amt="43000"/>
            </a:blip>
            <a:tile tx="0" ty="0" sx="50000" sy="50000" flip="none" algn="tl"/>
          </a:blipFill>
          <a:ln w="0" cap="flat" cmpd="sng" algn="ctr">
            <a:noFill/>
            <a:prstDash val="solid"/>
          </a:ln>
          <a:effectLst>
            <a:fillOverlay blend="mult">
              <a:gradFill rotWithShape="1">
                <a:gsLst>
                  <a:gs pos="0">
                    <a:schemeClr val="tx2">
                      <a:tint val="62000"/>
                      <a:satMod val="420000"/>
                    </a:schemeClr>
                  </a:gs>
                  <a:gs pos="100000">
                    <a:schemeClr val="tx2">
                      <a:shade val="20000"/>
                      <a:satMod val="170000"/>
                    </a:schemeClr>
                  </a:gs>
                </a:gsLst>
                <a:path path="circle">
                  <a:fillToRect l="50000" t="110000" r="50000" b="-10000"/>
                </a:path>
                <a:tileRect/>
              </a:gradFill>
            </a:fillOverlay>
            <a:innerShdw blurRad="63500" dist="44450" dir="10800000">
              <a:srgbClr val="000000">
                <a:alpha val="45000"/>
              </a:srgbClr>
            </a:inn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39000" cy="1143000"/>
          </a:xfrm>
          <a:prstGeom prst="rect">
            <a:avLst/>
          </a:prstGeom>
        </p:spPr>
        <p:txBody>
          <a:bodyPr vert="horz" lIns="45720" tIns="0" rIns="45720" bIns="0" anchor="b" anchorCtr="0">
            <a:normAutofit/>
          </a:bodyPr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1" name="Текст 30"/>
          <p:cNvSpPr>
            <a:spLocks noGrp="1"/>
          </p:cNvSpPr>
          <p:nvPr>
            <p:ph type="body" idx="1"/>
          </p:nvPr>
        </p:nvSpPr>
        <p:spPr>
          <a:xfrm>
            <a:off x="457200" y="1609416"/>
            <a:ext cx="7239000" cy="484632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27" name="Дата 26"/>
          <p:cNvSpPr>
            <a:spLocks noGrp="1"/>
          </p:cNvSpPr>
          <p:nvPr>
            <p:ph type="dt" sz="half" idx="2"/>
          </p:nvPr>
        </p:nvSpPr>
        <p:spPr>
          <a:xfrm>
            <a:off x="4245936" y="6557946"/>
            <a:ext cx="2002464" cy="226902"/>
          </a:xfrm>
          <a:prstGeom prst="rect">
            <a:avLst/>
          </a:prstGeom>
        </p:spPr>
        <p:txBody>
          <a:bodyPr vert="horz" tIns="0" bIns="0" anchor="b"/>
          <a:lstStyle>
            <a:lvl1pPr algn="l" eaLnBrk="1" latinLnBrk="0" hangingPunct="1">
              <a:defRPr kumimoji="0" sz="1000">
                <a:solidFill>
                  <a:schemeClr val="tx2"/>
                </a:solidFill>
              </a:defRPr>
            </a:lvl1pPr>
            <a:extLst/>
          </a:lstStyle>
          <a:p>
            <a:fld id="{D39B1C75-1918-4A84-A0A5-CA28B0ACA92D}" type="datetimeFigureOut">
              <a:rPr lang="ru-RU" smtClean="0"/>
              <a:pPr/>
              <a:t>25.11.2020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3"/>
          </p:nvPr>
        </p:nvSpPr>
        <p:spPr>
          <a:xfrm>
            <a:off x="457200" y="6557946"/>
            <a:ext cx="3657600" cy="228600"/>
          </a:xfrm>
          <a:prstGeom prst="rect">
            <a:avLst/>
          </a:prstGeom>
        </p:spPr>
        <p:txBody>
          <a:bodyPr vert="horz" tIns="0" bIns="0" anchor="b"/>
          <a:lstStyle>
            <a:lvl1pPr algn="r" eaLnBrk="1" latinLnBrk="0" hangingPunct="1">
              <a:defRPr kumimoji="0" sz="1000">
                <a:solidFill>
                  <a:schemeClr val="tx2"/>
                </a:solidFill>
              </a:defRPr>
            </a:lvl1pPr>
            <a:extLst/>
          </a:lstStyle>
          <a:p>
            <a:endParaRPr lang="ru-RU"/>
          </a:p>
        </p:txBody>
      </p:sp>
      <p:sp>
        <p:nvSpPr>
          <p:cNvPr id="16" name="Номер слайда 15"/>
          <p:cNvSpPr>
            <a:spLocks noGrp="1"/>
          </p:cNvSpPr>
          <p:nvPr>
            <p:ph type="sldNum" sz="quarter" idx="4"/>
          </p:nvPr>
        </p:nvSpPr>
        <p:spPr>
          <a:xfrm>
            <a:off x="6251448" y="6556248"/>
            <a:ext cx="588336" cy="228600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100">
                <a:solidFill>
                  <a:schemeClr val="tx2"/>
                </a:solidFill>
              </a:defRPr>
            </a:lvl1pPr>
            <a:extLst/>
          </a:lstStyle>
          <a:p>
            <a:fld id="{6D46AF10-7162-48C7-AE51-137FFC1BF5D7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3800" b="1" kern="1200" cap="all" baseline="0">
          <a:ln w="500">
            <a:solidFill>
              <a:schemeClr val="tx2">
                <a:shade val="20000"/>
                <a:satMod val="120000"/>
              </a:schemeClr>
            </a:solidFill>
          </a:ln>
          <a:gradFill>
            <a:gsLst>
              <a:gs pos="0">
                <a:schemeClr val="accent4">
                  <a:tint val="13000"/>
                </a:schemeClr>
              </a:gs>
              <a:gs pos="10000">
                <a:schemeClr val="accent4">
                  <a:tint val="20000"/>
                </a:schemeClr>
              </a:gs>
              <a:gs pos="49000">
                <a:schemeClr val="accent4">
                  <a:tint val="70000"/>
                </a:schemeClr>
              </a:gs>
              <a:gs pos="50000">
                <a:schemeClr val="accent4">
                  <a:tint val="97000"/>
                </a:schemeClr>
              </a:gs>
              <a:gs pos="100000">
                <a:schemeClr val="accent4">
                  <a:tint val="20000"/>
                </a:schemeClr>
              </a:gs>
            </a:gsLst>
            <a:lin ang="5400000" scaled="1"/>
          </a:gradFill>
          <a:effectLst/>
          <a:latin typeface="+mj-lt"/>
          <a:ea typeface="+mj-ea"/>
          <a:cs typeface="+mj-cs"/>
        </a:defRPr>
      </a:lvl1pPr>
      <a:extLst/>
    </p:titleStyle>
    <p:bodyStyle>
      <a:lvl1pPr marL="274320" indent="-274320" algn="l" rtl="0" eaLnBrk="1" latinLnBrk="0" hangingPunct="1">
        <a:spcBef>
          <a:spcPts val="600"/>
        </a:spcBef>
        <a:buClr>
          <a:schemeClr val="tx2"/>
        </a:buClr>
        <a:buSzPct val="73000"/>
        <a:buFont typeface="Wingdings 2"/>
        <a:buChar char=""/>
        <a:defRPr kumimoji="0" sz="2600" kern="1200" baseline="0">
          <a:solidFill>
            <a:schemeClr val="tx1"/>
          </a:solidFill>
          <a:latin typeface="+mn-lt"/>
          <a:ea typeface="+mn-ea"/>
          <a:cs typeface="+mn-cs"/>
        </a:defRPr>
      </a:lvl1pPr>
      <a:lvl2pPr marL="521208" indent="-228600" algn="l" rtl="0" eaLnBrk="1" latinLnBrk="0" hangingPunct="1">
        <a:spcBef>
          <a:spcPts val="500"/>
        </a:spcBef>
        <a:buClr>
          <a:schemeClr val="accent4"/>
        </a:buClr>
        <a:buSzPct val="80000"/>
        <a:buFont typeface="Wingdings 2"/>
        <a:buChar char=""/>
        <a:defRPr kumimoji="0" sz="2300" kern="1200">
          <a:solidFill>
            <a:schemeClr val="tx1">
              <a:tint val="85000"/>
            </a:schemeClr>
          </a:solidFill>
          <a:latin typeface="+mn-lt"/>
          <a:ea typeface="+mn-ea"/>
          <a:cs typeface="+mn-cs"/>
        </a:defRPr>
      </a:lvl2pPr>
      <a:lvl3pPr marL="758952" indent="-228600" algn="l" rtl="0" eaLnBrk="1" latinLnBrk="0" hangingPunct="1">
        <a:spcBef>
          <a:spcPts val="400"/>
        </a:spcBef>
        <a:buClr>
          <a:schemeClr val="accent4"/>
        </a:buClr>
        <a:buSzPct val="60000"/>
        <a:buFont typeface="Wingdings"/>
        <a:buChar char="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005840" indent="-228600" algn="l" rtl="0" eaLnBrk="1" latinLnBrk="0" hangingPunct="1">
        <a:spcBef>
          <a:spcPct val="20000"/>
        </a:spcBef>
        <a:buClr>
          <a:schemeClr val="accent4"/>
        </a:buClr>
        <a:buSzPct val="80000"/>
        <a:buFont typeface="Wingdings 2"/>
        <a:buChar char=""/>
        <a:defRPr kumimoji="0" sz="2000" kern="1200">
          <a:solidFill>
            <a:schemeClr val="tx1">
              <a:tint val="85000"/>
            </a:schemeClr>
          </a:solidFill>
          <a:latin typeface="+mn-lt"/>
          <a:ea typeface="+mn-ea"/>
          <a:cs typeface="+mn-cs"/>
        </a:defRPr>
      </a:lvl4pPr>
      <a:lvl5pPr marL="1280160" indent="-228600" algn="l" rtl="0" eaLnBrk="1" latinLnBrk="0" hangingPunct="1">
        <a:spcBef>
          <a:spcPts val="400"/>
        </a:spcBef>
        <a:buClr>
          <a:schemeClr val="accent4"/>
        </a:buClr>
        <a:buSzPct val="70000"/>
        <a:buFont typeface="Wingdings"/>
        <a:buChar char="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472184" indent="-182880" algn="l" rtl="0" eaLnBrk="1" latinLnBrk="0" hangingPunct="1">
        <a:spcBef>
          <a:spcPts val="400"/>
        </a:spcBef>
        <a:buClr>
          <a:schemeClr val="accent4"/>
        </a:buClr>
        <a:buSzPct val="80000"/>
        <a:buFont typeface="Wingdings 2"/>
        <a:buChar char=""/>
        <a:defRPr kumimoji="0" sz="1800" kern="1200">
          <a:solidFill>
            <a:schemeClr val="tx1">
              <a:tint val="85000"/>
            </a:schemeClr>
          </a:solidFill>
          <a:latin typeface="+mn-lt"/>
          <a:ea typeface="+mn-ea"/>
          <a:cs typeface="+mn-cs"/>
        </a:defRPr>
      </a:lvl6pPr>
      <a:lvl7pPr marL="1673352" indent="-182880" algn="l" rtl="0" eaLnBrk="1" latinLnBrk="0" hangingPunct="1">
        <a:spcBef>
          <a:spcPct val="20000"/>
        </a:spcBef>
        <a:buClr>
          <a:schemeClr val="accent4"/>
        </a:buClr>
        <a:buSzPct val="80000"/>
        <a:buFont typeface="Wingdings 2"/>
        <a:buChar char="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1847088" indent="-182880" algn="l" rtl="0" eaLnBrk="1" latinLnBrk="0" hangingPunct="1">
        <a:spcBef>
          <a:spcPts val="300"/>
        </a:spcBef>
        <a:buClr>
          <a:schemeClr val="accent4"/>
        </a:buClr>
        <a:buSzPct val="100000"/>
        <a:buChar char="•"/>
        <a:defRPr kumimoji="0" sz="1600" kern="1200" baseline="0">
          <a:solidFill>
            <a:schemeClr val="tx1">
              <a:tint val="85000"/>
            </a:schemeClr>
          </a:solidFill>
          <a:latin typeface="+mn-lt"/>
          <a:ea typeface="+mn-ea"/>
          <a:cs typeface="+mn-cs"/>
        </a:defRPr>
      </a:lvl8pPr>
      <a:lvl9pPr marL="2057400" indent="-182880" algn="l" rtl="0" eaLnBrk="1" latinLnBrk="0" hangingPunct="1">
        <a:spcBef>
          <a:spcPct val="20000"/>
        </a:spcBef>
        <a:buClr>
          <a:schemeClr val="accent4"/>
        </a:buClr>
        <a:buSzPct val="100000"/>
        <a:buFont typeface="Wingdings"/>
        <a:buChar char="§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6.png"/><Relationship Id="rId3" Type="http://schemas.openxmlformats.org/officeDocument/2006/relationships/image" Target="../media/image11.png"/><Relationship Id="rId7" Type="http://schemas.openxmlformats.org/officeDocument/2006/relationships/image" Target="../media/image15.jp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4.png"/><Relationship Id="rId5" Type="http://schemas.openxmlformats.org/officeDocument/2006/relationships/image" Target="../media/image13.png"/><Relationship Id="rId4" Type="http://schemas.openxmlformats.org/officeDocument/2006/relationships/image" Target="../media/image12.png"/><Relationship Id="rId9" Type="http://schemas.microsoft.com/office/2007/relationships/hdphoto" Target="../media/hdphoto1.wdp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22.png"/><Relationship Id="rId3" Type="http://schemas.openxmlformats.org/officeDocument/2006/relationships/image" Target="../media/image17.jpg"/><Relationship Id="rId7" Type="http://schemas.openxmlformats.org/officeDocument/2006/relationships/image" Target="../media/image21.jp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0.jpeg"/><Relationship Id="rId5" Type="http://schemas.openxmlformats.org/officeDocument/2006/relationships/image" Target="../media/image19.jpeg"/><Relationship Id="rId10" Type="http://schemas.openxmlformats.org/officeDocument/2006/relationships/image" Target="../media/image24.jpg"/><Relationship Id="rId4" Type="http://schemas.openxmlformats.org/officeDocument/2006/relationships/image" Target="../media/image18.jpg"/><Relationship Id="rId9" Type="http://schemas.openxmlformats.org/officeDocument/2006/relationships/image" Target="../media/image23.jpg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image" Target="../media/image31.jpeg"/><Relationship Id="rId3" Type="http://schemas.openxmlformats.org/officeDocument/2006/relationships/image" Target="../media/image26.png"/><Relationship Id="rId7" Type="http://schemas.openxmlformats.org/officeDocument/2006/relationships/image" Target="../media/image30.jpeg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9.jpeg"/><Relationship Id="rId5" Type="http://schemas.openxmlformats.org/officeDocument/2006/relationships/image" Target="../media/image28.jpeg"/><Relationship Id="rId4" Type="http://schemas.openxmlformats.org/officeDocument/2006/relationships/image" Target="../media/image27.png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sah-RU" dirty="0" smtClean="0"/>
              <a:t>Внедрение комплекса ГТО в ДОУ</a:t>
            </a:r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 rot="10800000" flipV="1">
            <a:off x="0" y="0"/>
            <a:ext cx="9144000" cy="1071546"/>
          </a:xfrm>
        </p:spPr>
        <p:txBody>
          <a:bodyPr>
            <a:normAutofit/>
          </a:bodyPr>
          <a:lstStyle/>
          <a:p>
            <a:r>
              <a:rPr lang="sah-RU" sz="18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Муниципальное бюджетное дошкольное образовательное учреждение </a:t>
            </a:r>
          </a:p>
          <a:p>
            <a:r>
              <a:rPr lang="sah-RU" sz="18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“Сардаана” </a:t>
            </a:r>
            <a:endParaRPr lang="ru-RU" sz="1800" b="1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3571868" y="4643446"/>
            <a:ext cx="5572131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sah-RU" dirty="0" smtClean="0">
                <a:solidFill>
                  <a:schemeClr val="tx2">
                    <a:lumMod val="50000"/>
                  </a:schemeClr>
                </a:solidFill>
                <a:latin typeface="+mj-lt"/>
                <a:cs typeface="Calibri" pitchFamily="34" charset="0"/>
              </a:rPr>
              <a:t>Попова Саргылана Александровна</a:t>
            </a:r>
          </a:p>
          <a:p>
            <a:pPr algn="ctr"/>
            <a:r>
              <a:rPr lang="ru-RU" i="1" dirty="0" smtClean="0">
                <a:solidFill>
                  <a:srgbClr val="002060"/>
                </a:solidFill>
              </a:rPr>
              <a:t>и</a:t>
            </a:r>
            <a:r>
              <a:rPr lang="sah-RU" i="1" dirty="0" smtClean="0">
                <a:solidFill>
                  <a:srgbClr val="002060"/>
                </a:solidFill>
              </a:rPr>
              <a:t>нструктор по физическому воспитанию</a:t>
            </a:r>
            <a:endParaRPr lang="ru-RU" i="1" dirty="0">
              <a:solidFill>
                <a:srgbClr val="002060"/>
              </a:solidFill>
            </a:endParaRPr>
          </a:p>
        </p:txBody>
      </p:sp>
      <p:pic>
        <p:nvPicPr>
          <p:cNvPr id="9" name="Picture 3" descr="C:\Users\Администратор\Downloads\ГТО значки.jpg"/>
          <p:cNvPicPr>
            <a:picLocks noChangeAspect="1" noChangeArrowheads="1"/>
          </p:cNvPicPr>
          <p:nvPr/>
        </p:nvPicPr>
        <p:blipFill>
          <a:blip r:embed="rId3" cstate="print"/>
          <a:srcRect l="2041" t="20408" r="69387" b="40136"/>
          <a:stretch>
            <a:fillRect/>
          </a:stretch>
        </p:blipFill>
        <p:spPr bwMode="auto">
          <a:xfrm>
            <a:off x="357158" y="428604"/>
            <a:ext cx="1931289" cy="2000264"/>
          </a:xfrm>
          <a:prstGeom prst="rect">
            <a:avLst/>
          </a:prstGeom>
          <a:noFill/>
        </p:spPr>
      </p:pic>
      <p:pic>
        <p:nvPicPr>
          <p:cNvPr id="8195" name="Picture 3" descr="C:\Users\Администратор\Downloads\ГТО значки.jpg"/>
          <p:cNvPicPr>
            <a:picLocks noChangeAspect="1" noChangeArrowheads="1"/>
          </p:cNvPicPr>
          <p:nvPr/>
        </p:nvPicPr>
        <p:blipFill>
          <a:blip r:embed="rId3" cstate="print"/>
          <a:srcRect l="32031" t="41667" r="37500" b="21875"/>
          <a:stretch>
            <a:fillRect/>
          </a:stretch>
        </p:blipFill>
        <p:spPr bwMode="auto">
          <a:xfrm>
            <a:off x="357158" y="2357430"/>
            <a:ext cx="1928826" cy="1961772"/>
          </a:xfrm>
          <a:prstGeom prst="rect">
            <a:avLst/>
          </a:prstGeom>
          <a:noFill/>
        </p:spPr>
      </p:pic>
      <p:pic>
        <p:nvPicPr>
          <p:cNvPr id="8196" name="Picture 4" descr="C:\Users\Администратор\Downloads\ГТО значки.jpg"/>
          <p:cNvPicPr>
            <a:picLocks noChangeAspect="1" noChangeArrowheads="1"/>
          </p:cNvPicPr>
          <p:nvPr/>
        </p:nvPicPr>
        <p:blipFill>
          <a:blip r:embed="rId3" cstate="print"/>
          <a:srcRect l="63281" t="52083" r="5468" b="6250"/>
          <a:stretch>
            <a:fillRect/>
          </a:stretch>
        </p:blipFill>
        <p:spPr bwMode="auto">
          <a:xfrm>
            <a:off x="357158" y="4286256"/>
            <a:ext cx="1928826" cy="1928826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643174" y="320040"/>
            <a:ext cx="6500826" cy="1394448"/>
          </a:xfrm>
        </p:spPr>
        <p:txBody>
          <a:bodyPr>
            <a:noAutofit/>
          </a:bodyPr>
          <a:lstStyle/>
          <a:p>
            <a:r>
              <a:rPr lang="ru-RU" sz="2800" b="1" dirty="0" smtClean="0"/>
              <a:t>ПРОБЛЕМА И АКТУАЛЬНОСТЬ:</a:t>
            </a:r>
            <a:r>
              <a:rPr lang="ru-RU" sz="2800" dirty="0" smtClean="0"/>
              <a:t/>
            </a:r>
            <a:br>
              <a:rPr lang="ru-RU" sz="2800" dirty="0" smtClean="0"/>
            </a:br>
            <a:endParaRPr lang="ru-RU" sz="2800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0" y="2000240"/>
            <a:ext cx="8143900" cy="4857760"/>
          </a:xfrm>
        </p:spPr>
        <p:txBody>
          <a:bodyPr>
            <a:normAutofit fontScale="47500" lnSpcReduction="20000"/>
          </a:bodyPr>
          <a:lstStyle/>
          <a:p>
            <a:r>
              <a:rPr lang="ru-RU" dirty="0" smtClean="0"/>
              <a:t>Президент </a:t>
            </a:r>
            <a:r>
              <a:rPr lang="ru-RU" dirty="0"/>
              <a:t>России Владимир Путин предложил возродить существовавшую в СССР программу физической подготовки детей и взрослых ГТО.</a:t>
            </a:r>
          </a:p>
          <a:p>
            <a:r>
              <a:rPr lang="ru-RU" dirty="0"/>
              <a:t>В СССР в общеобразовательных учреждениях, профессиональных и спортивных организациях существовала программа физкультурной подготовки под названием «Готов к труду и обороне», или ГТО.</a:t>
            </a:r>
          </a:p>
          <a:p>
            <a:r>
              <a:rPr lang="ru-RU" dirty="0"/>
              <a:t>Министерство спорта России подписало приказ №575 от 08 июля 2014г. О государственных требованиях к уровню физической подготовленности населения при выполнении нормативов Всероссийского физкультурно-спортивного комплекса «Готов к труду и обороне» (ГТО).</a:t>
            </a:r>
          </a:p>
          <a:p>
            <a:r>
              <a:rPr lang="ru-RU" dirty="0"/>
              <a:t>Возрождение комплекса ГТО в образовательных организациях, сегодня на наш взгляд является актуальным и принципиальным. Целью вводимого комплекса является дальнейшее повышение уровня физического воспитания и готовности людей, в первую очередь молодого поколения к труду и обороне. Именно так закладывался ранее, и будет закладываться сейчас фундамент для будущих достижений страны в спорте и обороне. Будучи уникальной программой физкультурной подготовки, комплекс ГТО должен стать основополагающим в единой системе патриотического воспитания подрастающего поколения.</a:t>
            </a:r>
          </a:p>
          <a:p>
            <a:r>
              <a:rPr lang="ru-RU" dirty="0"/>
              <a:t>Как бы в подтверждение общественной значимости и актуальности данного проекта, отметим, что все люди разные. Однако, у всех, кто добровольно решит пройти испытание комплексом ГТО, есть одна общая черта, – целеустремлённость. Именно эта черта является наиболее важной для людей XXI века. Только целеустремлённые и физически подготовленные люди смогут добиться успеха в условиях конкуренции на рынке труда, а наша задача помочь им в этом, т.к. их достижения будут иметь не просто личностный, а социальный смысл.</a:t>
            </a:r>
            <a:r>
              <a:rPr lang="ru-RU" b="1" dirty="0"/>
              <a:t>  </a:t>
            </a:r>
            <a:r>
              <a:rPr lang="ru-RU" dirty="0"/>
              <a:t>Именно в дошкольном возрасте закладывается основа для физического развития, здоровья и характера человека в будущем. Этот период детства характеризуется постепенным совершенствованием всех функций детского организма. Ребенок этого возраста отличается чрезвычайной пластичностью.   Все это и натолкнуло нас на мысль о создании проекта по реализации комплекса ГТО.</a:t>
            </a:r>
          </a:p>
          <a:p>
            <a:endParaRPr lang="ru-RU" dirty="0"/>
          </a:p>
        </p:txBody>
      </p:sp>
      <p:pic>
        <p:nvPicPr>
          <p:cNvPr id="4" name="Picture 2" descr="C:\Users\Администратор\Downloads\ГТО ПУТИН.jpg"/>
          <p:cNvPicPr>
            <a:picLocks noChangeAspect="1" noChangeArrowheads="1"/>
          </p:cNvPicPr>
          <p:nvPr/>
        </p:nvPicPr>
        <p:blipFill>
          <a:blip r:embed="rId2" cstate="print"/>
          <a:srcRect b="8647"/>
          <a:stretch>
            <a:fillRect/>
          </a:stretch>
        </p:blipFill>
        <p:spPr bwMode="auto">
          <a:xfrm>
            <a:off x="0" y="214290"/>
            <a:ext cx="2507793" cy="1714512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23554" name="Picture 2" descr="C:\Users\Администратор\Downloads\история ГТО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357166"/>
            <a:ext cx="8166328" cy="6215082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3600" b="1" dirty="0" smtClean="0"/>
              <a:t>ЦЕЛЬ:</a:t>
            </a:r>
            <a:endParaRPr lang="ru-RU" sz="3600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buNone/>
            </a:pPr>
            <a:r>
              <a:rPr lang="ru-RU" b="1" dirty="0" smtClean="0"/>
              <a:t> </a:t>
            </a:r>
            <a:endParaRPr lang="ru-RU" dirty="0"/>
          </a:p>
          <a:p>
            <a:pPr>
              <a:buNone/>
            </a:pPr>
            <a:r>
              <a:rPr lang="ru-RU" dirty="0"/>
              <a:t> </a:t>
            </a:r>
            <a:r>
              <a:rPr lang="ru-RU" dirty="0" smtClean="0"/>
              <a:t>   повышение </a:t>
            </a:r>
            <a:r>
              <a:rPr lang="ru-RU" dirty="0"/>
              <a:t>эффективности использования возможностей физической культуры и спорта в укреплении здоровья нации, начиная с дошкольного возраста, всестороннем развитии личности, воспитании патриотизма и обеспечение преемственности в осуществлении физического воспитания населения.</a:t>
            </a:r>
          </a:p>
          <a:p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ru-RU" sz="3600" b="1" dirty="0" smtClean="0"/>
              <a:t>ЗАДАЧИ:</a:t>
            </a:r>
            <a:r>
              <a:rPr lang="ru-RU" sz="3600" dirty="0" smtClean="0"/>
              <a:t/>
            </a:r>
            <a:br>
              <a:rPr lang="ru-RU" sz="3600" dirty="0" smtClean="0"/>
            </a:br>
            <a:endParaRPr lang="ru-RU" sz="3600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pPr>
              <a:buNone/>
            </a:pPr>
            <a:endParaRPr lang="ru-RU" dirty="0"/>
          </a:p>
          <a:p>
            <a:r>
              <a:rPr lang="ru-RU" dirty="0" smtClean="0"/>
              <a:t>повышение </a:t>
            </a:r>
            <a:r>
              <a:rPr lang="ru-RU" dirty="0"/>
              <a:t>нравственного воспитания граждан, воспитание патриотизма.</a:t>
            </a:r>
          </a:p>
          <a:p>
            <a:r>
              <a:rPr lang="ru-RU" dirty="0" smtClean="0"/>
              <a:t>повышение </a:t>
            </a:r>
            <a:r>
              <a:rPr lang="ru-RU" dirty="0"/>
              <a:t>уровня физической подготовленности, укрепления здоровья</a:t>
            </a:r>
          </a:p>
          <a:p>
            <a:r>
              <a:rPr lang="ru-RU" dirty="0" smtClean="0"/>
              <a:t>формирование </a:t>
            </a:r>
            <a:r>
              <a:rPr lang="ru-RU" dirty="0"/>
              <a:t>у дошкольников осознанных потребностей в систематических занятиях физической культурой и спортом, ведении здорового образа жизни;</a:t>
            </a:r>
          </a:p>
          <a:p>
            <a:r>
              <a:rPr lang="ru-RU" dirty="0" smtClean="0"/>
              <a:t> </a:t>
            </a:r>
            <a:r>
              <a:rPr lang="ru-RU" dirty="0"/>
              <a:t>повышение общего уровня знаний дошкольников о средствах, методах и формах организации самостоятельных занятий физической культурой и спортом;</a:t>
            </a:r>
          </a:p>
          <a:p>
            <a:r>
              <a:rPr lang="ru-RU" dirty="0" smtClean="0"/>
              <a:t>модернизация </a:t>
            </a:r>
            <a:r>
              <a:rPr lang="ru-RU" dirty="0"/>
              <a:t>системы физического воспитания в ДОУ.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0"/>
            <a:ext cx="7472386" cy="1142984"/>
          </a:xfrm>
        </p:spPr>
        <p:txBody>
          <a:bodyPr>
            <a:noAutofit/>
          </a:bodyPr>
          <a:lstStyle/>
          <a:p>
            <a:r>
              <a:rPr lang="ru-RU" sz="2000" dirty="0" smtClean="0">
                <a:solidFill>
                  <a:srgbClr val="002060"/>
                </a:solidFill>
              </a:rPr>
              <a:t>Структура ВФСК ГТО</a:t>
            </a:r>
            <a:r>
              <a:rPr lang="ru-RU" sz="2000" dirty="0" smtClean="0"/>
              <a:t/>
            </a:r>
            <a:br>
              <a:rPr lang="ru-RU" sz="2000" dirty="0" smtClean="0"/>
            </a:br>
            <a:r>
              <a:rPr lang="ru-RU" sz="2000" dirty="0" smtClean="0">
                <a:solidFill>
                  <a:schemeClr val="accent1">
                    <a:lumMod val="75000"/>
                  </a:schemeClr>
                </a:solidFill>
              </a:rPr>
              <a:t>Состоит из 11 ступеней и включает возрастные группы:</a:t>
            </a:r>
            <a:endParaRPr lang="ru-RU" sz="2000" dirty="0">
              <a:solidFill>
                <a:schemeClr val="accent1">
                  <a:lumMod val="75000"/>
                </a:schemeClr>
              </a:solidFill>
            </a:endParaRPr>
          </a:p>
        </p:txBody>
      </p:sp>
      <p:graphicFrame>
        <p:nvGraphicFramePr>
          <p:cNvPr id="7" name="Содержимое 6"/>
          <p:cNvGraphicFramePr>
            <a:graphicFrameLocks noGrp="1"/>
          </p:cNvGraphicFramePr>
          <p:nvPr>
            <p:ph idx="1"/>
          </p:nvPr>
        </p:nvGraphicFramePr>
        <p:xfrm>
          <a:off x="357158" y="1428954"/>
          <a:ext cx="4572032" cy="5286195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572032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433046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dirty="0" smtClean="0"/>
                        <a:t> первая ступень - от 6 до 8 лет;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90332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dirty="0" smtClean="0"/>
                        <a:t> вторая ступень - от 9 до 10 лет; </a:t>
                      </a:r>
                    </a:p>
                    <a:p>
                      <a:endParaRPr lang="ru-RU" sz="1200" dirty="0" smtClean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90332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dirty="0" smtClean="0"/>
                        <a:t> третья ступень - от 11 до 12 лет; </a:t>
                      </a:r>
                    </a:p>
                    <a:p>
                      <a:endParaRPr lang="ru-RU" sz="12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490332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dirty="0" smtClean="0"/>
                        <a:t> четвертая ступень - от 13 до 15 лет; </a:t>
                      </a:r>
                    </a:p>
                    <a:p>
                      <a:endParaRPr lang="ru-RU" sz="12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490332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dirty="0" smtClean="0"/>
                        <a:t> пятая ступень - от 16 до 17 лет; </a:t>
                      </a:r>
                    </a:p>
                    <a:p>
                      <a:endParaRPr lang="ru-RU" sz="12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490332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dirty="0" smtClean="0"/>
                        <a:t> шестая ступень - от 18 до 29 лет; </a:t>
                      </a:r>
                    </a:p>
                    <a:p>
                      <a:endParaRPr lang="ru-RU" sz="12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490332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dirty="0" smtClean="0"/>
                        <a:t> седьмая ступень - от 30 до 39 лет; </a:t>
                      </a:r>
                    </a:p>
                    <a:p>
                      <a:endParaRPr lang="ru-RU" sz="12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490332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dirty="0" smtClean="0"/>
                        <a:t> восьмая ступень - от 40 до 49 лет; 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2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440161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dirty="0" smtClean="0"/>
                        <a:t> девятая ступень - от 50 до 59 лет; 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490332">
                <a:tc>
                  <a:txBody>
                    <a:bodyPr/>
                    <a:lstStyle/>
                    <a:p>
                      <a:r>
                        <a:rPr lang="ru-RU" sz="1200" dirty="0" smtClean="0"/>
                        <a:t> десятая ступень - от 60 до 69 лет; </a:t>
                      </a:r>
                    </a:p>
                    <a:p>
                      <a:endParaRPr lang="ru-RU" sz="12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490332">
                <a:tc>
                  <a:txBody>
                    <a:bodyPr/>
                    <a:lstStyle/>
                    <a:p>
                      <a:r>
                        <a:rPr lang="ru-RU" sz="1200" dirty="0" smtClean="0"/>
                        <a:t> одиннадцатая ступень - от 70 лет и старше. </a:t>
                      </a:r>
                    </a:p>
                    <a:p>
                      <a:endParaRPr lang="ru-RU" sz="12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</a:tbl>
          </a:graphicData>
        </a:graphic>
      </p:graphicFrame>
      <p:pic>
        <p:nvPicPr>
          <p:cNvPr id="24580" name="Picture 4" descr="C:\Users\Администратор\Downloads\GTO1-300x298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072066" y="2500306"/>
            <a:ext cx="2643196" cy="2625575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sah-RU" sz="2800" dirty="0" smtClean="0"/>
              <a:t>Комплекс состоит из следующих частей:</a:t>
            </a:r>
            <a:endParaRPr lang="ru-RU" sz="2800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1609416"/>
            <a:ext cx="7186634" cy="4462790"/>
          </a:xfrm>
        </p:spPr>
        <p:txBody>
          <a:bodyPr>
            <a:normAutofit fontScale="92500"/>
          </a:bodyPr>
          <a:lstStyle/>
          <a:p>
            <a:r>
              <a:rPr lang="sah-RU" dirty="0" smtClean="0"/>
              <a:t>Первая часть (нормативно-тестируюшая) предусматривает общую оценку уровня физической подготовленности населения установленных нормативов с последующим награждением значками отличия комплекса</a:t>
            </a:r>
          </a:p>
          <a:p>
            <a:r>
              <a:rPr lang="sah-RU" dirty="0" smtClean="0"/>
              <a:t>Вторая часть (спортивная) направленная на привлечение граждан к регулярным занятиям физической культурой и спортом с учетом возрастных групп населения с целью выполнения разрядных нормативов и п</a:t>
            </a:r>
            <a:r>
              <a:rPr lang="ru-RU" dirty="0" smtClean="0"/>
              <a:t>о</a:t>
            </a:r>
            <a:r>
              <a:rPr lang="sah-RU" dirty="0" smtClean="0"/>
              <a:t>лучения массовых спортивных разрядов </a:t>
            </a: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26626" name="Picture 2" descr="C:\Users\Администратор\Downloads\ДОУ ГТО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 r="-842" b="3191"/>
          <a:stretch>
            <a:fillRect/>
          </a:stretch>
        </p:blipFill>
        <p:spPr bwMode="auto">
          <a:xfrm>
            <a:off x="3500430" y="0"/>
            <a:ext cx="4643438" cy="6855428"/>
          </a:xfrm>
          <a:prstGeom prst="rect">
            <a:avLst/>
          </a:prstGeom>
          <a:noFill/>
        </p:spPr>
      </p:pic>
      <p:pic>
        <p:nvPicPr>
          <p:cNvPr id="26627" name="Picture 3" descr="C:\Users\Администратор\Downloads\эмблема гто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500042"/>
            <a:ext cx="3500430" cy="3424588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3074" name="Picture 2" descr="C:\Фото детей ДОУ\IMG_3255.PN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000232" y="-2104"/>
            <a:ext cx="5072098" cy="6860104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Picture 3" descr="C:\Фото детей ДОУ\IMG_3254.PN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071670" y="0"/>
            <a:ext cx="5070543" cy="68580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2050" name="Picture 2" descr="E:\Documents and Settings\Admin\Мои документы\Попова С.А\мои грамоты\Попова С.А\мои грамоты\грамота физо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23528" y="620689"/>
            <a:ext cx="1872207" cy="2664295"/>
          </a:xfrm>
          <a:prstGeom prst="rect">
            <a:avLst/>
          </a:prstGeom>
          <a:noFill/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308792" y="622322"/>
            <a:ext cx="1885137" cy="2664295"/>
          </a:xfrm>
          <a:prstGeom prst="rect">
            <a:avLst/>
          </a:prstGeom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255412" y="645660"/>
            <a:ext cx="1990940" cy="2834783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985" y="3570315"/>
            <a:ext cx="2007633" cy="2860517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85872" y="3650015"/>
            <a:ext cx="1909568" cy="2701116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88422" y="3733687"/>
            <a:ext cx="3880829" cy="2727070"/>
          </a:xfrm>
          <a:prstGeom prst="rect">
            <a:avLst/>
          </a:prstGeom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8">
            <a:extLst>
              <a:ext uri="{BEBA8EAE-BF5A-486C-A8C5-ECC9F3942E4B}">
                <a14:imgProps xmlns:a14="http://schemas.microsoft.com/office/drawing/2010/main">
                  <a14:imgLayer r:embed="rId9">
                    <a14:imgEffect>
                      <a14:saturation sat="33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6238431" y="655533"/>
            <a:ext cx="2182693" cy="2824909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3799"/>
          <a:stretch/>
        </p:blipFill>
        <p:spPr>
          <a:xfrm>
            <a:off x="38414" y="485358"/>
            <a:ext cx="3048000" cy="2286000"/>
          </a:xfrm>
        </p:spPr>
      </p:pic>
      <p:pic>
        <p:nvPicPr>
          <p:cNvPr id="5" name="Рисунок 4"/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2422" t="4795" r="10925" b="14362"/>
          <a:stretch/>
        </p:blipFill>
        <p:spPr>
          <a:xfrm>
            <a:off x="5141734" y="353290"/>
            <a:ext cx="3974884" cy="2360088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16811" y="2521295"/>
            <a:ext cx="1894440" cy="2525920"/>
          </a:xfrm>
          <a:prstGeom prst="rect">
            <a:avLst/>
          </a:prstGeom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5484" y="4797152"/>
            <a:ext cx="2541784" cy="1906338"/>
          </a:xfrm>
          <a:prstGeom prst="rect">
            <a:avLst/>
          </a:prstGeom>
        </p:spPr>
      </p:pic>
      <p:pic>
        <p:nvPicPr>
          <p:cNvPr id="9" name="Рисунок 8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71024" y="2462651"/>
            <a:ext cx="2758533" cy="2068900"/>
          </a:xfrm>
          <a:prstGeom prst="rect">
            <a:avLst/>
          </a:prstGeom>
        </p:spPr>
      </p:pic>
      <p:pic>
        <p:nvPicPr>
          <p:cNvPr id="11" name="Рисунок 10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5405733" y="4609801"/>
            <a:ext cx="2798498" cy="2199994"/>
          </a:xfrm>
          <a:prstGeom prst="rect">
            <a:avLst/>
          </a:prstGeom>
        </p:spPr>
      </p:pic>
      <p:pic>
        <p:nvPicPr>
          <p:cNvPr id="14" name="Рисунок 13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70862" y="274978"/>
            <a:ext cx="2409859" cy="4375346"/>
          </a:xfrm>
          <a:prstGeom prst="rect">
            <a:avLst/>
          </a:prstGeom>
        </p:spPr>
      </p:pic>
      <p:pic>
        <p:nvPicPr>
          <p:cNvPr id="12" name="Рисунок 11"/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70221" y="4400550"/>
            <a:ext cx="1847850" cy="24574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995038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187624" y="320040"/>
            <a:ext cx="6508576" cy="588680"/>
          </a:xfrm>
        </p:spPr>
        <p:txBody>
          <a:bodyPr/>
          <a:lstStyle/>
          <a:p>
            <a:endParaRPr lang="ru-RU" dirty="0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2120" t="21194" r="6660" b="1547"/>
          <a:stretch/>
        </p:blipFill>
        <p:spPr>
          <a:xfrm>
            <a:off x="251520" y="614380"/>
            <a:ext cx="2952328" cy="3744417"/>
          </a:xfrm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1519" y="4005064"/>
            <a:ext cx="3754605" cy="2852936"/>
          </a:xfrm>
          <a:prstGeom prst="rect">
            <a:avLst/>
          </a:prstGeom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782564" y="4396371"/>
            <a:ext cx="1772132" cy="2361599"/>
          </a:xfrm>
          <a:prstGeom prst="rect">
            <a:avLst/>
          </a:prstGeom>
        </p:spPr>
      </p:pic>
      <p:pic>
        <p:nvPicPr>
          <p:cNvPr id="10" name="Рисунок 9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72226" y="4231181"/>
            <a:ext cx="3589304" cy="2691978"/>
          </a:xfrm>
          <a:prstGeom prst="rect">
            <a:avLst/>
          </a:prstGeom>
        </p:spPr>
      </p:pic>
      <p:pic>
        <p:nvPicPr>
          <p:cNvPr id="11" name="Рисунок 10"/>
          <p:cNvPicPr>
            <a:picLocks noChangeAspect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130" t="19163" r="531" b="13765"/>
          <a:stretch/>
        </p:blipFill>
        <p:spPr>
          <a:xfrm>
            <a:off x="6630249" y="1921697"/>
            <a:ext cx="2513751" cy="2309484"/>
          </a:xfrm>
          <a:prstGeom prst="rect">
            <a:avLst/>
          </a:prstGeom>
        </p:spPr>
      </p:pic>
      <p:pic>
        <p:nvPicPr>
          <p:cNvPr id="12" name="Рисунок 11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2833158" y="1311212"/>
            <a:ext cx="3217507" cy="3073975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 rotWithShape="1"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113" t="29001" r="9838"/>
          <a:stretch/>
        </p:blipFill>
        <p:spPr>
          <a:xfrm>
            <a:off x="5554695" y="66190"/>
            <a:ext cx="3199527" cy="200325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267186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b="1" dirty="0" smtClean="0"/>
              <a:t>Заключение</a:t>
            </a: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214282" y="1000109"/>
            <a:ext cx="7929618" cy="4786346"/>
          </a:xfrm>
        </p:spPr>
        <p:txBody>
          <a:bodyPr>
            <a:normAutofit fontScale="62500" lnSpcReduction="20000"/>
          </a:bodyPr>
          <a:lstStyle/>
          <a:p>
            <a:pPr>
              <a:buNone/>
            </a:pPr>
            <a:endParaRPr lang="ru-RU" dirty="0"/>
          </a:p>
          <a:p>
            <a:r>
              <a:rPr lang="ru-RU" dirty="0"/>
              <a:t>В данном проекте проанализирована теоретическая основа и практика использования комплекса ГТО в образовательных учреждениях. Ожидаемая оценка экономической эффективности проекта представляется очень высокой в связи с тем, что для его внедрения достаточно тех ресурсов, которые уже есть в ДОУ. Системная работа по внедрению данного проекта предполагает повышение мотивации участников образовательного процесса со стороны воспитанников и их родителей (законных представителей).</a:t>
            </a:r>
          </a:p>
          <a:p>
            <a:r>
              <a:rPr lang="ru-RU" dirty="0"/>
              <a:t>Реализация предложенного проекта будет способствовать модернизации системы физкультурно-спортивного движения, созданию эффективной системы физического воспитания и развития массового спорта. Это существенно повысит возможности использования средств физической культуры и спорта в социально-экономическом развитии страны, активном вовлечении граждан Российской Федерации в систематические занятия физической культурой и спортом.</a:t>
            </a:r>
          </a:p>
          <a:p>
            <a:r>
              <a:rPr lang="ru-RU" dirty="0"/>
              <a:t>Подготовка и участие в сдаче норм ГТО позволит не только создать условия для укрепления здоровья детей, воспитания волевых качеств, развития стремления к победе и уверенности в своих силах, но и приблизить дошкольников к предстоящим Олимпийским играм, ощутить дух Олимпиады. Во время соревнований дети получают не только радость от своих результатов, но и учатся переживать за товарищей, а также чувствуют себя маленькими участниками огромной команды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4286256"/>
            <a:ext cx="5114932" cy="214314"/>
          </a:xfrm>
        </p:spPr>
        <p:txBody>
          <a:bodyPr>
            <a:normAutofit fontScale="90000"/>
          </a:bodyPr>
          <a:lstStyle/>
          <a:p>
            <a:endParaRPr lang="ru-RU" dirty="0"/>
          </a:p>
        </p:txBody>
      </p:sp>
      <p:pic>
        <p:nvPicPr>
          <p:cNvPr id="25602" name="Picture 2" descr="C:\Users\Администратор\Downloads\ГТО картинка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Изящная">
  <a:themeElements>
    <a:clrScheme name="Изящная">
      <a:dk1>
        <a:sysClr val="windowText" lastClr="000000"/>
      </a:dk1>
      <a:lt1>
        <a:sysClr val="window" lastClr="FFFFFF"/>
      </a:lt1>
      <a:dk2>
        <a:srgbClr val="B13F9A"/>
      </a:dk2>
      <a:lt2>
        <a:srgbClr val="F4E7ED"/>
      </a:lt2>
      <a:accent1>
        <a:srgbClr val="B83D68"/>
      </a:accent1>
      <a:accent2>
        <a:srgbClr val="AC66BB"/>
      </a:accent2>
      <a:accent3>
        <a:srgbClr val="DE6C36"/>
      </a:accent3>
      <a:accent4>
        <a:srgbClr val="F9B639"/>
      </a:accent4>
      <a:accent5>
        <a:srgbClr val="CF6DA4"/>
      </a:accent5>
      <a:accent6>
        <a:srgbClr val="FA8D3D"/>
      </a:accent6>
      <a:hlink>
        <a:srgbClr val="FFDE66"/>
      </a:hlink>
      <a:folHlink>
        <a:srgbClr val="D490C5"/>
      </a:folHlink>
    </a:clrScheme>
    <a:fontScheme name="Изящная">
      <a:majorFont>
        <a:latin typeface="Trebuchet MS"/>
        <a:ea typeface=""/>
        <a:cs typeface=""/>
        <a:font script="Jpan" typeface="HG丸ｺﾞｼｯｸM-PRO"/>
        <a:font script="Hang" typeface="HY그래픽M"/>
        <a:font script="Hans" typeface="黑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Trebuchet MS"/>
        <a:ea typeface=""/>
        <a:cs typeface=""/>
        <a:font script="Jpan" typeface="HG丸ｺﾞｼｯｸM-PRO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Изящная">
      <a:fillStyleLst>
        <a:solidFill>
          <a:schemeClr val="phClr"/>
        </a:solidFill>
        <a:gradFill rotWithShape="1">
          <a:gsLst>
            <a:gs pos="0">
              <a:schemeClr val="phClr">
                <a:tint val="15000"/>
                <a:satMod val="250000"/>
              </a:schemeClr>
            </a:gs>
            <a:gs pos="49000">
              <a:schemeClr val="phClr">
                <a:tint val="50000"/>
                <a:satMod val="200000"/>
              </a:schemeClr>
            </a:gs>
            <a:gs pos="49100">
              <a:schemeClr val="phClr">
                <a:tint val="64000"/>
                <a:satMod val="160000"/>
              </a:schemeClr>
            </a:gs>
            <a:gs pos="92000">
              <a:schemeClr val="phClr">
                <a:tint val="50000"/>
                <a:satMod val="200000"/>
              </a:schemeClr>
            </a:gs>
            <a:gs pos="100000">
              <a:schemeClr val="phClr">
                <a:tint val="43000"/>
                <a:satMod val="19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74000"/>
              </a:schemeClr>
            </a:gs>
            <a:gs pos="49000">
              <a:schemeClr val="phClr">
                <a:tint val="96000"/>
                <a:shade val="84000"/>
                <a:satMod val="110000"/>
              </a:schemeClr>
            </a:gs>
            <a:gs pos="49100">
              <a:schemeClr val="phClr">
                <a:shade val="55000"/>
                <a:satMod val="150000"/>
              </a:schemeClr>
            </a:gs>
            <a:gs pos="92000">
              <a:schemeClr val="phClr">
                <a:tint val="98000"/>
                <a:shade val="90000"/>
                <a:satMod val="128000"/>
              </a:schemeClr>
            </a:gs>
            <a:gs pos="100000">
              <a:schemeClr val="phClr">
                <a:tint val="90000"/>
                <a:shade val="97000"/>
                <a:satMod val="128000"/>
              </a:schemeClr>
            </a:gs>
          </a:gsLst>
          <a:lin ang="5400000" scaled="1"/>
        </a:gradFill>
      </a:fillStyleLst>
      <a:lnStyleLst>
        <a:ln w="11430" cap="flat" cmpd="sng" algn="ctr">
          <a:solidFill>
            <a:schemeClr val="phClr"/>
          </a:solidFill>
          <a:prstDash val="solid"/>
        </a:ln>
        <a:ln w="40000" cap="flat" cmpd="sng" algn="ctr">
          <a:solidFill>
            <a:schemeClr val="phClr"/>
          </a:solidFill>
          <a:prstDash val="solid"/>
        </a:ln>
        <a:ln w="318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000" dir="5400000" rotWithShape="0">
              <a:schemeClr val="phClr">
                <a:shade val="30000"/>
                <a:satMod val="150000"/>
                <a:alpha val="38000"/>
              </a:schemeClr>
            </a:outerShdw>
          </a:effectLst>
        </a:effectStyle>
        <a:effectStyle>
          <a:effectLst>
            <a:outerShdw blurRad="39000" dist="25400" dir="5400000" rotWithShape="0">
              <a:schemeClr val="phClr">
                <a:shade val="33000"/>
                <a:alpha val="83000"/>
              </a:schemeClr>
            </a:outerShdw>
          </a:effectLst>
        </a:effectStyle>
        <a:effectStyle>
          <a:effectLst>
            <a:outerShdw blurRad="39000" dist="25400" dir="5400000" rotWithShape="0">
              <a:schemeClr val="phClr">
                <a:shade val="33000"/>
                <a:alpha val="83000"/>
              </a:schemeClr>
            </a:outerShdw>
          </a:effectLst>
          <a:scene3d>
            <a:camera prst="orthographicFront" fov="0">
              <a:rot lat="0" lon="0" rev="0"/>
            </a:camera>
            <a:lightRig rig="contrasting" dir="t">
              <a:rot lat="0" lon="0" rev="1500000"/>
            </a:lightRig>
          </a:scene3d>
          <a:sp3d extrusionH="127000" prstMaterial="powder">
            <a:bevelT w="50800" h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78000"/>
                <a:satMod val="220000"/>
              </a:schemeClr>
            </a:gs>
            <a:gs pos="100000">
              <a:schemeClr val="phClr">
                <a:shade val="35000"/>
                <a:satMod val="155000"/>
              </a:schemeClr>
            </a:gs>
          </a:gsLst>
          <a:path path="circle">
            <a:fillToRect l="50000" t="50000" r="50000" b="50000"/>
          </a:path>
        </a:gradFill>
        <a:blipFill>
          <a:blip xmlns:r="http://schemas.openxmlformats.org/officeDocument/2006/relationships" r:embed="rId1">
            <a:duotone>
              <a:schemeClr val="phClr">
                <a:shade val="60000"/>
                <a:satMod val="180000"/>
              </a:schemeClr>
              <a:schemeClr val="phClr">
                <a:tint val="500"/>
                <a:satMod val="150000"/>
              </a:schemeClr>
            </a:duotone>
          </a:blip>
          <a:tile tx="0" ty="0" sx="50000" sy="50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Opulent</Template>
  <TotalTime>464</TotalTime>
  <Words>526</Words>
  <Application>Microsoft Office PowerPoint</Application>
  <PresentationFormat>Экран (4:3)</PresentationFormat>
  <Paragraphs>43</Paragraphs>
  <Slides>15</Slides>
  <Notes>2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4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15</vt:i4>
      </vt:variant>
    </vt:vector>
  </HeadingPairs>
  <TitlesOfParts>
    <vt:vector size="20" baseType="lpstr">
      <vt:lpstr>Calibri</vt:lpstr>
      <vt:lpstr>Trebuchet MS</vt:lpstr>
      <vt:lpstr>Wingdings</vt:lpstr>
      <vt:lpstr>Wingdings 2</vt:lpstr>
      <vt:lpstr>Изящная</vt:lpstr>
      <vt:lpstr>Внедрение комплекса ГТО в ДОУ</vt:lpstr>
      <vt:lpstr>ПРОБЛЕМА И АКТУАЛЬНОСТЬ: </vt:lpstr>
      <vt:lpstr>Презентация PowerPoint</vt:lpstr>
      <vt:lpstr>ЦЕЛЬ:</vt:lpstr>
      <vt:lpstr>ЗАДАЧИ: </vt:lpstr>
      <vt:lpstr>Структура ВФСК ГТО Состоит из 11 ступеней и включает возрастные группы:</vt:lpstr>
      <vt:lpstr>Комплекс состоит из следующих частей: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Заключение </vt:lpstr>
      <vt:lpstr>Презентация PowerPoint</vt:lpstr>
    </vt:vector>
  </TitlesOfParts>
  <Company>Microsoft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Admin</dc:creator>
  <cp:lastModifiedBy>саргылана попова</cp:lastModifiedBy>
  <cp:revision>40</cp:revision>
  <dcterms:created xsi:type="dcterms:W3CDTF">2017-04-02T04:34:01Z</dcterms:created>
  <dcterms:modified xsi:type="dcterms:W3CDTF">2020-11-25T08:01:58Z</dcterms:modified>
</cp:coreProperties>
</file>