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8" r:id="rId4"/>
    <p:sldId id="261" r:id="rId5"/>
    <p:sldId id="263" r:id="rId6"/>
    <p:sldId id="264" r:id="rId7"/>
    <p:sldId id="265" r:id="rId8"/>
    <p:sldId id="266" r:id="rId9"/>
    <p:sldId id="262" r:id="rId10"/>
    <p:sldId id="267" r:id="rId11"/>
    <p:sldId id="271" r:id="rId12"/>
    <p:sldId id="257" r:id="rId13"/>
    <p:sldId id="268" r:id="rId14"/>
    <p:sldId id="269" r:id="rId15"/>
    <p:sldId id="272" r:id="rId16"/>
    <p:sldId id="273" r:id="rId17"/>
    <p:sldId id="274" r:id="rId18"/>
    <p:sldId id="275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93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 b="1" cap="none" spc="0">
                <a:ln w="12700">
                  <a:solidFill>
                    <a:schemeClr val="bg2">
                      <a:lumMod val="25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Образец подзаголовка</a:t>
            </a:r>
            <a:endParaRPr lang="ru-RU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06.09.2020</a:t>
            </a:fld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Нижний колонтитул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06.09.2020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9" name="Picture 2" descr="D:\рабочий стол\1\6.png"/>
          <p:cNvPicPr>
            <a:picLocks noChangeAspect="1" noChangeArrowheads="1"/>
          </p:cNvPicPr>
          <p:nvPr userDrawn="1"/>
        </p:nvPicPr>
        <p:blipFill>
          <a:blip r:embed="rId3" cstate="print"/>
          <a:srcRect l="18359"/>
          <a:stretch>
            <a:fillRect/>
          </a:stretch>
        </p:blipFill>
        <p:spPr bwMode="auto">
          <a:xfrm flipH="1">
            <a:off x="0" y="4849679"/>
            <a:ext cx="1714512" cy="2008321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06.09.2020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186766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pic>
        <p:nvPicPr>
          <p:cNvPr id="15" name="Picture 2" descr="D:\рабочий стол\1\5.pn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0" y="0"/>
            <a:ext cx="1714512" cy="2157004"/>
          </a:xfrm>
          <a:prstGeom prst="rect">
            <a:avLst/>
          </a:prstGeom>
          <a:noFill/>
        </p:spPr>
      </p:pic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усто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06.09.2020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06.09.2020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7" r:id="rId2"/>
    <p:sldLayoutId id="2147483652" r:id="rId3"/>
    <p:sldLayoutId id="2147483655" r:id="rId4"/>
    <p:sldLayoutId id="2147483656" r:id="rId5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26.png"/><Relationship Id="rId18" Type="http://schemas.openxmlformats.org/officeDocument/2006/relationships/image" Target="../media/image31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12" Type="http://schemas.openxmlformats.org/officeDocument/2006/relationships/image" Target="../media/image25.png"/><Relationship Id="rId17" Type="http://schemas.openxmlformats.org/officeDocument/2006/relationships/image" Target="../media/image30.png"/><Relationship Id="rId2" Type="http://schemas.openxmlformats.org/officeDocument/2006/relationships/image" Target="../media/image15.png"/><Relationship Id="rId16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11" Type="http://schemas.openxmlformats.org/officeDocument/2006/relationships/image" Target="../media/image24.png"/><Relationship Id="rId5" Type="http://schemas.openxmlformats.org/officeDocument/2006/relationships/image" Target="../media/image18.png"/><Relationship Id="rId15" Type="http://schemas.openxmlformats.org/officeDocument/2006/relationships/image" Target="../media/image28.png"/><Relationship Id="rId10" Type="http://schemas.openxmlformats.org/officeDocument/2006/relationships/image" Target="../media/image23.png"/><Relationship Id="rId4" Type="http://schemas.openxmlformats.org/officeDocument/2006/relationships/image" Target="../media/image17.png"/><Relationship Id="rId9" Type="http://schemas.openxmlformats.org/officeDocument/2006/relationships/image" Target="../media/image22.png"/><Relationship Id="rId14" Type="http://schemas.openxmlformats.org/officeDocument/2006/relationships/image" Target="../media/image2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13" Type="http://schemas.openxmlformats.org/officeDocument/2006/relationships/image" Target="../media/image43.jpeg"/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12" Type="http://schemas.openxmlformats.org/officeDocument/2006/relationships/image" Target="../media/image42.jpe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jpeg"/><Relationship Id="rId11" Type="http://schemas.openxmlformats.org/officeDocument/2006/relationships/image" Target="../media/image41.png"/><Relationship Id="rId5" Type="http://schemas.openxmlformats.org/officeDocument/2006/relationships/image" Target="../media/image35.png"/><Relationship Id="rId10" Type="http://schemas.openxmlformats.org/officeDocument/2006/relationships/image" Target="../media/image40.png"/><Relationship Id="rId4" Type="http://schemas.openxmlformats.org/officeDocument/2006/relationships/image" Target="../media/image34.png"/><Relationship Id="rId9" Type="http://schemas.openxmlformats.org/officeDocument/2006/relationships/image" Target="../media/image3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45.png"/><Relationship Id="rId7" Type="http://schemas.openxmlformats.org/officeDocument/2006/relationships/image" Target="../media/image49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Relationship Id="rId9" Type="http://schemas.openxmlformats.org/officeDocument/2006/relationships/image" Target="../media/image5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image" Target="../media/image17.png"/><Relationship Id="rId7" Type="http://schemas.openxmlformats.org/officeDocument/2006/relationships/image" Target="../media/image54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3.png"/><Relationship Id="rId5" Type="http://schemas.openxmlformats.org/officeDocument/2006/relationships/image" Target="../media/image19.png"/><Relationship Id="rId4" Type="http://schemas.openxmlformats.org/officeDocument/2006/relationships/image" Target="../media/image52.png"/><Relationship Id="rId9" Type="http://schemas.openxmlformats.org/officeDocument/2006/relationships/image" Target="../media/image5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7" Type="http://schemas.openxmlformats.org/officeDocument/2006/relationships/image" Target="../media/image34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png"/><Relationship Id="rId5" Type="http://schemas.openxmlformats.org/officeDocument/2006/relationships/image" Target="../media/image17.png"/><Relationship Id="rId4" Type="http://schemas.openxmlformats.org/officeDocument/2006/relationships/image" Target="../media/image36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image" Target="../media/image62.png"/><Relationship Id="rId7" Type="http://schemas.openxmlformats.org/officeDocument/2006/relationships/image" Target="../media/image66.jpe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5.png"/><Relationship Id="rId11" Type="http://schemas.openxmlformats.org/officeDocument/2006/relationships/image" Target="../media/image21.png"/><Relationship Id="rId5" Type="http://schemas.openxmlformats.org/officeDocument/2006/relationships/image" Target="../media/image64.png"/><Relationship Id="rId10" Type="http://schemas.openxmlformats.org/officeDocument/2006/relationships/image" Target="../media/image18.png"/><Relationship Id="rId4" Type="http://schemas.openxmlformats.org/officeDocument/2006/relationships/image" Target="../media/image63.png"/><Relationship Id="rId9" Type="http://schemas.openxmlformats.org/officeDocument/2006/relationships/image" Target="../media/image56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jpeg"/><Relationship Id="rId3" Type="http://schemas.openxmlformats.org/officeDocument/2006/relationships/image" Target="../media/image68.jpeg"/><Relationship Id="rId7" Type="http://schemas.openxmlformats.org/officeDocument/2006/relationships/image" Target="../media/image72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1.jpeg"/><Relationship Id="rId5" Type="http://schemas.openxmlformats.org/officeDocument/2006/relationships/image" Target="../media/image70.jpeg"/><Relationship Id="rId4" Type="http://schemas.openxmlformats.org/officeDocument/2006/relationships/image" Target="../media/image69.jpeg"/><Relationship Id="rId9" Type="http://schemas.openxmlformats.org/officeDocument/2006/relationships/image" Target="../media/image7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357158" y="857232"/>
            <a:ext cx="7772400" cy="2857520"/>
          </a:xfrm>
        </p:spPr>
        <p:txBody>
          <a:bodyPr>
            <a:normAutofit/>
          </a:bodyPr>
          <a:lstStyle/>
          <a:p>
            <a:r>
              <a:rPr lang="ru-RU" sz="4800" smtClean="0">
                <a:solidFill>
                  <a:srgbClr val="002060"/>
                </a:solidFill>
              </a:rPr>
              <a:t>Презентация на тему:</a:t>
            </a:r>
            <a:br>
              <a:rPr lang="ru-RU" sz="4800" smtClean="0">
                <a:solidFill>
                  <a:srgbClr val="002060"/>
                </a:solidFill>
              </a:rPr>
            </a:br>
            <a:r>
              <a:rPr lang="ru-RU" sz="4800" smtClean="0">
                <a:solidFill>
                  <a:srgbClr val="002060"/>
                </a:solidFill>
              </a:rPr>
              <a:t> «Что нам осень подарила.»</a:t>
            </a:r>
            <a:endParaRPr lang="ru-RU" sz="4800" dirty="0">
              <a:solidFill>
                <a:srgbClr val="002060"/>
              </a:solidFill>
            </a:endParaRPr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428728" y="4714884"/>
            <a:ext cx="6400800" cy="685808"/>
          </a:xfrm>
        </p:spPr>
        <p:txBody>
          <a:bodyPr>
            <a:normAutofit/>
          </a:bodyPr>
          <a:lstStyle/>
          <a:p>
            <a:r>
              <a:rPr lang="ru-RU" sz="2400" smtClean="0">
                <a:solidFill>
                  <a:schemeClr val="tx1"/>
                </a:solidFill>
              </a:rPr>
              <a:t>Михайлова С.В.</a:t>
            </a:r>
            <a:endParaRPr lang="ru-RU" sz="24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Группа 6"/>
          <p:cNvGrpSpPr/>
          <p:nvPr/>
        </p:nvGrpSpPr>
        <p:grpSpPr>
          <a:xfrm>
            <a:off x="857224" y="357166"/>
            <a:ext cx="6454594" cy="5151892"/>
            <a:chOff x="857224" y="357166"/>
            <a:chExt cx="6454594" cy="5151892"/>
          </a:xfrm>
        </p:grpSpPr>
        <p:sp>
          <p:nvSpPr>
            <p:cNvPr id="2" name="Прямоугольник 1"/>
            <p:cNvSpPr/>
            <p:nvPr/>
          </p:nvSpPr>
          <p:spPr>
            <a:xfrm>
              <a:off x="1714480" y="357166"/>
              <a:ext cx="4786346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3200" b="1" smtClean="0">
                  <a:ln w="9525">
                    <a:solidFill>
                      <a:schemeClr val="bg1"/>
                    </a:solidFill>
                    <a:prstDash val="solid"/>
                  </a:ln>
                  <a:solidFill>
                    <a:srgbClr val="C00000"/>
                  </a:solidFill>
                  <a:effectLst>
                    <a:outerShdw blurRad="12700" dist="38100" dir="2700000" algn="tl" rotWithShape="0">
                      <a:schemeClr val="accent5">
                        <a:lumMod val="60000"/>
                        <a:lumOff val="40000"/>
                      </a:schemeClr>
                    </a:outerShdw>
                  </a:effectLst>
                </a:rPr>
                <a:t>ОСЕННИЕ МЕСЯЦЫ.</a:t>
              </a:r>
              <a:endParaRPr lang="ru-RU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endParaRPr>
            </a:p>
          </p:txBody>
        </p:sp>
        <p:pic>
          <p:nvPicPr>
            <p:cNvPr id="3" name="Рисунок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857224" y="1285860"/>
              <a:ext cx="1853224" cy="2723000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5" name="Рисунок 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857488" y="1928802"/>
              <a:ext cx="2088233" cy="2766908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6" name="Рисунок 5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143504" y="2786058"/>
              <a:ext cx="2168314" cy="2723000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+mn-lt"/>
              </a:rPr>
              <a:t>ПРИЗНАКИ ОСЕНИ.</a:t>
            </a:r>
            <a:br>
              <a:rPr lang="ru-RU" sz="3200" b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+mn-lt"/>
              </a:rPr>
            </a:br>
            <a:endParaRPr lang="ru-RU" sz="3200">
              <a:latin typeface="+mn-lt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472" y="1071546"/>
            <a:ext cx="2417995" cy="28577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3086266" y="1357298"/>
            <a:ext cx="2342990" cy="25340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3" descr="C:\Users\Samsung\Google Диск\добро\написать\два года\new\картинки осень\33814918a249t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5572132" y="1357298"/>
            <a:ext cx="2759898" cy="25003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71472" y="4143380"/>
            <a:ext cx="2843687" cy="20855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4" descr="девочка с зонтом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71868" y="3786190"/>
            <a:ext cx="1762125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71670" y="428604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mtClean="0">
                <a:solidFill>
                  <a:srgbClr val="000000"/>
                </a:solidFill>
                <a:cs typeface="Tahoma" panose="020B0604030504040204" pitchFamily="34" charset="0"/>
              </a:rPr>
              <a:t>Поле осенью промокло, 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mtClean="0">
                <a:solidFill>
                  <a:srgbClr val="000000"/>
                </a:solidFill>
                <a:cs typeface="Tahoma" panose="020B0604030504040204" pitchFamily="34" charset="0"/>
              </a:rPr>
              <a:t>Но зато созрела свёкла.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mtClean="0">
                <a:solidFill>
                  <a:srgbClr val="000000"/>
                </a:solidFill>
                <a:cs typeface="Tahoma" panose="020B0604030504040204" pitchFamily="34" charset="0"/>
              </a:rPr>
              <a:t> А в сентябрьских садах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mtClean="0">
                <a:solidFill>
                  <a:srgbClr val="000000"/>
                </a:solidFill>
                <a:cs typeface="Tahoma" panose="020B0604030504040204" pitchFamily="34" charset="0"/>
              </a:rPr>
              <a:t> Много яблок на ветвях. 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mtClean="0">
                <a:solidFill>
                  <a:srgbClr val="000000"/>
                </a:solidFill>
                <a:cs typeface="Tahoma" panose="020B0604030504040204" pitchFamily="34" charset="0"/>
              </a:rPr>
              <a:t> Что к зиме мы собираем? 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mtClean="0">
                <a:solidFill>
                  <a:srgbClr val="000000"/>
                </a:solidFill>
                <a:cs typeface="Tahoma" panose="020B0604030504040204" pitchFamily="34" charset="0"/>
              </a:rPr>
              <a:t>Как его мы называем?                 (Урожай)</a:t>
            </a:r>
            <a:r>
              <a:rPr lang="ru-RU" altLang="ru-RU" smtClean="0"/>
              <a:t> </a:t>
            </a:r>
            <a:endParaRPr lang="ru-RU" altLang="ru-RU" dirty="0" smtClean="0"/>
          </a:p>
        </p:txBody>
      </p:sp>
      <p:pic>
        <p:nvPicPr>
          <p:cNvPr id="5" name="Рисунок 4" descr="img2 (1)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214414" y="2357430"/>
            <a:ext cx="5715040" cy="42862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smtClean="0">
                <a:latin typeface="+mn-lt"/>
              </a:rPr>
              <a:t>Узнай и назови.</a:t>
            </a:r>
            <a:endParaRPr lang="ru-RU" sz="3600">
              <a:latin typeface="+mn-lt"/>
            </a:endParaRPr>
          </a:p>
        </p:txBody>
      </p:sp>
      <p:pic>
        <p:nvPicPr>
          <p:cNvPr id="3" name="Рисунок 2" descr="100023709863b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1428736"/>
            <a:ext cx="8290976" cy="47863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>
            <a:normAutofit/>
          </a:bodyPr>
          <a:lstStyle/>
          <a:p>
            <a:r>
              <a:rPr lang="ru-RU" sz="3600" smtClean="0">
                <a:latin typeface="+mn-lt"/>
              </a:rPr>
              <a:t>Собери овощи.</a:t>
            </a:r>
            <a:endParaRPr lang="ru-RU" sz="3600">
              <a:latin typeface="+mn-lt"/>
            </a:endParaRPr>
          </a:p>
        </p:txBody>
      </p:sp>
      <p:pic>
        <p:nvPicPr>
          <p:cNvPr id="3" name="Picture 2" descr="тачк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567" y="4149052"/>
            <a:ext cx="4762500" cy="2552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14480" y="2000240"/>
            <a:ext cx="1074701" cy="111860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14942" y="3357562"/>
            <a:ext cx="1132007" cy="125420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14876" y="1142984"/>
            <a:ext cx="1267427" cy="118631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5377" y="612926"/>
            <a:ext cx="1366602" cy="974842"/>
          </a:xfrm>
          <a:prstGeom prst="rect">
            <a:avLst/>
          </a:prstGeom>
        </p:spPr>
      </p:pic>
      <p:pic>
        <p:nvPicPr>
          <p:cNvPr id="8" name="Рисунок 7" descr="5c52a9b80eec1168a2e6f6fd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857488" y="2928934"/>
            <a:ext cx="936805" cy="116268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72132" y="1857364"/>
            <a:ext cx="1323619" cy="127320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00166" y="3286124"/>
            <a:ext cx="1236532" cy="1317167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71934" y="4643446"/>
            <a:ext cx="1365237" cy="1387080"/>
          </a:xfrm>
          <a:prstGeom prst="rect">
            <a:avLst/>
          </a:prstGeom>
        </p:spPr>
      </p:pic>
      <p:pic>
        <p:nvPicPr>
          <p:cNvPr id="12" name="Рисунок 11" descr="57c2d0ea80f3c156d1001420.pn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6286512" y="4214818"/>
            <a:ext cx="1233783" cy="1211827"/>
          </a:xfrm>
          <a:prstGeom prst="rect">
            <a:avLst/>
          </a:prstGeom>
        </p:spPr>
      </p:pic>
      <p:pic>
        <p:nvPicPr>
          <p:cNvPr id="13" name="Рисунок 12" descr="pomegranate-clip-art-9.pn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6357950" y="2714620"/>
            <a:ext cx="1096068" cy="1214421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71934" y="2071678"/>
            <a:ext cx="1145918" cy="1245747"/>
          </a:xfrm>
          <a:prstGeom prst="rect">
            <a:avLst/>
          </a:prstGeom>
        </p:spPr>
      </p:pic>
      <p:pic>
        <p:nvPicPr>
          <p:cNvPr id="16" name="Рисунок 15" descr="s1200.pn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3143240" y="1214422"/>
            <a:ext cx="991665" cy="1285859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85918" y="928670"/>
            <a:ext cx="1336671" cy="1080749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929454" y="1214422"/>
            <a:ext cx="1267880" cy="1565283"/>
          </a:xfrm>
          <a:prstGeom prst="rect">
            <a:avLst/>
          </a:prstGeom>
        </p:spPr>
      </p:pic>
      <p:pic>
        <p:nvPicPr>
          <p:cNvPr id="19" name="Рисунок 18" descr="439de7f7bdf23960abf6f04b176af50b.png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0" y="3000372"/>
            <a:ext cx="1785918" cy="1178985"/>
          </a:xfrm>
          <a:prstGeom prst="rect">
            <a:avLst/>
          </a:prstGeom>
        </p:spPr>
      </p:pic>
      <p:pic>
        <p:nvPicPr>
          <p:cNvPr id="20" name="Рисунок 19" descr="banana_PNG817.png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3857620" y="3643314"/>
            <a:ext cx="1073469" cy="75360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smtClean="0">
                <a:latin typeface="+mn-lt"/>
              </a:rPr>
              <a:t>Собери фрукты.</a:t>
            </a:r>
            <a:endParaRPr lang="ru-RU" sz="3600">
              <a:latin typeface="+mn-lt"/>
            </a:endParaRPr>
          </a:p>
        </p:txBody>
      </p:sp>
      <p:pic>
        <p:nvPicPr>
          <p:cNvPr id="3" name="Рисунок 2" descr="5c52a9b80eec1168a2e6f6fd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14744" y="2857496"/>
            <a:ext cx="928693" cy="1152618"/>
          </a:xfrm>
          <a:prstGeom prst="rect">
            <a:avLst/>
          </a:prstGeom>
        </p:spPr>
      </p:pic>
      <p:pic>
        <p:nvPicPr>
          <p:cNvPr id="4" name="Рисунок 3" descr="203854_1383932334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857884" y="1214422"/>
            <a:ext cx="1286868" cy="1500174"/>
          </a:xfrm>
          <a:prstGeom prst="rect">
            <a:avLst/>
          </a:prstGeom>
        </p:spPr>
      </p:pic>
      <p:pic>
        <p:nvPicPr>
          <p:cNvPr id="5" name="Рисунок 4" descr="banana_PNG817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714612" y="1500174"/>
            <a:ext cx="1287783" cy="904058"/>
          </a:xfrm>
          <a:prstGeom prst="rect">
            <a:avLst/>
          </a:prstGeom>
        </p:spPr>
      </p:pic>
      <p:pic>
        <p:nvPicPr>
          <p:cNvPr id="8" name="Рисунок 7" descr="orange_PNG785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072330" y="1"/>
            <a:ext cx="846836" cy="867540"/>
          </a:xfrm>
          <a:prstGeom prst="rect">
            <a:avLst/>
          </a:prstGeom>
        </p:spPr>
      </p:pic>
      <p:pic>
        <p:nvPicPr>
          <p:cNvPr id="15" name="Рисунок 14" descr="s1200-4.jpg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857356" y="2857496"/>
            <a:ext cx="1785918" cy="1190612"/>
          </a:xfrm>
          <a:prstGeom prst="rect">
            <a:avLst/>
          </a:prstGeom>
        </p:spPr>
      </p:pic>
      <p:pic>
        <p:nvPicPr>
          <p:cNvPr id="16" name="Рисунок 15" descr="13-pear-png-image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500298" y="4071942"/>
            <a:ext cx="1571636" cy="1355315"/>
          </a:xfrm>
          <a:prstGeom prst="rect">
            <a:avLst/>
          </a:prstGeom>
        </p:spPr>
      </p:pic>
      <p:pic>
        <p:nvPicPr>
          <p:cNvPr id="18" name="Рисунок 17" descr="зре-ый-имон-и-по-овина-имона-приносить-56892937.jpg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215074" y="2714620"/>
            <a:ext cx="1366116" cy="1328548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00562" y="1428736"/>
            <a:ext cx="1332957" cy="1332957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8191" t="56892" r="10791"/>
          <a:stretch/>
        </p:blipFill>
        <p:spPr>
          <a:xfrm rot="18659415">
            <a:off x="4192995" y="4368283"/>
            <a:ext cx="1414626" cy="965593"/>
          </a:xfrm>
          <a:prstGeom prst="rect">
            <a:avLst/>
          </a:prstGeom>
        </p:spPr>
      </p:pic>
      <p:pic>
        <p:nvPicPr>
          <p:cNvPr id="25" name="Рисунок 24" descr="ogurecz-s-prozhilkami.pn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4857752" y="2857496"/>
            <a:ext cx="1054376" cy="1143008"/>
          </a:xfrm>
          <a:prstGeom prst="rect">
            <a:avLst/>
          </a:prstGeom>
        </p:spPr>
      </p:pic>
      <p:pic>
        <p:nvPicPr>
          <p:cNvPr id="26" name="Рисунок 25" descr="s1200 (4).jpg"/>
          <p:cNvPicPr>
            <a:picLocks noChangeAspect="1"/>
          </p:cNvPicPr>
          <p:nvPr/>
        </p:nvPicPr>
        <p:blipFill>
          <a:blip r:embed="rId12" cstate="print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857884" y="4000504"/>
            <a:ext cx="719918" cy="1428760"/>
          </a:xfrm>
          <a:prstGeom prst="rect">
            <a:avLst/>
          </a:prstGeom>
        </p:spPr>
      </p:pic>
      <p:pic>
        <p:nvPicPr>
          <p:cNvPr id="28" name="Рисунок 27" descr="e4255c554718a36e108200a61d26.jpg"/>
          <p:cNvPicPr>
            <a:picLocks noChangeAspect="1"/>
          </p:cNvPicPr>
          <p:nvPr/>
        </p:nvPicPr>
        <p:blipFill>
          <a:blip r:embed="rId1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-928726" y="3714728"/>
            <a:ext cx="4714908" cy="314327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smtClean="0">
                <a:latin typeface="+mn-lt"/>
              </a:rPr>
              <a:t>Что лишнее.</a:t>
            </a:r>
            <a:endParaRPr lang="ru-RU" sz="3200">
              <a:latin typeface="+mn-lt"/>
            </a:endParaRPr>
          </a:p>
        </p:txBody>
      </p:sp>
      <p:pic>
        <p:nvPicPr>
          <p:cNvPr id="3" name="Picture 2" descr="тыкв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1641319"/>
            <a:ext cx="1747002" cy="17116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перец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00298" y="1857364"/>
            <a:ext cx="1534943" cy="1547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6248" y="1571612"/>
            <a:ext cx="1967975" cy="206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 descr="помидоры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29388" y="1500174"/>
            <a:ext cx="1506990" cy="1882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 descr="http://img-fotki.yandex.ru/get/5631/16969765.dd/0_6f381_c03653ab_M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5720" y="3857628"/>
            <a:ext cx="1993404" cy="1993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0" descr="кукурузы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55052">
            <a:off x="2659951" y="3825571"/>
            <a:ext cx="1534942" cy="2055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72000" y="3929066"/>
            <a:ext cx="1756972" cy="1785083"/>
          </a:xfrm>
          <a:prstGeom prst="rect">
            <a:avLst/>
          </a:prstGeom>
        </p:spPr>
      </p:pic>
      <p:pic>
        <p:nvPicPr>
          <p:cNvPr id="10" name="Picture 12" descr="горох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6565132">
            <a:off x="6090208" y="3961609"/>
            <a:ext cx="2583624" cy="1412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чеснок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1472" y="785794"/>
            <a:ext cx="1841994" cy="2173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00298" y="1000108"/>
            <a:ext cx="1797551" cy="1991596"/>
          </a:xfrm>
          <a:prstGeom prst="rect">
            <a:avLst/>
          </a:prstGeom>
        </p:spPr>
      </p:pic>
      <p:pic>
        <p:nvPicPr>
          <p:cNvPr id="4" name="Рисунок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6248" y="1142984"/>
            <a:ext cx="2082497" cy="19929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6670549">
            <a:off x="6240296" y="1455714"/>
            <a:ext cx="1911016" cy="1363190"/>
          </a:xfrm>
          <a:prstGeom prst="rect">
            <a:avLst/>
          </a:prstGeom>
        </p:spPr>
      </p:pic>
      <p:pic>
        <p:nvPicPr>
          <p:cNvPr id="6" name="Picture 2" descr="http://img-fotki.yandex.ru/get/6714/16969765.189/0_7cf45_810be1cc_M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8596" y="3214686"/>
            <a:ext cx="2298399" cy="2714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5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6773759">
            <a:off x="1893329" y="3605902"/>
            <a:ext cx="3549650" cy="1966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9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643438" y="3643314"/>
            <a:ext cx="1765300" cy="208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6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215074" y="3071810"/>
            <a:ext cx="2203251" cy="29018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1203348"/>
          </a:xfrm>
        </p:spPr>
        <p:txBody>
          <a:bodyPr>
            <a:normAutofit/>
          </a:bodyPr>
          <a:lstStyle/>
          <a:p>
            <a:r>
              <a:rPr lang="ru-RU" sz="3600" smtClean="0">
                <a:latin typeface="+mn-lt"/>
              </a:rPr>
              <a:t>Назови правильно.</a:t>
            </a:r>
            <a:endParaRPr lang="ru-RU" sz="3600">
              <a:latin typeface="+mn-lt"/>
            </a:endParaRPr>
          </a:p>
        </p:txBody>
      </p:sp>
      <p:pic>
        <p:nvPicPr>
          <p:cNvPr id="5" name="Рисунок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6773759">
            <a:off x="2130429" y="1331872"/>
            <a:ext cx="1629159" cy="9027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1785918" y="1357298"/>
            <a:ext cx="107157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smtClean="0"/>
              <a:t>1-</a:t>
            </a:r>
            <a:endParaRPr lang="ru-RU" sz="5400"/>
          </a:p>
        </p:txBody>
      </p:sp>
      <p:pic>
        <p:nvPicPr>
          <p:cNvPr id="7" name="Picture 6" descr="помидоры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28860" y="2285992"/>
            <a:ext cx="1257859" cy="1571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1785918" y="2786058"/>
            <a:ext cx="76174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smtClean="0"/>
              <a:t>2-</a:t>
            </a:r>
            <a:endParaRPr lang="ru-RU" sz="5400"/>
          </a:p>
        </p:txBody>
      </p:sp>
      <p:pic>
        <p:nvPicPr>
          <p:cNvPr id="9" name="Рисунок 8" descr="s1200-4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285984" y="4071942"/>
            <a:ext cx="1785918" cy="1190612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857356" y="4214818"/>
            <a:ext cx="76174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smtClean="0"/>
              <a:t>3-</a:t>
            </a:r>
            <a:endParaRPr lang="ru-RU" sz="5400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993668" y="1142984"/>
            <a:ext cx="1225075" cy="135732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4286248" y="1357298"/>
            <a:ext cx="76174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smtClean="0"/>
              <a:t>4-</a:t>
            </a:r>
            <a:endParaRPr lang="ru-RU" sz="5400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857752" y="2428868"/>
            <a:ext cx="1699147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Box 13"/>
          <p:cNvSpPr txBox="1"/>
          <p:nvPr/>
        </p:nvSpPr>
        <p:spPr>
          <a:xfrm>
            <a:off x="4357686" y="2928934"/>
            <a:ext cx="76174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smtClean="0"/>
              <a:t>5-</a:t>
            </a:r>
            <a:endParaRPr lang="ru-RU" sz="5400"/>
          </a:p>
        </p:txBody>
      </p:sp>
      <p:pic>
        <p:nvPicPr>
          <p:cNvPr id="15" name="Рисунок 14" descr="banana_PNG817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072066" y="4214818"/>
            <a:ext cx="1287783" cy="904058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4357686" y="4143380"/>
            <a:ext cx="76174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smtClean="0"/>
              <a:t>6-</a:t>
            </a:r>
            <a:endParaRPr lang="ru-RU" sz="5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/>
          <a:lstStyle/>
          <a:p>
            <a:r>
              <a:rPr lang="ru-RU" sz="3600" smtClean="0">
                <a:latin typeface="+mn-lt"/>
              </a:rPr>
              <a:t>Назови ласково</a:t>
            </a:r>
            <a:r>
              <a:rPr lang="ru-RU" smtClean="0"/>
              <a:t>.</a:t>
            </a:r>
            <a:endParaRPr lang="ru-RU"/>
          </a:p>
        </p:txBody>
      </p:sp>
      <p:pic>
        <p:nvPicPr>
          <p:cNvPr id="3" name="Picture 2" descr="C:\Documents and Settings\Admin\Рабочий стол\slide_3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10416"/>
          <a:stretch>
            <a:fillRect/>
          </a:stretch>
        </p:blipFill>
        <p:spPr bwMode="auto">
          <a:xfrm>
            <a:off x="357158" y="1098315"/>
            <a:ext cx="8572528" cy="575968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85918" y="142852"/>
            <a:ext cx="5857916" cy="642942"/>
          </a:xfrm>
        </p:spPr>
        <p:txBody>
          <a:bodyPr>
            <a:normAutofit/>
          </a:bodyPr>
          <a:lstStyle/>
          <a:p>
            <a:r>
              <a:rPr lang="ru-RU" sz="3600" smtClean="0">
                <a:latin typeface="+mn-lt"/>
              </a:rPr>
              <a:t>Сад. Огород. </a:t>
            </a:r>
            <a:endParaRPr lang="ru-RU" sz="3600" dirty="0">
              <a:latin typeface="+mn-lt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85720" y="785794"/>
            <a:ext cx="8643998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400" dirty="0" smtClean="0"/>
          </a:p>
          <a:p>
            <a:endParaRPr lang="ru-RU" sz="1400" u="sng" dirty="0" smtClean="0"/>
          </a:p>
          <a:p>
            <a:endParaRPr lang="ru-RU" sz="1400" u="sng" dirty="0" smtClean="0"/>
          </a:p>
          <a:p>
            <a:endParaRPr lang="ru-RU" sz="1400" dirty="0" smtClean="0"/>
          </a:p>
          <a:p>
            <a:endParaRPr lang="ru-RU" sz="1400" dirty="0"/>
          </a:p>
        </p:txBody>
      </p:sp>
      <p:pic>
        <p:nvPicPr>
          <p:cNvPr id="4" name="Рисунок 3" descr="image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48" y="1071546"/>
            <a:ext cx="7620000" cy="54673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smtClean="0">
                <a:latin typeface="+mn-lt"/>
              </a:rPr>
              <a:t>Что растёт в лесу.</a:t>
            </a:r>
            <a:endParaRPr lang="ru-RU" sz="3600">
              <a:latin typeface="+mn-lt"/>
            </a:endParaRPr>
          </a:p>
        </p:txBody>
      </p:sp>
      <p:pic>
        <p:nvPicPr>
          <p:cNvPr id="3" name="Рисунок 2" descr="Безопасность-в-лесу-для-детей-в-картинках-подборка-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48" y="1285860"/>
            <a:ext cx="7828790" cy="50006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smtClean="0">
                <a:latin typeface="+mn-lt"/>
              </a:rPr>
              <a:t>Сьедобные –Несъедобные.</a:t>
            </a:r>
            <a:endParaRPr lang="ru-RU" sz="3600">
              <a:latin typeface="+mn-lt"/>
            </a:endParaRPr>
          </a:p>
        </p:txBody>
      </p:sp>
      <p:pic>
        <p:nvPicPr>
          <p:cNvPr id="3" name="Рисунок 2" descr="1015618611.jpg"/>
          <p:cNvPicPr>
            <a:picLocks noChangeAspect="1"/>
          </p:cNvPicPr>
          <p:nvPr/>
        </p:nvPicPr>
        <p:blipFill>
          <a:blip r:embed="rId2"/>
          <a:srcRect t="7061" r="1031"/>
          <a:stretch>
            <a:fillRect/>
          </a:stretch>
        </p:blipFill>
        <p:spPr>
          <a:xfrm>
            <a:off x="1000100" y="1571612"/>
            <a:ext cx="7066468" cy="48442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smtClean="0">
                <a:latin typeface="+mn-lt"/>
              </a:rPr>
              <a:t>Назови первую букву.</a:t>
            </a:r>
            <a:endParaRPr lang="ru-RU" sz="3600">
              <a:latin typeface="+mn-lt"/>
            </a:endParaRPr>
          </a:p>
        </p:txBody>
      </p:sp>
      <p:pic>
        <p:nvPicPr>
          <p:cNvPr id="3" name="Рисунок 2" descr="13-pear-png-im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28794" y="1357298"/>
            <a:ext cx="1500197" cy="1293709"/>
          </a:xfrm>
          <a:prstGeom prst="rect">
            <a:avLst/>
          </a:prstGeom>
        </p:spPr>
      </p:pic>
      <p:pic>
        <p:nvPicPr>
          <p:cNvPr id="4" name="Рисунок 3" descr="57c2d0ea80f3c156d100142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29058" y="1357298"/>
            <a:ext cx="1237743" cy="1215717"/>
          </a:xfrm>
          <a:prstGeom prst="rect">
            <a:avLst/>
          </a:prstGeom>
        </p:spPr>
      </p:pic>
      <p:pic>
        <p:nvPicPr>
          <p:cNvPr id="5" name="Рисунок 4" descr="203854_1383932334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561954" y="1000108"/>
            <a:ext cx="1409449" cy="1643074"/>
          </a:xfrm>
          <a:prstGeom prst="rect">
            <a:avLst/>
          </a:prstGeom>
        </p:spPr>
      </p:pic>
      <p:pic>
        <p:nvPicPr>
          <p:cNvPr id="6" name="Рисунок 5" descr="banana_PNG817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714612" y="2786058"/>
            <a:ext cx="1430660" cy="1004361"/>
          </a:xfrm>
          <a:prstGeom prst="rect">
            <a:avLst/>
          </a:prstGeom>
        </p:spPr>
      </p:pic>
      <p:pic>
        <p:nvPicPr>
          <p:cNvPr id="9" name="Рисунок 8" descr="pomegranate-clip-art-9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857752" y="2357430"/>
            <a:ext cx="1285884" cy="1424734"/>
          </a:xfrm>
          <a:prstGeom prst="rect">
            <a:avLst/>
          </a:prstGeom>
        </p:spPr>
      </p:pic>
      <p:pic>
        <p:nvPicPr>
          <p:cNvPr id="10" name="Рисунок 9" descr="s1200 (4).jpg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500166" y="2643182"/>
            <a:ext cx="1079877" cy="2143140"/>
          </a:xfrm>
          <a:prstGeom prst="rect">
            <a:avLst/>
          </a:prstGeom>
        </p:spPr>
      </p:pic>
      <p:pic>
        <p:nvPicPr>
          <p:cNvPr id="11" name="Picture 6" descr="помидоры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14744" y="3357562"/>
            <a:ext cx="1257859" cy="1571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Рисунок 6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428861" y="3956156"/>
            <a:ext cx="1823590" cy="24018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86446" y="3786190"/>
            <a:ext cx="1267427" cy="1186311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29124" y="4857760"/>
            <a:ext cx="1323619" cy="127320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smtClean="0">
                <a:latin typeface="+mn-lt"/>
              </a:rPr>
              <a:t>Загадки.</a:t>
            </a:r>
            <a:endParaRPr lang="ru-RU" sz="3600">
              <a:latin typeface="+mn-lt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785918" y="1142984"/>
            <a:ext cx="307183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smtClean="0"/>
              <a:t>В золотистой шкурке бок,</a:t>
            </a:r>
          </a:p>
          <a:p>
            <a:r>
              <a:rPr lang="ru-RU" sz="1200" smtClean="0"/>
              <a:t>А под шкуркой сладкий сок.</a:t>
            </a:r>
          </a:p>
          <a:p>
            <a:r>
              <a:rPr lang="ru-RU" sz="1200" smtClean="0"/>
              <a:t>В каждой дольке по глоточку</a:t>
            </a:r>
          </a:p>
          <a:p>
            <a:r>
              <a:rPr lang="ru-RU" sz="1200" smtClean="0"/>
              <a:t>И для сына, и для дочки.</a:t>
            </a:r>
          </a:p>
          <a:p>
            <a:r>
              <a:rPr lang="ru-RU" sz="1200" smtClean="0"/>
              <a:t>(Апельсин)</a:t>
            </a:r>
            <a:endParaRPr lang="ru-RU" sz="1200"/>
          </a:p>
        </p:txBody>
      </p:sp>
      <p:sp>
        <p:nvSpPr>
          <p:cNvPr id="4" name="Прямоугольник 3"/>
          <p:cNvSpPr/>
          <p:nvPr/>
        </p:nvSpPr>
        <p:spPr>
          <a:xfrm>
            <a:off x="1785918" y="2071678"/>
            <a:ext cx="285750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smtClean="0"/>
              <a:t>Пригрев на солнышке бока,</a:t>
            </a:r>
          </a:p>
          <a:p>
            <a:r>
              <a:rPr lang="ru-RU" sz="1200" smtClean="0"/>
              <a:t>Висит на дереве пока,</a:t>
            </a:r>
          </a:p>
          <a:p>
            <a:r>
              <a:rPr lang="ru-RU" sz="1200" smtClean="0"/>
              <a:t>Душистым соком налилось,</a:t>
            </a:r>
          </a:p>
          <a:p>
            <a:r>
              <a:rPr lang="ru-RU" sz="1200" smtClean="0"/>
              <a:t>И видно семечки насквозь.</a:t>
            </a:r>
          </a:p>
          <a:p>
            <a:r>
              <a:rPr lang="ru-RU" sz="1200" smtClean="0"/>
              <a:t>(Яблоко)</a:t>
            </a:r>
            <a:endParaRPr lang="ru-RU" sz="1200"/>
          </a:p>
        </p:txBody>
      </p:sp>
      <p:sp>
        <p:nvSpPr>
          <p:cNvPr id="5" name="Прямоугольник 4"/>
          <p:cNvSpPr/>
          <p:nvPr/>
        </p:nvSpPr>
        <p:spPr>
          <a:xfrm>
            <a:off x="1785918" y="3000372"/>
            <a:ext cx="342900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smtClean="0"/>
              <a:t>Как в шкатулке у царевны</a:t>
            </a:r>
          </a:p>
          <a:p>
            <a:r>
              <a:rPr lang="ru-RU" sz="1200" smtClean="0"/>
              <a:t>Горсть рубинов красных древних.</a:t>
            </a:r>
          </a:p>
          <a:p>
            <a:r>
              <a:rPr lang="ru-RU" sz="1200" smtClean="0"/>
              <a:t>Сладкий сок в рубинах спелых.</a:t>
            </a:r>
          </a:p>
          <a:p>
            <a:r>
              <a:rPr lang="ru-RU" sz="1200" smtClean="0"/>
              <a:t>Ты не раз, наверно, ел их.</a:t>
            </a:r>
          </a:p>
          <a:p>
            <a:r>
              <a:rPr lang="ru-RU" sz="1200" smtClean="0"/>
              <a:t>(Гранат)</a:t>
            </a:r>
            <a:endParaRPr lang="ru-RU" sz="1200"/>
          </a:p>
        </p:txBody>
      </p:sp>
      <p:sp>
        <p:nvSpPr>
          <p:cNvPr id="6" name="Прямоугольник 5"/>
          <p:cNvSpPr/>
          <p:nvPr/>
        </p:nvSpPr>
        <p:spPr>
          <a:xfrm>
            <a:off x="1785918" y="3929066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200" smtClean="0"/>
              <a:t>Полумесяц золотой,</a:t>
            </a:r>
          </a:p>
          <a:p>
            <a:r>
              <a:rPr lang="ru-RU" sz="1200" smtClean="0"/>
              <a:t>Будто медом налитой.</a:t>
            </a:r>
          </a:p>
          <a:p>
            <a:r>
              <a:rPr lang="ru-RU" sz="1200" smtClean="0"/>
              <a:t>Он душистый, мягкий, сладкий,</a:t>
            </a:r>
          </a:p>
          <a:p>
            <a:r>
              <a:rPr lang="ru-RU" sz="1200" smtClean="0"/>
              <a:t>А на ощупь — очень гладкий.</a:t>
            </a:r>
          </a:p>
          <a:p>
            <a:r>
              <a:rPr lang="ru-RU" sz="1200" smtClean="0"/>
              <a:t>(Банан)</a:t>
            </a:r>
            <a:endParaRPr lang="ru-RU" sz="1200"/>
          </a:p>
        </p:txBody>
      </p:sp>
      <p:sp>
        <p:nvSpPr>
          <p:cNvPr id="7" name="Прямоугольник 6"/>
          <p:cNvSpPr/>
          <p:nvPr/>
        </p:nvSpPr>
        <p:spPr>
          <a:xfrm>
            <a:off x="1785918" y="4857760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200" smtClean="0"/>
              <a:t>Полюбуйся: что за сказка!</a:t>
            </a:r>
          </a:p>
          <a:p>
            <a:r>
              <a:rPr lang="ru-RU" sz="1200" smtClean="0"/>
              <a:t>В грядку спряталась указка.</a:t>
            </a:r>
          </a:p>
          <a:p>
            <a:r>
              <a:rPr lang="ru-RU" sz="1200" smtClean="0"/>
              <a:t>Ярко-рыжая плутовка!</a:t>
            </a:r>
          </a:p>
          <a:p>
            <a:r>
              <a:rPr lang="ru-RU" sz="1200" smtClean="0"/>
              <a:t>А зовут ее... (морковка).</a:t>
            </a:r>
            <a:endParaRPr lang="ru-RU" sz="1200"/>
          </a:p>
        </p:txBody>
      </p:sp>
      <p:sp>
        <p:nvSpPr>
          <p:cNvPr id="8" name="Прямоугольник 7"/>
          <p:cNvSpPr/>
          <p:nvPr/>
        </p:nvSpPr>
        <p:spPr>
          <a:xfrm>
            <a:off x="4214810" y="1142984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200" smtClean="0"/>
              <a:t>Это овощ, а не куст.</a:t>
            </a:r>
          </a:p>
          <a:p>
            <a:r>
              <a:rPr lang="ru-RU" sz="1200" smtClean="0"/>
              <a:t>В слове этом сочный хруст.</a:t>
            </a:r>
          </a:p>
          <a:p>
            <a:r>
              <a:rPr lang="ru-RU" sz="1200" smtClean="0"/>
              <a:t>Если очень любишь щи,</a:t>
            </a:r>
          </a:p>
          <a:p>
            <a:r>
              <a:rPr lang="ru-RU" sz="1200" smtClean="0"/>
              <a:t>Этот овощ в них ищи.</a:t>
            </a:r>
          </a:p>
          <a:p>
            <a:r>
              <a:rPr lang="ru-RU" sz="1200" smtClean="0"/>
              <a:t>(Капуста)</a:t>
            </a:r>
            <a:endParaRPr lang="ru-RU" sz="1200"/>
          </a:p>
        </p:txBody>
      </p:sp>
      <p:sp>
        <p:nvSpPr>
          <p:cNvPr id="9" name="Прямоугольник 8"/>
          <p:cNvSpPr/>
          <p:nvPr/>
        </p:nvSpPr>
        <p:spPr>
          <a:xfrm>
            <a:off x="4214810" y="2071678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200" smtClean="0"/>
              <a:t>Под листком лежит на грядке.</a:t>
            </a:r>
          </a:p>
          <a:p>
            <a:r>
              <a:rPr lang="ru-RU" sz="1200" smtClean="0"/>
              <a:t>Он пупырчатый, не гладкий.</a:t>
            </a:r>
          </a:p>
          <a:p>
            <a:r>
              <a:rPr lang="ru-RU" sz="1200" smtClean="0"/>
              <a:t>И зеленый, наконец.</a:t>
            </a:r>
          </a:p>
          <a:p>
            <a:r>
              <a:rPr lang="ru-RU" sz="1200" smtClean="0"/>
              <a:t>А зовется... (огурец).</a:t>
            </a:r>
            <a:endParaRPr lang="ru-RU" sz="1200"/>
          </a:p>
        </p:txBody>
      </p:sp>
      <p:sp>
        <p:nvSpPr>
          <p:cNvPr id="10" name="Прямоугольник 9"/>
          <p:cNvSpPr/>
          <p:nvPr/>
        </p:nvSpPr>
        <p:spPr>
          <a:xfrm>
            <a:off x="4214810" y="2857496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200" smtClean="0"/>
              <a:t>Этот овощ кисло-сладкий,</a:t>
            </a:r>
          </a:p>
          <a:p>
            <a:r>
              <a:rPr lang="ru-RU" sz="1200" smtClean="0"/>
              <a:t>Круглый, сочный, мягкий, гладкий.</a:t>
            </a:r>
          </a:p>
          <a:p>
            <a:r>
              <a:rPr lang="ru-RU" sz="1200" smtClean="0"/>
              <a:t>Щеки докрасна натер,</a:t>
            </a:r>
          </a:p>
          <a:p>
            <a:r>
              <a:rPr lang="ru-RU" sz="1200" smtClean="0"/>
              <a:t>И зовется... (помидор).</a:t>
            </a:r>
            <a:endParaRPr lang="ru-RU" sz="1200"/>
          </a:p>
        </p:txBody>
      </p:sp>
      <p:sp>
        <p:nvSpPr>
          <p:cNvPr id="11" name="Прямоугольник 10"/>
          <p:cNvSpPr/>
          <p:nvPr/>
        </p:nvSpPr>
        <p:spPr>
          <a:xfrm>
            <a:off x="4214810" y="3643314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200" smtClean="0"/>
              <a:t>Приготовить на обед</a:t>
            </a:r>
          </a:p>
          <a:p>
            <a:r>
              <a:rPr lang="ru-RU" sz="1200" smtClean="0"/>
              <a:t>Ты не сможешь винегрет,</a:t>
            </a:r>
          </a:p>
          <a:p>
            <a:r>
              <a:rPr lang="ru-RU" sz="1200" smtClean="0"/>
              <a:t>Если овоща такого</a:t>
            </a:r>
          </a:p>
          <a:p>
            <a:r>
              <a:rPr lang="ru-RU" sz="1200" smtClean="0"/>
              <a:t>У тебя на грядке нет.</a:t>
            </a:r>
          </a:p>
          <a:p>
            <a:r>
              <a:rPr lang="ru-RU" sz="1200" smtClean="0"/>
              <a:t>(Свекла)</a:t>
            </a:r>
            <a:endParaRPr lang="ru-RU" sz="1200"/>
          </a:p>
        </p:txBody>
      </p:sp>
      <p:sp>
        <p:nvSpPr>
          <p:cNvPr id="12" name="Прямоугольник 11"/>
          <p:cNvSpPr/>
          <p:nvPr/>
        </p:nvSpPr>
        <p:spPr>
          <a:xfrm>
            <a:off x="4214810" y="4643446"/>
            <a:ext cx="4572000" cy="129266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200" smtClean="0"/>
              <a:t>Белый зубчик от простуды</a:t>
            </a:r>
          </a:p>
          <a:p>
            <a:r>
              <a:rPr lang="ru-RU" sz="1200" smtClean="0"/>
              <a:t>Пожевать совсем не худо.</a:t>
            </a:r>
          </a:p>
          <a:p>
            <a:r>
              <a:rPr lang="ru-RU" sz="1200" smtClean="0"/>
              <a:t>От простудных от болезней</a:t>
            </a:r>
          </a:p>
          <a:p>
            <a:r>
              <a:rPr lang="ru-RU" sz="1200" smtClean="0"/>
              <a:t>Нету овоща полезней.</a:t>
            </a:r>
          </a:p>
          <a:p>
            <a:r>
              <a:rPr lang="ru-RU" sz="1200" smtClean="0"/>
              <a:t>(Чеснок)</a:t>
            </a:r>
          </a:p>
          <a:p>
            <a:r>
              <a:rPr lang="ru-RU" smtClean="0"/>
              <a:t> 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smtClean="0">
                <a:latin typeface="+mn-lt"/>
              </a:rPr>
              <a:t>Загадки.</a:t>
            </a:r>
            <a:endParaRPr lang="ru-RU" sz="3600">
              <a:latin typeface="+mn-lt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714480" y="1142984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sz="1200" smtClean="0"/>
          </a:p>
          <a:p>
            <a:r>
              <a:rPr lang="ru-RU" sz="1200" smtClean="0"/>
              <a:t>Он пузатенький сидит,</a:t>
            </a:r>
          </a:p>
          <a:p>
            <a:r>
              <a:rPr lang="ru-RU" sz="1200" smtClean="0"/>
              <a:t>Из-под кустика глядит.</a:t>
            </a:r>
          </a:p>
          <a:p>
            <a:r>
              <a:rPr lang="ru-RU" sz="1200" smtClean="0"/>
              <a:t>С белой ножкою внизу,</a:t>
            </a:r>
          </a:p>
          <a:p>
            <a:r>
              <a:rPr lang="ru-RU" sz="1200" smtClean="0"/>
              <a:t>С тёмной </a:t>
            </a:r>
            <a:r>
              <a:rPr lang="ru-RU" sz="1200" smtClean="0"/>
              <a:t>шапкой </a:t>
            </a:r>
            <a:r>
              <a:rPr lang="ru-RU" sz="1200" smtClean="0"/>
              <a:t>наверху.</a:t>
            </a:r>
          </a:p>
          <a:p>
            <a:r>
              <a:rPr lang="ru-RU" sz="1200" smtClean="0"/>
              <a:t>(</a:t>
            </a:r>
            <a:r>
              <a:rPr lang="ru-RU" sz="1200" smtClean="0"/>
              <a:t>Белый гриб)</a:t>
            </a:r>
            <a:endParaRPr lang="ru-RU" sz="1200"/>
          </a:p>
        </p:txBody>
      </p:sp>
      <p:sp>
        <p:nvSpPr>
          <p:cNvPr id="4" name="Прямоугольник 3"/>
          <p:cNvSpPr/>
          <p:nvPr/>
        </p:nvSpPr>
        <p:spPr>
          <a:xfrm>
            <a:off x="1714480" y="2071678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sz="1200" smtClean="0"/>
          </a:p>
          <a:p>
            <a:r>
              <a:rPr lang="ru-RU" sz="1200" smtClean="0"/>
              <a:t>На кустах с колючками она,</a:t>
            </a:r>
          </a:p>
          <a:p>
            <a:r>
              <a:rPr lang="ru-RU" sz="1200" smtClean="0"/>
              <a:t>Вроде бы малина, </a:t>
            </a:r>
            <a:r>
              <a:rPr lang="ru-RU" sz="1200" smtClean="0"/>
              <a:t>но </a:t>
            </a:r>
            <a:r>
              <a:rPr lang="ru-RU" sz="1200" smtClean="0"/>
              <a:t>черна.</a:t>
            </a:r>
          </a:p>
          <a:p>
            <a:r>
              <a:rPr lang="ru-RU" sz="1200" smtClean="0"/>
              <a:t>(Ежевика)</a:t>
            </a:r>
            <a:endParaRPr lang="ru-RU" sz="1200"/>
          </a:p>
        </p:txBody>
      </p:sp>
      <p:sp>
        <p:nvSpPr>
          <p:cNvPr id="5" name="Прямоугольник 4"/>
          <p:cNvSpPr/>
          <p:nvPr/>
        </p:nvSpPr>
        <p:spPr>
          <a:xfrm>
            <a:off x="1714480" y="2857496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200" smtClean="0"/>
              <a:t>Ходят в рыженьких беретах —</a:t>
            </a:r>
          </a:p>
          <a:p>
            <a:r>
              <a:rPr lang="ru-RU" sz="1200" smtClean="0"/>
              <a:t>Осень в лес приносят летом.</a:t>
            </a:r>
          </a:p>
          <a:p>
            <a:r>
              <a:rPr lang="ru-RU" sz="1200" smtClean="0"/>
              <a:t>Очень дружные сестрички,</a:t>
            </a:r>
          </a:p>
          <a:p>
            <a:r>
              <a:rPr lang="ru-RU" sz="1200" smtClean="0"/>
              <a:t>Называются </a:t>
            </a:r>
            <a:r>
              <a:rPr lang="ru-RU" sz="1200" smtClean="0"/>
              <a:t>...(лисички)</a:t>
            </a:r>
            <a:endParaRPr lang="ru-RU" sz="1200"/>
          </a:p>
        </p:txBody>
      </p:sp>
      <p:sp>
        <p:nvSpPr>
          <p:cNvPr id="6" name="Прямоугольник 5"/>
          <p:cNvSpPr/>
          <p:nvPr/>
        </p:nvSpPr>
        <p:spPr>
          <a:xfrm>
            <a:off x="1714480" y="3643314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200" smtClean="0"/>
              <a:t>Бусы красные висят,</a:t>
            </a:r>
          </a:p>
          <a:p>
            <a:r>
              <a:rPr lang="ru-RU" sz="1200" smtClean="0"/>
              <a:t>Из кустов на нас глядят.</a:t>
            </a:r>
          </a:p>
          <a:p>
            <a:r>
              <a:rPr lang="ru-RU" sz="1200" smtClean="0"/>
              <a:t>Очень любят бусы эти</a:t>
            </a:r>
          </a:p>
          <a:p>
            <a:r>
              <a:rPr lang="ru-RU" sz="1200" smtClean="0"/>
              <a:t>Дети, птицы и </a:t>
            </a:r>
            <a:r>
              <a:rPr lang="ru-RU" sz="1200" smtClean="0"/>
              <a:t>медведи</a:t>
            </a:r>
            <a:r>
              <a:rPr lang="ru-RU" sz="1200" smtClean="0"/>
              <a:t>.</a:t>
            </a:r>
          </a:p>
          <a:p>
            <a:r>
              <a:rPr lang="ru-RU" sz="1200" smtClean="0"/>
              <a:t>( Малина)</a:t>
            </a:r>
            <a:endParaRPr lang="ru-RU" sz="1200" smtClean="0"/>
          </a:p>
          <a:p>
            <a:r>
              <a:rPr lang="ru-RU" sz="1200" smtClean="0"/>
              <a:t/>
            </a:r>
            <a:br>
              <a:rPr lang="ru-RU" sz="1200" smtClean="0"/>
            </a:br>
            <a:endParaRPr lang="ru-RU" sz="1200"/>
          </a:p>
        </p:txBody>
      </p:sp>
      <p:sp>
        <p:nvSpPr>
          <p:cNvPr id="7" name="Прямоугольник 6"/>
          <p:cNvSpPr/>
          <p:nvPr/>
        </p:nvSpPr>
        <p:spPr>
          <a:xfrm>
            <a:off x="1714480" y="4572008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200" smtClean="0"/>
              <a:t>А вот кто-то важный</a:t>
            </a:r>
          </a:p>
          <a:p>
            <a:r>
              <a:rPr lang="ru-RU" sz="1200" smtClean="0"/>
              <a:t>На беленькой ножке.</a:t>
            </a:r>
          </a:p>
          <a:p>
            <a:r>
              <a:rPr lang="ru-RU" sz="1200" smtClean="0"/>
              <a:t>Он с красною шляпкой,</a:t>
            </a:r>
          </a:p>
          <a:p>
            <a:r>
              <a:rPr lang="ru-RU" sz="1200" smtClean="0"/>
              <a:t>На шляпке </a:t>
            </a:r>
            <a:r>
              <a:rPr lang="ru-RU" sz="1200" smtClean="0"/>
              <a:t>горошки</a:t>
            </a:r>
            <a:r>
              <a:rPr lang="ru-RU" sz="1200" smtClean="0"/>
              <a:t>. </a:t>
            </a:r>
          </a:p>
          <a:p>
            <a:r>
              <a:rPr lang="ru-RU" sz="1200" smtClean="0"/>
              <a:t>(Мухомор)</a:t>
            </a:r>
            <a:endParaRPr lang="ru-RU" sz="1200" smtClean="0"/>
          </a:p>
          <a:p>
            <a:r>
              <a:rPr lang="ru-RU" sz="1200" smtClean="0"/>
              <a:t> </a:t>
            </a:r>
            <a:endParaRPr lang="ru-RU" sz="1200"/>
          </a:p>
        </p:txBody>
      </p:sp>
      <p:sp>
        <p:nvSpPr>
          <p:cNvPr id="8" name="Прямоугольник 7"/>
          <p:cNvSpPr/>
          <p:nvPr/>
        </p:nvSpPr>
        <p:spPr>
          <a:xfrm>
            <a:off x="4000496" y="128586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200" smtClean="0"/>
              <a:t>На пеньках растут в лесу,</a:t>
            </a:r>
          </a:p>
          <a:p>
            <a:r>
              <a:rPr lang="ru-RU" sz="1200" smtClean="0"/>
              <a:t>Как веснушки на </a:t>
            </a:r>
            <a:r>
              <a:rPr lang="ru-RU" sz="1200" smtClean="0"/>
              <a:t>носу</a:t>
            </a:r>
            <a:r>
              <a:rPr lang="ru-RU" sz="1200" smtClean="0"/>
              <a:t>. </a:t>
            </a:r>
          </a:p>
          <a:p>
            <a:r>
              <a:rPr lang="ru-RU" sz="1200" smtClean="0"/>
              <a:t>(Опята)</a:t>
            </a:r>
            <a:endParaRPr lang="ru-RU" sz="1200"/>
          </a:p>
        </p:txBody>
      </p:sp>
      <p:sp>
        <p:nvSpPr>
          <p:cNvPr id="9" name="Прямоугольник 8"/>
          <p:cNvSpPr/>
          <p:nvPr/>
        </p:nvSpPr>
        <p:spPr>
          <a:xfrm>
            <a:off x="4000496" y="1857364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200" smtClean="0"/>
              <a:t>Не спорю — не белый,</a:t>
            </a:r>
          </a:p>
          <a:p>
            <a:r>
              <a:rPr lang="ru-RU" sz="1200" smtClean="0"/>
              <a:t>Я, братцы, попроще.</a:t>
            </a:r>
          </a:p>
          <a:p>
            <a:r>
              <a:rPr lang="ru-RU" sz="1200" smtClean="0"/>
              <a:t>Расту я обычно</a:t>
            </a:r>
          </a:p>
          <a:p>
            <a:r>
              <a:rPr lang="ru-RU" sz="1200" smtClean="0"/>
              <a:t>В берёзовой </a:t>
            </a:r>
            <a:r>
              <a:rPr lang="ru-RU" sz="1200" smtClean="0"/>
              <a:t>роще</a:t>
            </a:r>
            <a:r>
              <a:rPr lang="ru-RU" sz="1200" smtClean="0"/>
              <a:t>.</a:t>
            </a:r>
          </a:p>
          <a:p>
            <a:r>
              <a:rPr lang="ru-RU" sz="1200" smtClean="0"/>
              <a:t>( Подберёзовик)</a:t>
            </a:r>
            <a:endParaRPr lang="ru-RU" sz="1200" smtClean="0"/>
          </a:p>
          <a:p>
            <a:r>
              <a:rPr lang="ru-RU" sz="1200" smtClean="0"/>
              <a:t> </a:t>
            </a:r>
            <a:endParaRPr lang="ru-RU" sz="1200"/>
          </a:p>
        </p:txBody>
      </p:sp>
      <p:sp>
        <p:nvSpPr>
          <p:cNvPr id="10" name="Прямоугольник 9"/>
          <p:cNvSpPr/>
          <p:nvPr/>
        </p:nvSpPr>
        <p:spPr>
          <a:xfrm>
            <a:off x="4000496" y="2857496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200" smtClean="0"/>
              <a:t>Я в красной шапочке расту</a:t>
            </a:r>
          </a:p>
          <a:p>
            <a:r>
              <a:rPr lang="ru-RU" sz="1200" smtClean="0"/>
              <a:t>Среди корней осиновых,</a:t>
            </a:r>
          </a:p>
          <a:p>
            <a:r>
              <a:rPr lang="ru-RU" sz="1200" smtClean="0"/>
              <a:t>Меня узнаешь за версту,</a:t>
            </a:r>
          </a:p>
          <a:p>
            <a:r>
              <a:rPr lang="ru-RU" sz="1200" smtClean="0"/>
              <a:t>Зовусь </a:t>
            </a:r>
            <a:r>
              <a:rPr lang="ru-RU" sz="1200" smtClean="0"/>
              <a:t>я </a:t>
            </a:r>
            <a:r>
              <a:rPr lang="ru-RU" sz="1200" smtClean="0"/>
              <a:t>...( Подосиновик)</a:t>
            </a:r>
            <a:endParaRPr lang="ru-RU" sz="1200"/>
          </a:p>
        </p:txBody>
      </p:sp>
      <p:sp>
        <p:nvSpPr>
          <p:cNvPr id="11" name="Прямоугольник 10"/>
          <p:cNvSpPr/>
          <p:nvPr/>
        </p:nvSpPr>
        <p:spPr>
          <a:xfrm>
            <a:off x="4000496" y="3643314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200" smtClean="0"/>
              <a:t>В лесу на болоте</a:t>
            </a:r>
          </a:p>
          <a:p>
            <a:r>
              <a:rPr lang="ru-RU" sz="1200" smtClean="0"/>
              <a:t>Вы травку найдёте,</a:t>
            </a:r>
          </a:p>
          <a:p>
            <a:r>
              <a:rPr lang="ru-RU" sz="1200" smtClean="0"/>
              <a:t>А на ней синеет гроздь —</a:t>
            </a:r>
          </a:p>
          <a:p>
            <a:r>
              <a:rPr lang="ru-RU" sz="1200" smtClean="0"/>
              <a:t>Кисло-сладких </a:t>
            </a:r>
            <a:r>
              <a:rPr lang="ru-RU" sz="1200" smtClean="0"/>
              <a:t>ягод </a:t>
            </a:r>
            <a:r>
              <a:rPr lang="ru-RU" sz="1200" smtClean="0"/>
              <a:t>горсть.</a:t>
            </a:r>
          </a:p>
          <a:p>
            <a:r>
              <a:rPr lang="ru-RU" sz="1200" smtClean="0"/>
              <a:t>(Черника)</a:t>
            </a:r>
            <a:endParaRPr lang="ru-RU" sz="12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smtClean="0">
                <a:latin typeface="+mn-lt"/>
              </a:rPr>
              <a:t>Приятного аппетита.</a:t>
            </a:r>
            <a:endParaRPr lang="ru-RU" sz="3600">
              <a:latin typeface="+mn-lt"/>
            </a:endParaRPr>
          </a:p>
        </p:txBody>
      </p:sp>
      <p:pic>
        <p:nvPicPr>
          <p:cNvPr id="3" name="Рисунок 2" descr="3KYdKjkgun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4348" y="3643314"/>
            <a:ext cx="2357422" cy="157711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9cd4e4ea064fa523ae09dfc17e8b2b4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57752" y="5143512"/>
            <a:ext cx="2071670" cy="149041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a607e0f691d4bf0b6b94867a79dfc74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500430" y="3643314"/>
            <a:ext cx="2286016" cy="153848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1920x1200_1230700_[www.ArtFile.ru]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42844" y="1428736"/>
            <a:ext cx="2514586" cy="157161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depositphotos_31726329-stock-photo-three-little-chefs.jpg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714612" y="714356"/>
            <a:ext cx="3786194" cy="2461026"/>
          </a:xfrm>
          <a:prstGeom prst="rect">
            <a:avLst/>
          </a:prstGeom>
        </p:spPr>
      </p:pic>
      <p:pic>
        <p:nvPicPr>
          <p:cNvPr id="8" name="Рисунок 7" descr="Drinks_Apples_Plums_Cup_498115_2560x1600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286512" y="3571877"/>
            <a:ext cx="2544118" cy="159007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maxresdefault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461138" y="1500174"/>
            <a:ext cx="2540018" cy="142876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 descr="s1200 (1).jpg"/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214546" y="5072073"/>
            <a:ext cx="2286016" cy="162561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Другая 1">
      <a:majorFont>
        <a:latin typeface="Monotype Corsiva"/>
        <a:ea typeface=""/>
        <a:cs typeface=""/>
      </a:majorFont>
      <a:minorFont>
        <a:latin typeface="Times New Roman"/>
        <a:ea typeface=""/>
        <a:cs typeface=""/>
      </a:minorFont>
    </a:fontScheme>
    <a:fmtScheme name="Яркая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432</TotalTime>
  <Words>507</Words>
  <PresentationFormat>Экран (4:3)</PresentationFormat>
  <Paragraphs>124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Презентация на тему:  «Что нам осень подарила.»</vt:lpstr>
      <vt:lpstr>Слайд 2</vt:lpstr>
      <vt:lpstr>ПРИЗНАКИ ОСЕНИ. </vt:lpstr>
      <vt:lpstr>Слайд 4</vt:lpstr>
      <vt:lpstr>Узнай и назови.</vt:lpstr>
      <vt:lpstr>Собери овощи.</vt:lpstr>
      <vt:lpstr>Собери фрукты.</vt:lpstr>
      <vt:lpstr>Что лишнее.</vt:lpstr>
      <vt:lpstr>Слайд 9</vt:lpstr>
      <vt:lpstr>Назови правильно.</vt:lpstr>
      <vt:lpstr>Назови ласково.</vt:lpstr>
      <vt:lpstr>Сад. Огород. </vt:lpstr>
      <vt:lpstr>Что растёт в лесу.</vt:lpstr>
      <vt:lpstr>Сьедобные –Несъедобные.</vt:lpstr>
      <vt:lpstr>Назови первую букву.</vt:lpstr>
      <vt:lpstr>Загадки.</vt:lpstr>
      <vt:lpstr>Загадки.</vt:lpstr>
      <vt:lpstr>Приятного аппетита.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Home-</dc:creator>
  <cp:lastModifiedBy>Светлана</cp:lastModifiedBy>
  <cp:revision>44</cp:revision>
  <dcterms:created xsi:type="dcterms:W3CDTF">2019-11-16T06:10:26Z</dcterms:created>
  <dcterms:modified xsi:type="dcterms:W3CDTF">2020-09-06T07:49:06Z</dcterms:modified>
</cp:coreProperties>
</file>