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C884F-963D-4112-863D-0DDDCE8032C0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F2228-6A51-4A3B-853E-2BAF4FF046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807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06844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518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625992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8860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4046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453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90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406992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240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161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579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60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2697A10-43C7-4B77-86D1-61E035F3F6B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718E8C9-A732-48F0-A31C-B208583D402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1992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2">
                <a:lumMod val="60000"/>
                <a:lumOff val="40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3B6776-807C-855C-D74A-23F3DA718C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4232" y="150916"/>
            <a:ext cx="10078065" cy="825909"/>
          </a:xfrm>
        </p:spPr>
        <p:txBody>
          <a:bodyPr>
            <a:normAutofit fontScale="90000"/>
          </a:bodyPr>
          <a:lstStyle/>
          <a:p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общеобразовательное учреждение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Городского округа Балашиха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«Салтыковская гимназия»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F8E0CED-FD6C-D1C5-3515-44568BE337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0374" y="1773238"/>
            <a:ext cx="9144000" cy="1655762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«Экономика и ее роль в жизни общества»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A4E319-4C9F-4BEF-0219-A0FBA858F894}"/>
              </a:ext>
            </a:extLst>
          </p:cNvPr>
          <p:cNvSpPr txBox="1"/>
          <p:nvPr/>
        </p:nvSpPr>
        <p:spPr>
          <a:xfrm>
            <a:off x="8952270" y="5063613"/>
            <a:ext cx="23941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/>
              <a:t>Ахмедова Самира </a:t>
            </a:r>
            <a:r>
              <a:rPr lang="ru-RU" sz="2000" i="1" dirty="0" err="1"/>
              <a:t>Рафиковна</a:t>
            </a:r>
            <a:endParaRPr lang="ru-RU" sz="2000" i="1" dirty="0"/>
          </a:p>
          <a:p>
            <a:r>
              <a:rPr lang="ru-RU" sz="2000" i="1" dirty="0"/>
              <a:t> Учитель истории и обществознания.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3040B5-5559-8CBC-BFF3-C21034CA8516}"/>
              </a:ext>
            </a:extLst>
          </p:cNvPr>
          <p:cNvSpPr txBox="1"/>
          <p:nvPr/>
        </p:nvSpPr>
        <p:spPr>
          <a:xfrm>
            <a:off x="1794385" y="3429000"/>
            <a:ext cx="55011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/>
              <a:t>Обществознание </a:t>
            </a:r>
          </a:p>
          <a:p>
            <a:r>
              <a:rPr lang="ru-RU" sz="2800" dirty="0"/>
              <a:t>              </a:t>
            </a:r>
            <a:r>
              <a:rPr lang="ru-RU" sz="2800" i="1" dirty="0"/>
              <a:t>8 класс</a:t>
            </a:r>
          </a:p>
        </p:txBody>
      </p:sp>
    </p:spTree>
    <p:extLst>
      <p:ext uri="{BB962C8B-B14F-4D97-AF65-F5344CB8AC3E}">
        <p14:creationId xmlns:p14="http://schemas.microsoft.com/office/powerpoint/2010/main" val="3196023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7B65A64-75EA-F6B1-BB64-119A847055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6449" y="880690"/>
            <a:ext cx="6597445" cy="361526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«</a:t>
            </a:r>
            <a:r>
              <a:rPr lang="ru-RU" sz="2800" b="1" i="1" dirty="0"/>
              <a:t>Зачем обществу нужна экономика?»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49E2F10-A896-A3CE-65C2-F6A6EECB32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54347" y="92630"/>
            <a:ext cx="4711204" cy="2355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E40F56-2997-2D5C-CF6D-E14B5D18E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335" y="4291844"/>
            <a:ext cx="3363861" cy="2242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135912E-52E9-A525-B957-993F71D48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2936" y="4638580"/>
            <a:ext cx="4462615" cy="2081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8862D57-3A32-DF1B-CF2F-56A1FCC17F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107" y="2362042"/>
            <a:ext cx="4267829" cy="2133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3475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4671D9-B2AC-7593-FB53-29F66FED8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7" y="-316815"/>
            <a:ext cx="9144001" cy="2340623"/>
          </a:xfrm>
        </p:spPr>
        <p:txBody>
          <a:bodyPr/>
          <a:lstStyle/>
          <a:p>
            <a:r>
              <a:rPr lang="ru-RU" dirty="0"/>
              <a:t>Экономика это-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6FA4410-A5F3-4530-A8E0-6156A92F3E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9361" y="2761532"/>
            <a:ext cx="5937815" cy="3209823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/>
              <a:t>	</a:t>
            </a:r>
            <a:r>
              <a:rPr lang="ru-RU" sz="2400" b="1" dirty="0"/>
              <a:t>Экономика</a:t>
            </a:r>
            <a:r>
              <a:rPr lang="ru-RU" sz="2400" dirty="0"/>
              <a:t>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(в широком смысле): система хозяйствования, включающая отрасли материального производства и нематериальной сферы, обеспечивающая удовлетворение потребностей людей и общества</a:t>
            </a:r>
            <a:r>
              <a:rPr lang="ru-RU" dirty="0"/>
              <a:t>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BD7314-5B71-289A-9857-B953D3EA7D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64825" y="0"/>
            <a:ext cx="5645455" cy="3028336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/>
              <a:t>	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</a:rPr>
              <a:t>Экономика</a:t>
            </a:r>
            <a:r>
              <a:rPr lang="ru-RU" sz="2400" b="1" dirty="0"/>
              <a:t>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(в узком смысле): хозяйственная деятельность, производство, распределение, обмен и потребление товаров и услуг</a:t>
            </a:r>
            <a:r>
              <a:rPr lang="ru-RU" dirty="0"/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C7040AE-5BB4-0CCC-6448-80D246DDB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061" y="3345151"/>
            <a:ext cx="51816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0380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EFE30F-6DC8-2679-37D0-4F4F3CEC0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" y="0"/>
            <a:ext cx="8282807" cy="1474839"/>
          </a:xfrm>
        </p:spPr>
        <p:txBody>
          <a:bodyPr>
            <a:normAutofit fontScale="90000"/>
          </a:bodyPr>
          <a:lstStyle/>
          <a:p>
            <a:r>
              <a:rPr lang="ru-RU" dirty="0"/>
              <a:t> “Экономика как система”.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511CF1-6732-5EA2-6723-8946BDA7B8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638" y="1034776"/>
            <a:ext cx="6017343" cy="3615267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2400" dirty="0"/>
              <a:t>совокупность всех экономических процессов, совершающихся в мире, государстве, стране (крае) или обществе на основе сложившихся в нём отношений собственности и хозяйственного механизма.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6299D1-12C8-3EE2-B05F-E9253D7D3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38" y="2540409"/>
            <a:ext cx="5238750" cy="3924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2486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B5430D-AE55-4CD1-ECCB-74B66EFDF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87" y="430161"/>
            <a:ext cx="8534400" cy="1507067"/>
          </a:xfrm>
        </p:spPr>
        <p:txBody>
          <a:bodyPr/>
          <a:lstStyle/>
          <a:p>
            <a:r>
              <a:rPr lang="ru-RU" dirty="0"/>
              <a:t> Признаки экономики как системы: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BEAB07-F924-14EF-507B-F664411F2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205" y="2406445"/>
            <a:ext cx="8534400" cy="361526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	</a:t>
            </a:r>
          </a:p>
          <a:p>
            <a:r>
              <a:rPr lang="ru-RU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Целостность</a:t>
            </a:r>
            <a:r>
              <a:rPr lang="ru-RU" sz="2200" dirty="0"/>
              <a:t> </a:t>
            </a:r>
            <a:r>
              <a:rPr lang="ru-RU" sz="2200" b="1" dirty="0">
                <a:solidFill>
                  <a:srgbClr val="002060"/>
                </a:solidFill>
              </a:rPr>
              <a:t>(взаимосвязь элементов).</a:t>
            </a:r>
          </a:p>
          <a:p>
            <a:endParaRPr lang="ru-RU" sz="2200" dirty="0"/>
          </a:p>
          <a:p>
            <a:r>
              <a:rPr lang="ru-RU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Структурированность</a:t>
            </a:r>
            <a:r>
              <a:rPr lang="ru-RU" sz="2200" dirty="0"/>
              <a:t> </a:t>
            </a:r>
            <a:r>
              <a:rPr lang="ru-RU" sz="2200" b="1" dirty="0">
                <a:solidFill>
                  <a:srgbClr val="002060"/>
                </a:solidFill>
              </a:rPr>
              <a:t>(наличие подсистем: производство, распределение, обмен, потребление</a:t>
            </a:r>
            <a:r>
              <a:rPr lang="ru-RU" sz="2200" dirty="0">
                <a:solidFill>
                  <a:srgbClr val="002060"/>
                </a:solidFill>
              </a:rPr>
              <a:t>).</a:t>
            </a:r>
          </a:p>
          <a:p>
            <a:pPr marL="0" indent="0">
              <a:buNone/>
            </a:pPr>
            <a:r>
              <a:rPr lang="ru-RU" sz="2200" dirty="0">
                <a:solidFill>
                  <a:srgbClr val="002060"/>
                </a:solidFill>
              </a:rPr>
              <a:t>	</a:t>
            </a:r>
          </a:p>
          <a:p>
            <a:r>
              <a:rPr lang="ru-RU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Функциональность</a:t>
            </a:r>
            <a:r>
              <a:rPr lang="ru-RU" sz="2200" dirty="0"/>
              <a:t> </a:t>
            </a:r>
            <a:r>
              <a:rPr lang="ru-RU" sz="2200" b="1" dirty="0">
                <a:solidFill>
                  <a:srgbClr val="002060"/>
                </a:solidFill>
              </a:rPr>
              <a:t>(выполнение определенных функций).</a:t>
            </a:r>
          </a:p>
          <a:p>
            <a:pPr marL="0" indent="0">
              <a:buNone/>
            </a:pPr>
            <a:r>
              <a:rPr lang="ru-RU" sz="2200" dirty="0"/>
              <a:t>	</a:t>
            </a:r>
          </a:p>
          <a:p>
            <a:endParaRPr lang="ru-RU" sz="2200" b="1" dirty="0"/>
          </a:p>
          <a:p>
            <a:r>
              <a:rPr lang="ru-RU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Динамичность</a:t>
            </a:r>
            <a:r>
              <a:rPr lang="ru-RU" sz="2200" dirty="0"/>
              <a:t> </a:t>
            </a:r>
            <a:r>
              <a:rPr lang="ru-RU" sz="2200" b="1" dirty="0">
                <a:solidFill>
                  <a:srgbClr val="002060"/>
                </a:solidFill>
              </a:rPr>
              <a:t>(постоянное изменение и развитие).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7F489A-E97E-D15C-9498-E0377A173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4035" y="-333375"/>
            <a:ext cx="6019800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20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B8EA3D-BF1E-B749-CBCB-836F9C5B0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4" y="-99335"/>
            <a:ext cx="8534400" cy="1619044"/>
          </a:xfrm>
        </p:spPr>
        <p:txBody>
          <a:bodyPr>
            <a:normAutofit/>
          </a:bodyPr>
          <a:lstStyle/>
          <a:p>
            <a:r>
              <a:rPr lang="ru-RU" dirty="0"/>
              <a:t>“Экономический круговорот”</a:t>
            </a:r>
          </a:p>
        </p:txBody>
      </p:sp>
      <p:sp>
        <p:nvSpPr>
          <p:cNvPr id="4" name="Блок-схема: узел 3">
            <a:extLst>
              <a:ext uri="{FF2B5EF4-FFF2-40B4-BE49-F238E27FC236}">
                <a16:creationId xmlns:a16="http://schemas.microsoft.com/office/drawing/2014/main" id="{F2D87722-038C-4168-7794-4F7C071268C2}"/>
              </a:ext>
            </a:extLst>
          </p:cNvPr>
          <p:cNvSpPr/>
          <p:nvPr/>
        </p:nvSpPr>
        <p:spPr>
          <a:xfrm>
            <a:off x="3751876" y="1076355"/>
            <a:ext cx="2399072" cy="2047486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5872938-517B-2063-08F1-82B51187B625}"/>
              </a:ext>
            </a:extLst>
          </p:cNvPr>
          <p:cNvSpPr/>
          <p:nvPr/>
        </p:nvSpPr>
        <p:spPr>
          <a:xfrm>
            <a:off x="3539610" y="1592326"/>
            <a:ext cx="2890684" cy="90729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88A62A-192A-FE76-E16B-78E3F7F4A5B6}"/>
              </a:ext>
            </a:extLst>
          </p:cNvPr>
          <p:cNvSpPr txBox="1"/>
          <p:nvPr/>
        </p:nvSpPr>
        <p:spPr>
          <a:xfrm>
            <a:off x="3920067" y="1774802"/>
            <a:ext cx="2323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1"/>
                </a:solidFill>
              </a:rPr>
              <a:t>Производство</a:t>
            </a:r>
          </a:p>
        </p:txBody>
      </p:sp>
      <p:sp>
        <p:nvSpPr>
          <p:cNvPr id="11" name="Стрелка: изогнутая 10">
            <a:extLst>
              <a:ext uri="{FF2B5EF4-FFF2-40B4-BE49-F238E27FC236}">
                <a16:creationId xmlns:a16="http://schemas.microsoft.com/office/drawing/2014/main" id="{84931B15-F89D-8E28-328A-34FAE5F6D9B8}"/>
              </a:ext>
            </a:extLst>
          </p:cNvPr>
          <p:cNvSpPr/>
          <p:nvPr/>
        </p:nvSpPr>
        <p:spPr>
          <a:xfrm rot="5400000">
            <a:off x="6157356" y="2104967"/>
            <a:ext cx="2053941" cy="1508066"/>
          </a:xfrm>
          <a:prstGeom prst="bentArrow">
            <a:avLst>
              <a:gd name="adj1" fmla="val 18480"/>
              <a:gd name="adj2" fmla="val 25000"/>
              <a:gd name="adj3" fmla="val 31520"/>
              <a:gd name="adj4" fmla="val 4766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5D1DBDC-D174-CDCD-8B18-C2DBD55D1D4F}"/>
              </a:ext>
            </a:extLst>
          </p:cNvPr>
          <p:cNvSpPr/>
          <p:nvPr/>
        </p:nvSpPr>
        <p:spPr>
          <a:xfrm>
            <a:off x="6375023" y="3911247"/>
            <a:ext cx="2566220" cy="995505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31D121-C8F8-F004-470F-8DDEE1213F0C}"/>
              </a:ext>
            </a:extLst>
          </p:cNvPr>
          <p:cNvSpPr txBox="1"/>
          <p:nvPr/>
        </p:nvSpPr>
        <p:spPr>
          <a:xfrm>
            <a:off x="6296365" y="4120383"/>
            <a:ext cx="2723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1"/>
                </a:solidFill>
              </a:rPr>
              <a:t>Распределение</a:t>
            </a:r>
          </a:p>
        </p:txBody>
      </p:sp>
      <p:sp>
        <p:nvSpPr>
          <p:cNvPr id="14" name="Стрелка: изогнутая 13">
            <a:extLst>
              <a:ext uri="{FF2B5EF4-FFF2-40B4-BE49-F238E27FC236}">
                <a16:creationId xmlns:a16="http://schemas.microsoft.com/office/drawing/2014/main" id="{90D516B1-A6F7-2C36-9E0E-EDFB8CABD124}"/>
              </a:ext>
            </a:extLst>
          </p:cNvPr>
          <p:cNvSpPr/>
          <p:nvPr/>
        </p:nvSpPr>
        <p:spPr>
          <a:xfrm rot="10800000">
            <a:off x="6184488" y="4912650"/>
            <a:ext cx="1753871" cy="1050908"/>
          </a:xfrm>
          <a:prstGeom prst="bentArrow">
            <a:avLst>
              <a:gd name="adj1" fmla="val 25000"/>
              <a:gd name="adj2" fmla="val 20777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9569C47-8684-3114-7C7D-54D8320535EC}"/>
              </a:ext>
            </a:extLst>
          </p:cNvPr>
          <p:cNvSpPr/>
          <p:nvPr/>
        </p:nvSpPr>
        <p:spPr>
          <a:xfrm>
            <a:off x="3785416" y="5348747"/>
            <a:ext cx="2399072" cy="90729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AE2D017-FC0E-6E87-0633-6E52BF2A9967}"/>
              </a:ext>
            </a:extLst>
          </p:cNvPr>
          <p:cNvSpPr txBox="1"/>
          <p:nvPr/>
        </p:nvSpPr>
        <p:spPr>
          <a:xfrm>
            <a:off x="3785416" y="5571563"/>
            <a:ext cx="2054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  <a:r>
              <a:rPr lang="ru-RU" sz="2400" dirty="0">
                <a:solidFill>
                  <a:schemeClr val="accent1"/>
                </a:solidFill>
              </a:rPr>
              <a:t>Обмен</a:t>
            </a:r>
          </a:p>
        </p:txBody>
      </p:sp>
      <p:sp>
        <p:nvSpPr>
          <p:cNvPr id="20" name="Стрелка: изогнутая 19">
            <a:extLst>
              <a:ext uri="{FF2B5EF4-FFF2-40B4-BE49-F238E27FC236}">
                <a16:creationId xmlns:a16="http://schemas.microsoft.com/office/drawing/2014/main" id="{61FD5A40-38D2-1568-E49D-6D53BAC8C38C}"/>
              </a:ext>
            </a:extLst>
          </p:cNvPr>
          <p:cNvSpPr/>
          <p:nvPr/>
        </p:nvSpPr>
        <p:spPr>
          <a:xfrm rot="16200000">
            <a:off x="2410727" y="4622303"/>
            <a:ext cx="995506" cy="1753870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3E2DC276-1AFF-2AB4-E566-93B8401CD849}"/>
              </a:ext>
            </a:extLst>
          </p:cNvPr>
          <p:cNvSpPr/>
          <p:nvPr/>
        </p:nvSpPr>
        <p:spPr>
          <a:xfrm>
            <a:off x="1527053" y="4005979"/>
            <a:ext cx="2566220" cy="995506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D5A63D-0CDA-5CBE-3CAC-EF681BF70E75}"/>
              </a:ext>
            </a:extLst>
          </p:cNvPr>
          <p:cNvSpPr txBox="1"/>
          <p:nvPr/>
        </p:nvSpPr>
        <p:spPr>
          <a:xfrm>
            <a:off x="1638931" y="4258992"/>
            <a:ext cx="2399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1"/>
                </a:solidFill>
              </a:rPr>
              <a:t>Потребление</a:t>
            </a:r>
          </a:p>
        </p:txBody>
      </p:sp>
      <p:sp>
        <p:nvSpPr>
          <p:cNvPr id="23" name="Стрелка: изогнутая 22">
            <a:extLst>
              <a:ext uri="{FF2B5EF4-FFF2-40B4-BE49-F238E27FC236}">
                <a16:creationId xmlns:a16="http://schemas.microsoft.com/office/drawing/2014/main" id="{814B9B4C-AA2A-5183-E219-603CBEB48BAD}"/>
              </a:ext>
            </a:extLst>
          </p:cNvPr>
          <p:cNvSpPr/>
          <p:nvPr/>
        </p:nvSpPr>
        <p:spPr>
          <a:xfrm>
            <a:off x="1927123" y="1592325"/>
            <a:ext cx="1612486" cy="2407612"/>
          </a:xfrm>
          <a:prstGeom prst="bentArrow">
            <a:avLst>
              <a:gd name="adj1" fmla="val 19512"/>
              <a:gd name="adj2" fmla="val 20977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7F921BC-C9B4-601D-38CB-2A834322F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3903" y="1298"/>
            <a:ext cx="2845393" cy="22351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3154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D88AB3CD-8C22-9EEC-E775-253008FFA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928" y="210300"/>
            <a:ext cx="8534400" cy="1507067"/>
          </a:xfrm>
        </p:spPr>
        <p:txBody>
          <a:bodyPr/>
          <a:lstStyle/>
          <a:p>
            <a:r>
              <a:rPr lang="ru-RU" dirty="0"/>
              <a:t> Цели экономики: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588D204-C67B-5522-A456-F4A370608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546" y="2275348"/>
            <a:ext cx="8534400" cy="361526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	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Удовлетворение потребностей общества.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	Экономический рост.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	Полная занятость.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	Стабильность цен.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	Экономическая свобода.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BD5DA2D-8E62-5C80-3B5C-4070D3A78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2769" y="0"/>
            <a:ext cx="4157303" cy="34609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5290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EDDFA9-E11B-300D-7A97-71F055CC8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90" y="0"/>
            <a:ext cx="8534400" cy="1507067"/>
          </a:xfrm>
        </p:spPr>
        <p:txBody>
          <a:bodyPr/>
          <a:lstStyle/>
          <a:p>
            <a:r>
              <a:rPr lang="ru-RU" dirty="0"/>
              <a:t>Задачи экономики: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21BBD0-39B9-730F-43C1-C9B22F58A1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915" y="3039564"/>
            <a:ext cx="8192350" cy="3515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Эффективное использование ограниченных ресурсов.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Производство необходимых товаров и услуг.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Распределение доходов.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Поддержание экономического равновесия.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9B30CA-50CE-B814-900B-3579CFB8C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1574" y="182489"/>
            <a:ext cx="4985876" cy="2857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8523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DD82BC-69F4-5D72-5E24-80246B35A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664" y="456106"/>
            <a:ext cx="8534400" cy="1507067"/>
          </a:xfrm>
        </p:spPr>
        <p:txBody>
          <a:bodyPr/>
          <a:lstStyle/>
          <a:p>
            <a:r>
              <a:rPr lang="ru-RU" dirty="0"/>
              <a:t>Роль экономики в жизни общества: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210037-EEFB-0DC7-3A1C-50FF0C738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709" y="2298291"/>
            <a:ext cx="8534400" cy="361526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/>
              <a:t>	Обеспечение материального благосостояния.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/>
              <a:t>	Создание условий для развития личности.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/>
              <a:t>	Обеспечение национальной безопасности.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/>
              <a:t>	Развитие культуры и науки.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7984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D10066-CC50-A425-9730-7233AE8D2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25" y="4256696"/>
            <a:ext cx="3257656" cy="245381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6A6013-2A3B-EA05-385D-C49353518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3667" y="62371"/>
            <a:ext cx="4220432" cy="23739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9755255-6526-9AF9-5F9A-7F1508611B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2347" y="3871451"/>
            <a:ext cx="3875139" cy="25834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16120C-FB48-5C22-68C9-9497FD550D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1" y="227311"/>
            <a:ext cx="4165411" cy="237399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3A4C658-9E04-8B40-4D89-B3BC7DED74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433" y="3635477"/>
            <a:ext cx="3422855" cy="22819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D631521-3FAC-A8F0-6C28-8F76A41A13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9715" y="1057846"/>
            <a:ext cx="3581803" cy="237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709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AB69C36-F842-DA67-6601-3FC549D63B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81109600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392</TotalTime>
  <Words>253</Words>
  <Application>Microsoft Office PowerPoint</Application>
  <PresentationFormat>Широкоэкранный</PresentationFormat>
  <Paragraphs>44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Corbel</vt:lpstr>
      <vt:lpstr>Gill Sans MT</vt:lpstr>
      <vt:lpstr>Impact</vt:lpstr>
      <vt:lpstr>Times New Roman</vt:lpstr>
      <vt:lpstr>Wingdings</vt:lpstr>
      <vt:lpstr>Эмблема</vt:lpstr>
      <vt:lpstr>Муниципальное бюджетное общеобразовательное учреждение Городского округа Балашиха «Салтыковская гимназия»</vt:lpstr>
      <vt:lpstr>Презентация PowerPoint</vt:lpstr>
      <vt:lpstr>Экономика это-</vt:lpstr>
      <vt:lpstr> “Экономика как система”.</vt:lpstr>
      <vt:lpstr> Признаки экономики как системы:</vt:lpstr>
      <vt:lpstr>“Экономический круговорот”</vt:lpstr>
      <vt:lpstr> Цели экономики:</vt:lpstr>
      <vt:lpstr>Задачи экономики:</vt:lpstr>
      <vt:lpstr>Роль экономики в жизни общества: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Самира</dc:creator>
  <cp:lastModifiedBy>Самира Ахмедова</cp:lastModifiedBy>
  <cp:revision>3</cp:revision>
  <dcterms:created xsi:type="dcterms:W3CDTF">2025-03-09T11:35:28Z</dcterms:created>
  <dcterms:modified xsi:type="dcterms:W3CDTF">2025-03-16T10:56:03Z</dcterms:modified>
</cp:coreProperties>
</file>