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JPG" ContentType="image/.jp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1866" r:id="rId3"/>
    <p:sldId id="1889" r:id="rId5"/>
    <p:sldId id="1867" r:id="rId6"/>
    <p:sldId id="1868" r:id="rId7"/>
    <p:sldId id="1888" r:id="rId8"/>
    <p:sldId id="1869" r:id="rId9"/>
    <p:sldId id="1870" r:id="rId10"/>
    <p:sldId id="1871" r:id="rId11"/>
    <p:sldId id="1872" r:id="rId12"/>
    <p:sldId id="1874" r:id="rId13"/>
    <p:sldId id="1875" r:id="rId14"/>
    <p:sldId id="1876" r:id="rId15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Lines theme" id="{EE9670AD-028C-4190-AAA8-2AF0F3B1E372}">
          <p14:sldIdLst>
            <p14:sldId id="1866"/>
            <p14:sldId id="1889"/>
            <p14:sldId id="1867"/>
            <p14:sldId id="1868"/>
            <p14:sldId id="1888"/>
            <p14:sldId id="1869"/>
            <p14:sldId id="1870"/>
            <p14:sldId id="1871"/>
            <p14:sldId id="1872"/>
            <p14:sldId id="1874"/>
            <p14:sldId id="1875"/>
            <p14:sldId id="18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80" userDrawn="1">
          <p15:clr>
            <a:srgbClr val="A4A3A4"/>
          </p15:clr>
        </p15:guide>
        <p15:guide id="3" pos="7188" userDrawn="1">
          <p15:clr>
            <a:srgbClr val="A4A3A4"/>
          </p15:clr>
        </p15:guide>
        <p15:guide id="4" pos="43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E6DC"/>
    <a:srgbClr val="ECE0D4"/>
    <a:srgbClr val="D1B497"/>
    <a:srgbClr val="E3D1BF"/>
    <a:srgbClr val="AA673C"/>
    <a:srgbClr val="6A6967"/>
    <a:srgbClr val="C19C84"/>
    <a:srgbClr val="F8EBE0"/>
    <a:srgbClr val="FF2625"/>
    <a:srgbClr val="0077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9" autoAdjust="0"/>
    <p:restoredTop sz="90013" autoAdjust="0"/>
  </p:normalViewPr>
  <p:slideViewPr>
    <p:cSldViewPr snapToGrid="0" showGuides="1">
      <p:cViewPr varScale="1">
        <p:scale>
          <a:sx n="104" d="100"/>
          <a:sy n="104" d="100"/>
        </p:scale>
        <p:origin x="-810" y="-96"/>
      </p:cViewPr>
      <p:guideLst>
        <p:guide orient="horz" pos="2160"/>
        <p:guide pos="480"/>
        <p:guide pos="7188"/>
        <p:guide pos="43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-184"/>
    </p:cViewPr>
  </p:sorterViewPr>
  <p:notesViewPr>
    <p:cSldViewPr snapToGrid="0">
      <p:cViewPr varScale="1">
        <p:scale>
          <a:sx n="88" d="100"/>
          <a:sy n="88" d="100"/>
        </p:scale>
        <p:origin x="-387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customXml" Target="../customXml/item3.xml"/><Relationship Id="rId21" Type="http://schemas.openxmlformats.org/officeDocument/2006/relationships/customXml" Target="../customXml/item2.xml"/><Relationship Id="rId20" Type="http://schemas.openxmlformats.org/officeDocument/2006/relationships/customXml" Target="../customXml/item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8EE06D-E2C5-4DF1-B3C1-8E9169AAB10D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E2F40-54C0-4227-BA47-31BF544EF93E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noProof="0"/>
              <a:t>Click to 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DEB7EE2-04A2-4FB2-9625-C9C73AC4D32F}" type="slidenum">
              <a:rPr lang="en-US" altLang="en-US"/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47842D7-C728-4EBD-982B-B8BE79E4DBBE}" type="slidenum">
              <a:rPr lang="en-US" altLang="en-US"/>
            </a:fld>
            <a:endParaRPr lang="en-US" altLang="en-US" dirty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B7EE2-04A2-4FB2-9625-C9C73AC4D32F}" type="slidenum">
              <a:rPr lang="en-US" altLang="en-US" smtClean="0"/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B7EE2-04A2-4FB2-9625-C9C73AC4D32F}" type="slidenum">
              <a:rPr lang="en-US" altLang="en-US" smtClean="0"/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B7EE2-04A2-4FB2-9625-C9C73AC4D32F}" type="slidenum">
              <a:rPr lang="en-US" altLang="en-US" smtClean="0"/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83" name="Title 381"/>
          <p:cNvSpPr>
            <a:spLocks noGrp="1"/>
          </p:cNvSpPr>
          <p:nvPr>
            <p:ph type="title"/>
          </p:nvPr>
        </p:nvSpPr>
        <p:spPr>
          <a:xfrm>
            <a:off x="2581656" y="2304288"/>
            <a:ext cx="7022592" cy="2258568"/>
          </a:xfr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lang="en-US" sz="4800" b="1">
                <a:solidFill>
                  <a:schemeClr val="accent4">
                    <a:lumMod val="75000"/>
                  </a:schemeClr>
                </a:solidFill>
                <a:ea typeface="+mn-ea"/>
                <a:cs typeface="+mn-cs"/>
              </a:defRPr>
            </a:lvl1pPr>
          </a:lstStyle>
          <a:p>
            <a:pPr marL="0" lvl="0" indent="0" algn="ctr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Pattern Whi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716577"/>
            <a:ext cx="10668000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81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1" i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790699"/>
            <a:ext cx="10668000" cy="68580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Insert content here</a:t>
            </a:r>
            <a:endParaRPr lang="en-US" dirty="0"/>
          </a:p>
        </p:txBody>
      </p:sp>
      <p:pic>
        <p:nvPicPr>
          <p:cNvPr id="2" name="Graphic 1"/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791200"/>
            <a:ext cx="12192000" cy="1066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Ar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783952"/>
            <a:ext cx="10668000" cy="111164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Insert content here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716577"/>
            <a:ext cx="10668000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81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1" i="0" kern="1200" cap="none" spc="-50" baseline="0" dirty="0">
                <a:ln w="3175"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pic>
        <p:nvPicPr>
          <p:cNvPr id="3" name="Graphic 2" hidden="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72650" y="0"/>
            <a:ext cx="2419350" cy="2619375"/>
          </a:xfrm>
          <a:prstGeom prst="rect">
            <a:avLst/>
          </a:prstGeom>
        </p:spPr>
      </p:pic>
      <p:pic>
        <p:nvPicPr>
          <p:cNvPr id="2" name="Graphic 1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5418919" y="0"/>
            <a:ext cx="6407956" cy="178395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1B9BC-7BE7-4893-90FD-CC95830FD8F2}" type="datetimeFigureOut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5270E-046A-4C23-BC98-E307A7DD6BE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Photo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762000" y="1905000"/>
            <a:ext cx="5334000" cy="3276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accent4">
                    <a:lumMod val="50000"/>
                  </a:schemeClr>
                </a:solidFill>
              </a:defRPr>
            </a:lvl1pPr>
            <a:lvl2pPr marL="283210" indent="-283210">
              <a:spcBef>
                <a:spcPts val="1000"/>
              </a:spcBef>
              <a:defRPr sz="1800">
                <a:solidFill>
                  <a:schemeClr val="accent4">
                    <a:lumMod val="50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6858000" y="715963"/>
            <a:ext cx="4572000" cy="5113336"/>
          </a:xfrm>
        </p:spPr>
        <p:txBody>
          <a:bodyPr/>
          <a:lstStyle>
            <a:lvl1pPr algn="ctr">
              <a:buNone/>
              <a:defRPr sz="16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2" name="Graphic 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074048"/>
            <a:ext cx="6407956" cy="178395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715961"/>
            <a:ext cx="5334000" cy="118903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4000" b="1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hot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762000" y="1905000"/>
            <a:ext cx="5334000" cy="3276600"/>
          </a:xfrm>
        </p:spPr>
        <p:txBody>
          <a:bodyPr/>
          <a:lstStyle>
            <a:lvl1pPr marL="0" indent="0">
              <a:buNone/>
              <a:defRPr sz="1800" b="1"/>
            </a:lvl1pPr>
            <a:lvl2pPr marL="283210" indent="-283210">
              <a:spcBef>
                <a:spcPts val="1000"/>
              </a:spcBef>
              <a:defRPr sz="1800"/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858000" y="3444081"/>
            <a:ext cx="4572000" cy="2362200"/>
          </a:xfr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858000" y="715963"/>
            <a:ext cx="4572000" cy="2362200"/>
          </a:xfr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endParaRPr lang="en-US" dirty="0"/>
          </a:p>
        </p:txBody>
      </p:sp>
      <p:pic>
        <p:nvPicPr>
          <p:cNvPr id="2" name="Graphic 1" hidden="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892800"/>
            <a:ext cx="12192000" cy="965200"/>
          </a:xfrm>
          <a:prstGeom prst="rect">
            <a:avLst/>
          </a:prstGeom>
        </p:spPr>
      </p:pic>
      <p:pic>
        <p:nvPicPr>
          <p:cNvPr id="3" name="Graphic 2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5327681"/>
            <a:ext cx="5496910" cy="1530320"/>
          </a:xfrm>
          <a:prstGeom prst="rect">
            <a:avLst/>
          </a:prstGeom>
        </p:spPr>
      </p:pic>
      <p:sp>
        <p:nvSpPr>
          <p:cNvPr id="11" name="Title 2"/>
          <p:cNvSpPr>
            <a:spLocks noGrp="1"/>
          </p:cNvSpPr>
          <p:nvPr>
            <p:ph type="title"/>
          </p:nvPr>
        </p:nvSpPr>
        <p:spPr>
          <a:xfrm>
            <a:off x="762000" y="715961"/>
            <a:ext cx="5334000" cy="118903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4000" b="1">
                <a:solidFill>
                  <a:schemeClr val="tx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attern Content Dar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762000" y="1905000"/>
            <a:ext cx="6477000" cy="3276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  <a:lvl2pPr marL="283210" indent="-283210">
              <a:spcBef>
                <a:spcPts val="1000"/>
              </a:spcBef>
              <a:defRPr sz="18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</p:txBody>
      </p:sp>
      <p:pic>
        <p:nvPicPr>
          <p:cNvPr id="2" name="Graphic 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55106" y="0"/>
            <a:ext cx="3136894" cy="6858000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761999" y="715961"/>
            <a:ext cx="6476999" cy="118903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4000" b="1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attern Content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762000" y="1905000"/>
            <a:ext cx="6477000" cy="3276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accent1">
                    <a:lumMod val="50000"/>
                  </a:schemeClr>
                </a:solidFill>
              </a:defRPr>
            </a:lvl1pPr>
            <a:lvl2pPr marL="283210" indent="-283210">
              <a:spcBef>
                <a:spcPts val="1000"/>
              </a:spcBef>
              <a:defRPr sz="1800">
                <a:solidFill>
                  <a:schemeClr val="accent1">
                    <a:lumMod val="50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</p:txBody>
      </p:sp>
      <p:pic>
        <p:nvPicPr>
          <p:cNvPr id="2" name="Graphic 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55106" y="0"/>
            <a:ext cx="3136894" cy="6858000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761999" y="715961"/>
            <a:ext cx="6476999" cy="118903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4000" b="1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attern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457700" y="1905000"/>
            <a:ext cx="7219043" cy="3276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accent1">
                    <a:lumMod val="50000"/>
                  </a:schemeClr>
                </a:solidFill>
              </a:defRPr>
            </a:lvl1pPr>
            <a:lvl2pPr marL="283210" indent="-283210">
              <a:spcBef>
                <a:spcPts val="1000"/>
              </a:spcBef>
              <a:defRPr sz="1800">
                <a:solidFill>
                  <a:schemeClr val="accent1">
                    <a:lumMod val="50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</p:txBody>
      </p:sp>
      <p:pic>
        <p:nvPicPr>
          <p:cNvPr id="2" name="Graphic 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03"/>
            <a:ext cx="3720664" cy="6857194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457699" y="715961"/>
            <a:ext cx="7219043" cy="118903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4000" b="1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etti Content Oran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94" t="34041" r="11052" b="45480"/>
          <a:stretch>
            <a:fillRect/>
          </a:stretch>
        </p:blipFill>
        <p:spPr>
          <a:xfrm>
            <a:off x="-3048" y="35012"/>
            <a:ext cx="12198096" cy="6787977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25301" y="1995467"/>
            <a:ext cx="9141397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ctr" defTabSz="93281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1" i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title with border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196307" y="3260705"/>
            <a:ext cx="7799387" cy="153475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Insert content here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etti Content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94" t="34041" r="11052" b="45480"/>
          <a:stretch>
            <a:fillRect/>
          </a:stretch>
        </p:blipFill>
        <p:spPr>
          <a:xfrm>
            <a:off x="-3048" y="35012"/>
            <a:ext cx="12198096" cy="6787977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25301" y="1995467"/>
            <a:ext cx="9141397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ctr" defTabSz="93281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1" i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title with border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196307" y="3260705"/>
            <a:ext cx="7799387" cy="153475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Insert content here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Pattern Black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196307" y="3260705"/>
            <a:ext cx="7799387" cy="153475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800" kern="12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Insert content here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25301" y="1995467"/>
            <a:ext cx="9141397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ctr" defTabSz="932815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1" i="0" kern="1200" cap="none" spc="-50" baseline="0" dirty="0">
                <a:ln w="3175">
                  <a:noFill/>
                </a:ln>
                <a:solidFill>
                  <a:schemeClr val="accent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pic>
        <p:nvPicPr>
          <p:cNvPr id="3" name="Graphic 2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791200"/>
            <a:ext cx="12192000" cy="10668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64696-E1F3-49EF-AEC8-730A16D9A23F}" type="datetimeFigureOut">
              <a:rPr lang="en-US" altLang="en-US" smtClean="0"/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2A1B0-4691-41D9-84E0-69D594EAA3FE}" type="slidenum">
              <a:rPr lang="en-US" altLang="en-US" smtClean="0"/>
            </a:fld>
            <a:endParaRPr lang="en-US" alt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5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6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3" Type="http://schemas.openxmlformats.org/officeDocument/2006/relationships/image" Target="../media/image19.pn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9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19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19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638806" y="1371600"/>
            <a:ext cx="7022592" cy="3172206"/>
          </a:xfrm>
        </p:spPr>
        <p:txBody>
          <a:bodyPr>
            <a:normAutofit fontScale="90000"/>
          </a:bodyPr>
          <a:lstStyle/>
          <a:p>
            <a:br>
              <a:rPr lang="ru-RU" dirty="0">
                <a:solidFill>
                  <a:schemeClr val="accent5">
                    <a:lumMod val="50000"/>
                  </a:schemeClr>
                </a:solidFill>
              </a:rPr>
            </a:br>
            <a:br>
              <a:rPr lang="ru-RU" dirty="0">
                <a:solidFill>
                  <a:schemeClr val="accent5">
                    <a:lumMod val="50000"/>
                  </a:schemeClr>
                </a:solidFill>
              </a:rPr>
            </a:br>
            <a:br>
              <a:rPr lang="ru-RU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технологии (труд) </a:t>
            </a:r>
            <a:b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2 классе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«Цветы для м»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/>
              <a:t>  </a:t>
            </a:r>
            <a:endParaRPr lang="en-US" dirty="0"/>
          </a:p>
        </p:txBody>
      </p:sp>
      <p:pic>
        <p:nvPicPr>
          <p:cNvPr id="3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871216" y="276226"/>
            <a:ext cx="7004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cs typeface="Arial" panose="020B0604020202020204" pitchFamily="34" charset="0"/>
              </a:rPr>
              <a:t>Новосибирский район, с. Верх-Тула,</a:t>
            </a:r>
            <a:endParaRPr lang="ru-RU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cs typeface="Arial" panose="020B0604020202020204" pitchFamily="34" charset="0"/>
              </a:rPr>
              <a:t>МАОУ Центр образования  «</a:t>
            </a:r>
            <a:r>
              <a:rPr lang="ru-RU" dirty="0" err="1">
                <a:solidFill>
                  <a:schemeClr val="bg1"/>
                </a:solidFill>
                <a:cs typeface="Arial" panose="020B0604020202020204" pitchFamily="34" charset="0"/>
              </a:rPr>
              <a:t>Верх-Тулинский</a:t>
            </a:r>
            <a:r>
              <a:rPr lang="ru-RU" dirty="0">
                <a:solidFill>
                  <a:schemeClr val="bg1"/>
                </a:solidFill>
                <a:cs typeface="Arial" panose="020B0604020202020204" pitchFamily="34" charset="0"/>
              </a:rPr>
              <a:t>», ул. Луговая, д.20 </a:t>
            </a:r>
            <a:br>
              <a:rPr lang="ru-RU" dirty="0">
                <a:solidFill>
                  <a:schemeClr val="bg1"/>
                </a:solidFill>
                <a:cs typeface="Arial" panose="020B0604020202020204" pitchFamily="34" charset="0"/>
              </a:rPr>
            </a:br>
            <a:endParaRPr lang="ru-RU" sz="2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62674" y="4583159"/>
            <a:ext cx="32289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cs typeface="Arial" panose="020B0604020202020204" pitchFamily="34" charset="0"/>
              </a:rPr>
              <a:t>Выполнила: Т.С. </a:t>
            </a:r>
            <a:r>
              <a:rPr lang="ru-RU" dirty="0" err="1">
                <a:solidFill>
                  <a:schemeClr val="bg1"/>
                </a:solidFill>
                <a:cs typeface="Arial" panose="020B0604020202020204" pitchFamily="34" charset="0"/>
              </a:rPr>
              <a:t>Старцева</a:t>
            </a:r>
            <a:r>
              <a:rPr lang="ru-RU" dirty="0">
                <a:solidFill>
                  <a:schemeClr val="bg1"/>
                </a:solidFill>
                <a:cs typeface="Arial" panose="020B0604020202020204" pitchFamily="34" charset="0"/>
              </a:rPr>
              <a:t>, учитель начальных классов</a:t>
            </a:r>
            <a:r>
              <a:rPr lang="ru-RU" sz="20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endParaRPr lang="ru-RU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38520" y="80963"/>
            <a:ext cx="9141397" cy="2246769"/>
          </a:xfrm>
        </p:spPr>
        <p:txBody>
          <a:bodyPr/>
          <a:lstStyle/>
          <a:p>
            <a:pPr algn="ctr"/>
            <a:br>
              <a:rPr lang="ru-RU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Выставка работ</a:t>
            </a:r>
            <a:endParaRPr lang="en-US" sz="8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 algn="ctr" fontAlgn="auto">
              <a:spcAft>
                <a:spcPts val="0"/>
              </a:spcAft>
              <a:buNone/>
            </a:pPr>
            <a:r>
              <a:rPr lang="en-US" altLang="en-US" sz="1800" dirty="0">
                <a:solidFill>
                  <a:schemeClr val="tx1"/>
                </a:solidFill>
              </a:rPr>
              <a:t>.</a:t>
            </a:r>
            <a:endParaRPr lang="en-US" altLang="en-US" sz="1800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263" y="2773687"/>
            <a:ext cx="6351346" cy="405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67311" y="208722"/>
            <a:ext cx="7799387" cy="795130"/>
          </a:xfrm>
        </p:spPr>
        <p:txBody>
          <a:bodyPr/>
          <a:lstStyle/>
          <a:p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 самооценки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88369" y="1600201"/>
            <a:ext cx="6487683" cy="3547152"/>
          </a:xfrm>
        </p:spPr>
        <p:txBody>
          <a:bodyPr/>
          <a:lstStyle/>
          <a:p>
            <a:pPr marL="457200" indent="-457200" algn="l">
              <a:buAutoNum type="arabicPeriod"/>
            </a:pPr>
            <a:r>
              <a:rPr lang="ru-RU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узнал (а)…</a:t>
            </a:r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AutoNum type="arabicPeriod"/>
            </a:pPr>
            <a:r>
              <a:rPr lang="ru-RU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 было интересно…</a:t>
            </a:r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AutoNum type="arabicPeriod"/>
            </a:pPr>
            <a:r>
              <a:rPr lang="ru-RU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 понравилось…</a:t>
            </a:r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AutoNum type="arabicPeriod"/>
            </a:pPr>
            <a:r>
              <a:rPr lang="ru-RU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запомнил (а)…</a:t>
            </a:r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AutoNum type="arabicPeriod"/>
            </a:pPr>
            <a:r>
              <a:rPr lang="ru-RU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 было трудно…</a:t>
            </a:r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Голубой - трудностей не возникало</a:t>
            </a:r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Оранжевый - были затруднения</a:t>
            </a:r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Красный – было сложно</a:t>
            </a:r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AutoNum type="arabicPeriod"/>
            </a:pPr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AutoNum type="arabicPeriod"/>
            </a:pPr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AutoNum type="arabicPeriod"/>
            </a:pPr>
            <a:endParaRPr lang="ru-RU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en-US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2"/>
          <p:cNvGrpSpPr/>
          <p:nvPr/>
        </p:nvGrpSpPr>
        <p:grpSpPr>
          <a:xfrm>
            <a:off x="6318608" y="3268579"/>
            <a:ext cx="5517224" cy="2105787"/>
            <a:chOff x="6020627" y="2500797"/>
            <a:chExt cx="5312829" cy="1806641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/>
            <a:srcRect l="352" t="31087" r="67331" b="39464"/>
            <a:stretch>
              <a:fillRect/>
            </a:stretch>
          </p:blipFill>
          <p:spPr>
            <a:xfrm flipH="1">
              <a:off x="9627946" y="2550557"/>
              <a:ext cx="1705510" cy="175688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2"/>
            <a:srcRect l="33188" t="38" r="34495" b="68913"/>
            <a:stretch>
              <a:fillRect/>
            </a:stretch>
          </p:blipFill>
          <p:spPr>
            <a:xfrm>
              <a:off x="6020627" y="2500797"/>
              <a:ext cx="1663412" cy="180664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2"/>
            <a:srcRect l="32993" t="30915" r="31985" b="39637"/>
            <a:stretch>
              <a:fillRect/>
            </a:stretch>
          </p:blipFill>
          <p:spPr>
            <a:xfrm>
              <a:off x="7777537" y="2548540"/>
              <a:ext cx="1850409" cy="175889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C:\Users\kab315\Desktop\подготовка к уроку\цветы\bf8b382aba9ce7a796a702df54d55d1dae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15076" y="2483556"/>
            <a:ext cx="2963164" cy="2226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kab315\Desktop\подготовка к уроку\цветы\f5d8c185756420cf021f1d5ff8c0fcf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59444" y="2722555"/>
            <a:ext cx="3246628" cy="2925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Домашнее задание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315968" y="1581912"/>
            <a:ext cx="7360775" cy="359968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букетов из изготовленных цветов или разработку собственных дизайнов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kab315\Desktop\подготовка к уроку\цветы\102854015_3564006_DSCN57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91917" y="3086948"/>
            <a:ext cx="2478531" cy="3304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kab315\Desktop\подготовка к уроку\цветы\1a7b01a9-1e3a-5dee-9238-86fbb3298c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98464" y="4599432"/>
            <a:ext cx="3101048" cy="1744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498873"/>
            <a:ext cx="8571198" cy="61555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Приготовь к уроку 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2"/>
          </p:nvPr>
        </p:nvSpPr>
        <p:spPr>
          <a:xfrm>
            <a:off x="2009775" y="1343025"/>
            <a:ext cx="8896350" cy="4438650"/>
          </a:xfrm>
        </p:spPr>
        <p:txBody>
          <a:bodyPr/>
          <a:lstStyle/>
          <a:p>
            <a:pPr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Цветной картон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Цветная бумага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Креповая бумага, для </a:t>
            </a:r>
            <a:r>
              <a:rPr lang="ru-RU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квиллинга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Пайетки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стразы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Пластилин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Линейка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Карандаш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Ножницы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Клей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Шаблоны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правой стороне вашего стола (у правшей) должны лежать инструменты: карандаши, клей, ножницы. На левой стороне – материалы.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50783" y="1343025"/>
            <a:ext cx="1204913" cy="1657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0713" y="4049713"/>
            <a:ext cx="1008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9825" y="3910013"/>
            <a:ext cx="13049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/>
          <a:srcRect l="1718" t="38554" r="2" b="38293"/>
          <a:stretch>
            <a:fillRect/>
          </a:stretch>
        </p:blipFill>
        <p:spPr bwMode="auto">
          <a:xfrm>
            <a:off x="8086725" y="4738688"/>
            <a:ext cx="174307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kab315\Desktop\-0AAAgCoDOA-9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22400" y="3075086"/>
            <a:ext cx="1944733" cy="1549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kab315\Desktop\3260bcd358746d4494f29ca27blq--materialy-dlya-tvorchestva-gofrirovannaya-bumaga-italiya-180g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466217" y="3027520"/>
            <a:ext cx="1944733" cy="1595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90850" y="409576"/>
            <a:ext cx="5543550" cy="8001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Отгадайте загадки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2133600" y="1400175"/>
            <a:ext cx="5915025" cy="3781425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Солнце лучиком играет, </a:t>
            </a:r>
            <a:endParaRPr lang="ru-R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А снежок всё тает, тает.</a:t>
            </a:r>
            <a:endParaRPr lang="ru-R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Птицам стало не до сна-</a:t>
            </a:r>
            <a:endParaRPr lang="ru-R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Это к нам пришла …. </a:t>
            </a:r>
            <a:endParaRPr lang="ru-R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ru-RU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Кто нам ближе всех на свете,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Кто милей всех на планете,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Чьи объятья слаще меда,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Кто прогонит все невзгоды.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Жизнь она нам подарила,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Этот мир большой открыла.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0" y="3802063"/>
            <a:ext cx="185578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599" y="3802063"/>
            <a:ext cx="27146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5301" y="-1697852"/>
            <a:ext cx="9141397" cy="4308872"/>
          </a:xfrm>
        </p:spPr>
        <p:txBody>
          <a:bodyPr/>
          <a:lstStyle/>
          <a:p>
            <a:r>
              <a:rPr lang="ru-RU" dirty="0"/>
              <a:t> 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урока: «Волшебная цветочная корзина» </a:t>
            </a:r>
            <a:br>
              <a:rPr lang="ru-RU" dirty="0"/>
            </a:b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2105025" y="2095501"/>
            <a:ext cx="7890669" cy="2699962"/>
          </a:xfrm>
        </p:spPr>
        <p:txBody>
          <a:bodyPr/>
          <a:lstStyle/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теме: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Поздравляем женщин и девочек.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kab315\Desktop\pan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6574" y="3171825"/>
            <a:ext cx="6410325" cy="344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33550" y="733425"/>
            <a:ext cx="5086350" cy="117157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урока:</a:t>
            </a:r>
            <a:b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Познакомится с разными техниками создания цветов</a:t>
            </a:r>
            <a:br>
              <a:rPr lang="ru-RU" sz="24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Создать цветы в разных техниках</a:t>
            </a:r>
            <a:br>
              <a:rPr lang="ru-RU" sz="24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 l="17852" r="17852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>
          <a:xfrm>
            <a:off x="1212574" y="2832652"/>
            <a:ext cx="4883426" cy="234894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Значение праздника 8 Марта.</a:t>
            </a:r>
            <a:endParaRPr lang="ru-RU" sz="24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Разные техники изготовления цветов.</a:t>
            </a:r>
            <a:endParaRPr lang="ru-RU" sz="24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Выставка работ.</a:t>
            </a:r>
            <a:endParaRPr lang="ru-RU" sz="24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57524" y="695325"/>
            <a:ext cx="8372475" cy="636805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Значение праздника 8 Марта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Group 85"/>
          <p:cNvGraphicFramePr/>
          <p:nvPr/>
        </p:nvGraphicFramePr>
        <p:xfrm>
          <a:off x="762000" y="2590800"/>
          <a:ext cx="10668000" cy="2834640"/>
        </p:xfrm>
        <a:graphic>
          <a:graphicData uri="http://schemas.openxmlformats.org/drawingml/2006/table">
            <a:tbl>
              <a:tblPr firstRow="1"/>
              <a:tblGrid>
                <a:gridCol w="1778000"/>
                <a:gridCol w="1778000"/>
                <a:gridCol w="1778000"/>
                <a:gridCol w="1778000"/>
                <a:gridCol w="1778000"/>
                <a:gridCol w="1778000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kumimoji="0" lang="en-US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Event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kumimoji="0" lang="en-US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nd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Event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3rd Event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r>
                        <a:rPr kumimoji="0" lang="en-US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Event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kumimoji="0" lang="en-US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Event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kumimoji="0" lang="en-US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Event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Date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Description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0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Description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0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Description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0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Description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0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Description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0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Description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0" horzOverflow="overflow">
                    <a:lnL w="6350" cap="flat" cmpd="sng" algn="ctr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780" y="2031514"/>
            <a:ext cx="4406439" cy="3196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70" y="1432560"/>
            <a:ext cx="3271280" cy="4253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2912" y="1520686"/>
            <a:ext cx="3429746" cy="4165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369365" y="238539"/>
            <a:ext cx="8307377" cy="166645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Разные техники изготовления цветов (цветная бумага)</a:t>
            </a:r>
            <a:b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dirty="0"/>
            </a:b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1312" y="1373188"/>
            <a:ext cx="3429001" cy="342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6495" y="1239076"/>
            <a:ext cx="3019760" cy="402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7252" y="4246479"/>
            <a:ext cx="3886200" cy="2648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900384">
            <a:off x="309169" y="3974421"/>
            <a:ext cx="3594523" cy="2558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rcRect t="16631" b="16631"/>
          <a:stretch>
            <a:fillRect/>
          </a:stretch>
        </p:blipFill>
        <p:spPr>
          <a:xfrm>
            <a:off x="3631909" y="4043502"/>
            <a:ext cx="45720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2087" y="-803434"/>
            <a:ext cx="9949070" cy="2708434"/>
          </a:xfrm>
        </p:spPr>
        <p:txBody>
          <a:bodyPr/>
          <a:lstStyle/>
          <a:p>
            <a:pPr algn="ctr"/>
            <a:b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Разные техники изготовления цветов (креповая бумага, квиллинг)</a:t>
            </a:r>
            <a:b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35524">
            <a:off x="8756597" y="2389250"/>
            <a:ext cx="3176121" cy="3176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997276">
            <a:off x="179264" y="1276245"/>
            <a:ext cx="3669073" cy="2458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Grp="1" noChangeAspect="1"/>
          </p:cNvPicPr>
          <p:nvPr>
            <p:ph type="pic" sz="quarter" idx="14"/>
          </p:nvPr>
        </p:nvPicPr>
        <p:blipFill>
          <a:blip r:embed="rId6"/>
          <a:srcRect t="15556" b="15556"/>
          <a:stretch>
            <a:fillRect/>
          </a:stretch>
        </p:blipFill>
        <p:spPr>
          <a:xfrm>
            <a:off x="3919763" y="1465881"/>
            <a:ext cx="45720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4817629" y="4131827"/>
            <a:ext cx="2857500" cy="3212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/>
          <a:srcRect l="28854"/>
          <a:stretch>
            <a:fillRect/>
          </a:stretch>
        </p:blipFill>
        <p:spPr>
          <a:xfrm>
            <a:off x="4452752" y="1472713"/>
            <a:ext cx="3587900" cy="2836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33574" y="437322"/>
            <a:ext cx="9496426" cy="14676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Разные техники изготовления цветов (пластилин)</a:t>
            </a:r>
            <a:b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http://co-vt.com.ru/images/banner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80963"/>
            <a:ext cx="12954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625" y="1472713"/>
            <a:ext cx="3587898" cy="3111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2393" y="947973"/>
            <a:ext cx="3212066" cy="3212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Islander">
      <a:dk1>
        <a:srgbClr val="000000"/>
      </a:dk1>
      <a:lt1>
        <a:srgbClr val="FFFFFF"/>
      </a:lt1>
      <a:dk2>
        <a:srgbClr val="000000"/>
      </a:dk2>
      <a:lt2>
        <a:srgbClr val="E6E6E6"/>
      </a:lt2>
      <a:accent1>
        <a:srgbClr val="E56925"/>
      </a:accent1>
      <a:accent2>
        <a:srgbClr val="F19936"/>
      </a:accent2>
      <a:accent3>
        <a:srgbClr val="5DA3CC"/>
      </a:accent3>
      <a:accent4>
        <a:srgbClr val="B3DAD6"/>
      </a:accent4>
      <a:accent5>
        <a:srgbClr val="76B144"/>
      </a:accent5>
      <a:accent6>
        <a:srgbClr val="438F63"/>
      </a:accent6>
      <a:hlink>
        <a:srgbClr val="E2DD60"/>
      </a:hlink>
      <a:folHlink>
        <a:srgbClr val="E78576"/>
      </a:folHlink>
    </a:clrScheme>
    <a:fontScheme name="Custom 18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  <_ip_UnifiedCompliancePolicyProperties xmlns="http://schemas.microsoft.com/sharepoint/v3" xsi:nil="true"/>
    <Status xmlns="71af3243-3dd4-4a8d-8c0d-dd76da1f02a5">Not started</Status>
    <TaxCatchAll xmlns="230e9df3-be65-4c73-a93b-d1236ebd677e"/>
    <lcf76f155ced4ddcb4097134ff3c332f xmlns="71af3243-3dd4-4a8d-8c0d-dd76da1f02a5">
      <Terms xmlns="http://schemas.microsoft.com/office/infopath/2007/PartnerControls"/>
    </lcf76f155ced4ddcb4097134ff3c332f>
    <Image xmlns="71af3243-3dd4-4a8d-8c0d-dd76da1f02a5">
      <Url xsi:nil="true"/>
      <Description xsi:nil="true"/>
    </Image>
    <_ip_UnifiedCompliancePolicyUIAction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8E9125-520C-4260-BF38-ECD338604450}">
  <ds:schemaRefs/>
</ds:datastoreItem>
</file>

<file path=customXml/itemProps2.xml><?xml version="1.0" encoding="utf-8"?>
<ds:datastoreItem xmlns:ds="http://schemas.openxmlformats.org/officeDocument/2006/customXml" ds:itemID="{843D28AB-F595-4923-953A-AF3BB4401064}">
  <ds:schemaRefs/>
</ds:datastoreItem>
</file>

<file path=customXml/itemProps3.xml><?xml version="1.0" encoding="utf-8"?>
<ds:datastoreItem xmlns:ds="http://schemas.openxmlformats.org/officeDocument/2006/customXml" ds:itemID="{F6FD371B-A150-4B08-9180-DA30724E991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1617</Words>
  <Application>WPS Slides</Application>
  <PresentationFormat>Произвольный</PresentationFormat>
  <Paragraphs>123</Paragraphs>
  <Slides>12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SimSun</vt:lpstr>
      <vt:lpstr>Wingdings</vt:lpstr>
      <vt:lpstr>Segoe UI</vt:lpstr>
      <vt:lpstr>Times New Roman</vt:lpstr>
      <vt:lpstr>Microsoft YaHei</vt:lpstr>
      <vt:lpstr>Arial Unicode MS</vt:lpstr>
      <vt:lpstr>1_Office Theme</vt:lpstr>
      <vt:lpstr>   Урок технологии (труд)  во 2 классе   «Цветы для м»    </vt:lpstr>
      <vt:lpstr>Приготовь к уроку </vt:lpstr>
      <vt:lpstr>Отгадайте загадки</vt:lpstr>
      <vt:lpstr>     Тема урока: «Волшебная цветочная корзина»  </vt:lpstr>
      <vt:lpstr>Цель урока: Познакомится с разными техниками создания цветов Создать цветы в разных техниках </vt:lpstr>
      <vt:lpstr>Значение праздника 8 Марта</vt:lpstr>
      <vt:lpstr>Разные техники изготовления цветов (цветная бумага)  </vt:lpstr>
      <vt:lpstr>  Разные техники изготовления цветов (креповая бумага, квиллинг) </vt:lpstr>
      <vt:lpstr>Разные техники изготовления цветов (пластилин) </vt:lpstr>
      <vt:lpstr> Выставка работ</vt:lpstr>
      <vt:lpstr>Алгоритм самооценки</vt:lpstr>
      <vt:lpstr>Домашнее задание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kab315</cp:lastModifiedBy>
  <cp:revision>4</cp:revision>
  <dcterms:created xsi:type="dcterms:W3CDTF">2021-01-14T05:45:00Z</dcterms:created>
  <dcterms:modified xsi:type="dcterms:W3CDTF">2025-05-14T05:35:07Z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AITags">
    <vt:lpwstr/>
  </property>
  <property fmtid="{D5CDD505-2E9C-101B-9397-08002B2CF9AE}" pid="3" name="ContentTypeId">
    <vt:lpwstr>0x01010079F111ED35F8CC479449609E8A0923A6</vt:lpwstr>
  </property>
  <property fmtid="{D5CDD505-2E9C-101B-9397-08002B2CF9AE}" pid="4" name="ICV">
    <vt:lpwstr>4388B468086C45C2B702ABD72955B971_12</vt:lpwstr>
  </property>
  <property fmtid="{D5CDD505-2E9C-101B-9397-08002B2CF9AE}" pid="5" name="KSOProductBuildVer">
    <vt:lpwstr>1033-12.2.0.20795</vt:lpwstr>
  </property>
</Properties>
</file>