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73" r:id="rId17"/>
    <p:sldId id="269" r:id="rId18"/>
    <p:sldId id="27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8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302"/>
            <a:ext cx="9143999" cy="684369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 rot="21279634">
            <a:off x="1520774" y="1405838"/>
            <a:ext cx="56823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Родительское собрание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21320255">
            <a:off x="3382826" y="2085002"/>
            <a:ext cx="21143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 тему:</a:t>
            </a:r>
            <a:endParaRPr lang="ru-RU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21122351">
            <a:off x="2068078" y="2907408"/>
            <a:ext cx="493936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«Безопасность детей</a:t>
            </a:r>
          </a:p>
          <a:p>
            <a:pPr algn="ctr"/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сети Интернет»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1142976" y="642918"/>
            <a:ext cx="685804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собрания: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привлечь внимание родителей к возможным угрозам в сети Интернет для несовершеннолетних лиц.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1071538" y="1857364"/>
            <a:ext cx="71438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  <a:endParaRPr kumimoji="0" lang="ru-RU" sz="2400" b="0" i="0" u="sng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повышать уровень грамотности родителей в вопросах безопасности детей в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сети Интернет;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информировать о возможных противоправных действиях относительно несовершеннолетних в сети Интернет;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дать практические советы о способах обеспечения информационной безопасности детей.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85918" y="428604"/>
            <a:ext cx="557197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Повестка </a:t>
            </a:r>
          </a:p>
          <a:p>
            <a:pPr algn="ctr"/>
            <a:r>
              <a:rPr lang="ru-RU" sz="3600" b="1" u="sng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родительского собрания:</a:t>
            </a:r>
            <a:endParaRPr lang="ru-RU" sz="3600" b="1" u="sng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1500174"/>
            <a:ext cx="771530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1.Что интернет позволяет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нам?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2.Почему дети уходят в интернет?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3.Тревожная статистика.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4.Федеральный закон №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436-ФЗ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5.Общие правила безопасности при работе в сети.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6.Как справиться с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интернет-зависимостью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857224" y="571480"/>
            <a:ext cx="74453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1.Что интернет позволяет нам?</a:t>
            </a:r>
            <a:endParaRPr lang="ru-RU" sz="4000" u="sng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1214422"/>
            <a:ext cx="70009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общаться с друзьями, семьей, коллегами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Wingdings" pitchFamily="2" charset="2"/>
              <a:buChar char="Ø"/>
            </a:pP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1857364"/>
            <a:ext cx="70009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получать доступ к информации и развлечениям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/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2643182"/>
            <a:ext cx="700092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 учиться, встречаться с людьми и узнавать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новое.</a:t>
            </a: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9322" y="4866092"/>
            <a:ext cx="2903205" cy="19919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363915"/>
            <a:ext cx="7072362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3200" b="1" u="sng" dirty="0" smtClean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ИНТЕРНЕТ  </a:t>
            </a:r>
            <a:r>
              <a:rPr lang="ru-RU" sz="3200" b="1" u="sng" dirty="0" smtClean="0">
                <a:solidFill>
                  <a:srgbClr val="C0000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3200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" indent="0" algn="just">
              <a:buNone/>
            </a:pP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прекрасный источник для новых знаний, помогает в учебе,  занимает досуг.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Но 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в то же время, Сеть таит в себе много опасностей. Обязательно нужно поговорить с детьми, объяснить, что могут возникать различные неприятные ситуации и то, как из них лучшим образом выходить. </a:t>
            </a:r>
            <a:r>
              <a:rPr lang="ru-RU" sz="4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!!! </a:t>
            </a:r>
            <a:r>
              <a:rPr lang="ru-RU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Помните</a:t>
            </a:r>
            <a:r>
              <a:rPr lang="ru-RU" sz="32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что безопасность ваших детей в Интернете, на 90% зависит от  вас.</a:t>
            </a:r>
            <a:endParaRPr lang="ru-RU" sz="32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285852" y="500042"/>
            <a:ext cx="65008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2.Почему дети уходят в интернет?</a:t>
            </a:r>
            <a:endParaRPr lang="ru-RU" sz="3200" u="sng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14414" y="928670"/>
            <a:ext cx="6715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buFont typeface="Wingdings" pitchFamily="2" charset="2"/>
              <a:buChar char="ü"/>
              <a:defRPr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Лень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-142908" y="1500174"/>
            <a:ext cx="95726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buFont typeface="Wingdings" pitchFamily="2" charset="2"/>
              <a:buChar char="ü"/>
              <a:defRPr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Одиночество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, отсутствие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друзей</a:t>
            </a: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071678"/>
            <a:ext cx="95726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buFont typeface="Wingdings" pitchFamily="2" charset="2"/>
              <a:buChar char="ü"/>
              <a:defRPr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Игры заманивают</a:t>
            </a: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857628"/>
            <a:ext cx="95726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buFont typeface="Wingdings" pitchFamily="2" charset="2"/>
              <a:buChar char="ü"/>
              <a:defRPr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Неумение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занять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себя</a:t>
            </a: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-285784" y="2643182"/>
            <a:ext cx="95726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buFont typeface="Wingdings" pitchFamily="2" charset="2"/>
              <a:buChar char="ü"/>
              <a:defRPr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Кажущаяся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легкость в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общении</a:t>
            </a: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3214686"/>
            <a:ext cx="95726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buFont typeface="Wingdings" pitchFamily="2" charset="2"/>
              <a:buChar char="ü"/>
              <a:defRPr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Проблемы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семье</a:t>
            </a:r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-142908" y="4500570"/>
            <a:ext cx="95726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buFont typeface="Wingdings" pitchFamily="2" charset="2"/>
              <a:buChar char="ü"/>
              <a:defRPr/>
            </a:pP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Слишком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много свободного </a:t>
            </a:r>
            <a:br>
              <a:rPr lang="ru-RU" sz="4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времени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357950" y="5286388"/>
            <a:ext cx="1589306" cy="105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357422" y="500042"/>
            <a:ext cx="48249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3.Тревожная статистика.</a:t>
            </a:r>
            <a:endParaRPr lang="ru-RU" sz="3200" u="sng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942534"/>
            <a:ext cx="7215238" cy="591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19%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детей иногда посещают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порносайты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еще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9%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делают это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регулярно;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38%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 детей, просматривают страницы 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насилии;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16%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детей просматривают страницы с расистским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содержимым;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25%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пятилетних детей активно используют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Интернет;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около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50%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детей выходят в Сеть без контроля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взрослых;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14,5%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детей назначали встречи с незнакомцами через Интернет,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10%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из них ходили на встречи в одиночку, 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7%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никому не сообщили, что с кем–то встречаются.</a:t>
            </a:r>
          </a:p>
          <a:p>
            <a:pPr>
              <a:buFont typeface="Wingdings" pitchFamily="2" charset="2"/>
              <a:buChar char="ü"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57290" y="642918"/>
            <a:ext cx="63827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4.Федеральный закон № </a:t>
            </a:r>
            <a:r>
              <a:rPr lang="ru-RU" sz="32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436-ФЗ</a:t>
            </a:r>
            <a:endParaRPr lang="ru-RU" sz="3200" u="sng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1214422"/>
            <a:ext cx="7715304" cy="472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«О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защите детей от информации, причиняющей вред их здоровью и развитию» </a:t>
            </a:r>
          </a:p>
          <a:p>
            <a:pPr>
              <a:lnSpc>
                <a:spcPct val="80000"/>
              </a:lnSpc>
              <a:buNone/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Устанавливает правила </a:t>
            </a:r>
            <a:r>
              <a:rPr lang="ru-RU" sz="3200" i="1" dirty="0" err="1" smtClean="0">
                <a:latin typeface="Times New Roman" pitchFamily="18" charset="0"/>
                <a:cs typeface="Times New Roman" pitchFamily="18" charset="0"/>
              </a:rPr>
              <a:t>медиабезопасности</a:t>
            </a:r>
            <a:r>
              <a:rPr lang="ru-RU" sz="3200" i="1" dirty="0" smtClean="0">
                <a:latin typeface="Times New Roman" pitchFamily="18" charset="0"/>
                <a:cs typeface="Times New Roman" pitchFamily="18" charset="0"/>
              </a:rPr>
              <a:t> детей при обороте на территории России продукции средств массовой информации, печатной, аудиовизуальной продукции на любых видах носителей, программ для ЭВМ и баз данных, а также информации, размещаемой в информационно-телекоммуникационных сетях и сетях подвижной радиотелефонной связи.</a:t>
            </a:r>
            <a:endParaRPr lang="ru-RU" sz="32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428604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5.Общие правила безопасности при работе в сети.</a:t>
            </a:r>
            <a:endParaRPr lang="ru-RU" sz="3600" u="sng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285860"/>
            <a:ext cx="7429552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!!!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разрешайте ребенку предоставлять личную информацию через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Интернет:</a:t>
            </a: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ребенку </a:t>
            </a:r>
            <a:r>
              <a:rPr lang="ru-RU" sz="2600" i="1" dirty="0" smtClean="0">
                <a:latin typeface="Times New Roman" pitchFamily="18" charset="0"/>
                <a:cs typeface="Times New Roman" pitchFamily="18" charset="0"/>
              </a:rPr>
              <a:t>нужно знать, что нельзя через Интернет давать сведения о своем имени, возрасте, номере телефона, номере школы или домашнем адресе, и т.д. </a:t>
            </a:r>
            <a:endParaRPr lang="ru-RU" sz="26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2976" y="3929066"/>
            <a:ext cx="69294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Убедитесь, что у него нет доступа к номеру кредитной карты или банковским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данным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4714884"/>
            <a:ext cx="7143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Научите ребенка использовать прозвища (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ники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) при общении через Интернет: анонимность - отличный способ защиты. Не выкладывайте фотографии ребенка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веб-страницах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или публичных форумах.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1538" y="642918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Оградите ребенка от ненадлежащего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веб-содержимого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500174"/>
            <a:ext cx="6929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Не следует открывать письма электронной почты, файлы или Web-страницы, полученные от людей, которые не знакомы или не внушают доверия.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14414" y="3000372"/>
            <a:ext cx="692948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Ребенок должен понять, что его виртуальный собеседник может выдавать себя за другого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3929066"/>
            <a:ext cx="69294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Отсутствием возможности видеть и слышать других пользователей легко воспользоваться. И 10-летний друг Вашего ребенка по чату в реальности может оказаться злоумышленником. Поэтому запретите ребенку назначать встречи с виртуальными знакомыми.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1538" y="642918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Скажите детям, что не все, что они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читают или видят в интернете, — правда.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428736"/>
            <a:ext cx="685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Приучите их спрашивать вас, если они не уверены.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2214554"/>
            <a:ext cx="72866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Установите несколько четких и жестких правил для ребенка, чтобы контролировать расписание, время подключения и способ использования им Интернета. Убедитесь, что установленные правила выполняются. </a:t>
            </a:r>
            <a:endParaRPr lang="ru-RU" sz="2400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3714752"/>
            <a:ext cx="75009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Особенно важно контролировать выход ребенка в Интернет в ночное время.</a:t>
            </a:r>
          </a:p>
          <a:p>
            <a:pPr lvl="0"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Хороший антивирус – союзник в защите Вашего ребенка от опасностей Интернета</a:t>
            </a:r>
            <a:r>
              <a:rPr lang="ru-RU" sz="24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5288340"/>
            <a:ext cx="685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Font typeface="Wingdings" pitchFamily="2" charset="2"/>
              <a:buChar char="v"/>
            </a:pPr>
            <a:r>
              <a:rPr lang="ru-RU" sz="24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Ребенку не следует давать свой пароль кому-либо, за исключением взрослых членов семьи</a:t>
            </a:r>
            <a:r>
              <a:rPr lang="ru-RU" sz="2400" dirty="0" smtClean="0">
                <a:solidFill>
                  <a:srgbClr val="080808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solidFill>
                <a:srgbClr val="080808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857356" y="500042"/>
            <a:ext cx="52863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6.Как справиться с </a:t>
            </a:r>
            <a:r>
              <a:rPr lang="ru-RU" sz="28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интернет-зависимостью</a:t>
            </a:r>
            <a:r>
              <a:rPr lang="ru-RU" sz="28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u="sng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1428736"/>
            <a:ext cx="70723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buFont typeface="Wingdings" pitchFamily="2" charset="2"/>
              <a:buChar char="ü"/>
              <a:defRPr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Постарайтесь наладить контакт с ребенком.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071538" y="1857364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buFont typeface="Wingdings" pitchFamily="2" charset="2"/>
              <a:buChar char="ü"/>
              <a:defRPr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Не запрещайте ребенку пользоваться интернетом, но постарайтесь установить регламент пользования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2976" y="3071810"/>
            <a:ext cx="71438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buFont typeface="Wingdings" pitchFamily="2" charset="2"/>
              <a:buChar char="ü"/>
              <a:defRPr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Следите за тем, какие сайты посещает Ваш ребенок.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4714884"/>
            <a:ext cx="721523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>
              <a:buFont typeface="Wingdings" pitchFamily="2" charset="2"/>
              <a:buChar char="ü"/>
              <a:defRPr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Дети с 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интернет-зависимостью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субъективно ощущают невозможность обходиться без сети. Постарайтесь тактично поговорить об этом с ребенком.</a:t>
            </a:r>
            <a:endParaRPr lang="ru-RU" sz="24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2976" y="3857628"/>
            <a:ext cx="68580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Предложите своему ребенку заняться чем-то вместе, постарайтесь его чем-то увлечь. 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00232" y="571480"/>
            <a:ext cx="44322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Сети поглощают детей</a:t>
            </a:r>
            <a:endParaRPr lang="ru-RU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224" y="1071546"/>
            <a:ext cx="750099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 среднем ежедневно дети проводят за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интернетом </a:t>
            </a:r>
            <a:r>
              <a:rPr lang="ru-RU" sz="2800" i="1" u="sng" dirty="0" smtClean="0">
                <a:latin typeface="Times New Roman" pitchFamily="18" charset="0"/>
                <a:cs typeface="Times New Roman" pitchFamily="18" charset="0"/>
              </a:rPr>
              <a:t>по 5 часов в </a:t>
            </a:r>
            <a:r>
              <a:rPr lang="ru-RU" sz="2800" i="1" u="sng" dirty="0" smtClean="0">
                <a:latin typeface="Times New Roman" pitchFamily="18" charset="0"/>
                <a:cs typeface="Times New Roman" pitchFamily="18" charset="0"/>
              </a:rPr>
              <a:t>день.</a:t>
            </a:r>
            <a:endParaRPr lang="ru-RU" sz="2800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Из видов деятельности, преобладающих в общении с компьютером, дети на </a:t>
            </a:r>
            <a:r>
              <a:rPr lang="ru-RU" sz="2800" i="1" u="sng" dirty="0" smtClean="0">
                <a:latin typeface="Times New Roman" pitchFamily="18" charset="0"/>
                <a:cs typeface="Times New Roman" pitchFamily="18" charset="0"/>
              </a:rPr>
              <a:t>первое место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поставили – компьютерные игры. 96% из них каждый день играют в компьютерные игры, причем 51% может начать играть, даже не пообедав.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Содержимое 3" descr="internetchildren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428860" y="4572008"/>
            <a:ext cx="4214842" cy="19466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714356"/>
            <a:ext cx="44322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Сети поглощают детей</a:t>
            </a:r>
            <a:endParaRPr lang="ru-RU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85852" y="1285860"/>
            <a:ext cx="685804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На втором месте – общение в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Сети. </a:t>
            </a:r>
          </a:p>
          <a:p>
            <a:pPr lvl="0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70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% пользуются Интернетом – из них 100% общаются в социальных сетях, 63% - играют в сетевые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онлайн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игры.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marikonopleva.ru/wp-content/uploads/2016/08/slide-basic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643042" y="3143248"/>
            <a:ext cx="5962650" cy="32575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714356"/>
            <a:ext cx="44322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Сети поглощают детей</a:t>
            </a:r>
            <a:endParaRPr lang="ru-RU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2976" y="1357298"/>
            <a:ext cx="70009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Далее дети выбирают прослушивание музыки, рисование, печать документов соответственно 46%, 13% и 1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%.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://24-sh.ucoz.ru/novosti4/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357422" y="2928934"/>
            <a:ext cx="4793734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5984" y="714356"/>
            <a:ext cx="44322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Сети поглощают детей</a:t>
            </a:r>
            <a:endParaRPr lang="ru-RU" sz="32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1"/>
          <p:cNvSpPr txBox="1">
            <a:spLocks/>
          </p:cNvSpPr>
          <p:nvPr/>
        </p:nvSpPr>
        <p:spPr>
          <a:xfrm>
            <a:off x="1214414" y="1285860"/>
            <a:ext cx="6858048" cy="24517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38% - при определении рейтинга использования свободного времени на I место поставили компьютер, исключив при этом занятия спортом, прогулки на воздухе, общение с семьёй.</a:t>
            </a:r>
            <a:endParaRPr kumimoji="0" lang="ru-RU" sz="28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quintype-01.imgix.net/tgdaily%2F2016-09%2Fde5fb3dc-29e1-4fd7-a8db-c7280b9b4d4c%2F3dtv-teaser.jpg?fit=crop&amp;crop=faces,top,right&amp;w=1040"/>
          <p:cNvPicPr>
            <a:picLocks noChangeAspect="1" noChangeArrowheads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57488" y="3571876"/>
            <a:ext cx="3138110" cy="28936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Содержимое 4" descr="internet_voprosy1.jpg"/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142976" y="642918"/>
            <a:ext cx="6858048" cy="58760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icture backgrou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1000108"/>
            <a:ext cx="71134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5" descr="C:\Users\sveta\Desktop\карт 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000240"/>
            <a:ext cx="5251532" cy="335758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14414" y="5357826"/>
            <a:ext cx="66846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Будьте для ребёнка примером! </a:t>
            </a:r>
            <a:endParaRPr lang="ru-RU" sz="36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600</Words>
  <PresentationFormat>Экран (4:3)</PresentationFormat>
  <Paragraphs>73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Кристиночка</dc:creator>
  <cp:lastModifiedBy>ADMIN</cp:lastModifiedBy>
  <cp:revision>10</cp:revision>
  <dcterms:created xsi:type="dcterms:W3CDTF">2025-08-12T06:27:36Z</dcterms:created>
  <dcterms:modified xsi:type="dcterms:W3CDTF">2025-08-12T07:53:01Z</dcterms:modified>
</cp:coreProperties>
</file>