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8" r:id="rId9"/>
    <p:sldId id="263" r:id="rId10"/>
    <p:sldId id="264" r:id="rId11"/>
    <p:sldId id="265" r:id="rId12"/>
    <p:sldId id="266" r:id="rId13"/>
    <p:sldId id="267" r:id="rId14"/>
    <p:sldId id="270" r:id="rId15"/>
    <p:sldId id="269" r:id="rId16"/>
    <p:sldId id="271" r:id="rId17"/>
    <p:sldId id="272" r:id="rId18"/>
    <p:sldId id="273" r:id="rId19"/>
    <p:sldId id="277" r:id="rId20"/>
    <p:sldId id="274" r:id="rId21"/>
    <p:sldId id="275" r:id="rId22"/>
    <p:sldId id="278" r:id="rId23"/>
    <p:sldId id="276" r:id="rId24"/>
    <p:sldId id="279" r:id="rId25"/>
    <p:sldId id="281" r:id="rId26"/>
    <p:sldId id="280" r:id="rId27"/>
    <p:sldId id="282" r:id="rId28"/>
    <p:sldId id="283" r:id="rId29"/>
    <p:sldId id="284" r:id="rId30"/>
    <p:sldId id="285" r:id="rId31"/>
    <p:sldId id="286" r:id="rId32"/>
    <p:sldId id="289" r:id="rId33"/>
    <p:sldId id="287" r:id="rId34"/>
    <p:sldId id="291" r:id="rId35"/>
    <p:sldId id="288" r:id="rId36"/>
    <p:sldId id="290" r:id="rId37"/>
    <p:sldId id="292" r:id="rId38"/>
    <p:sldId id="293" r:id="rId39"/>
    <p:sldId id="294" r:id="rId40"/>
    <p:sldId id="295" r:id="rId41"/>
    <p:sldId id="296"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19" r:id="rId55"/>
    <p:sldId id="320" r:id="rId56"/>
    <p:sldId id="321" r:id="rId57"/>
    <p:sldId id="322" r:id="rId58"/>
    <p:sldId id="323" r:id="rId59"/>
    <p:sldId id="324" r:id="rId60"/>
    <p:sldId id="325" r:id="rId61"/>
    <p:sldId id="326" r:id="rId62"/>
    <p:sldId id="327" r:id="rId63"/>
    <p:sldId id="328" r:id="rId64"/>
    <p:sldId id="329" r:id="rId65"/>
    <p:sldId id="330" r:id="rId66"/>
    <p:sldId id="331" r:id="rId67"/>
    <p:sldId id="332" r:id="rId68"/>
    <p:sldId id="333" r:id="rId69"/>
    <p:sldId id="334" r:id="rId70"/>
    <p:sldId id="335" r:id="rId71"/>
    <p:sldId id="336" r:id="rId72"/>
    <p:sldId id="337" r:id="rId73"/>
    <p:sldId id="338" r:id="rId74"/>
    <p:sldId id="339" r:id="rId75"/>
    <p:sldId id="340" r:id="rId76"/>
    <p:sldId id="297" r:id="rId77"/>
    <p:sldId id="344" r:id="rId78"/>
    <p:sldId id="342" r:id="rId79"/>
    <p:sldId id="343" r:id="rId80"/>
    <p:sldId id="298" r:id="rId81"/>
    <p:sldId id="299" r:id="rId82"/>
    <p:sldId id="301" r:id="rId83"/>
    <p:sldId id="302" r:id="rId84"/>
    <p:sldId id="300" r:id="rId85"/>
    <p:sldId id="341" r:id="rId86"/>
    <p:sldId id="303" r:id="rId87"/>
    <p:sldId id="304" r:id="rId88"/>
    <p:sldId id="305" r:id="rId89"/>
    <p:sldId id="306" r:id="rId90"/>
    <p:sldId id="345" r:id="rId91"/>
    <p:sldId id="346" r:id="rId92"/>
    <p:sldId id="347" r:id="rId93"/>
    <p:sldId id="348" r:id="rId94"/>
    <p:sldId id="349" r:id="rId95"/>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12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cap="none" spc="0">
                <a:ln w="10160">
                  <a:solidFill>
                    <a:schemeClr val="tx1"/>
                  </a:solidFill>
                  <a:prstDash val="solid"/>
                </a:ln>
                <a:solidFill>
                  <a:srgbClr val="FFFFFF"/>
                </a:solidFill>
                <a:effectLst>
                  <a:outerShdw blurRad="38100" dist="22860" dir="5400000" algn="tl" rotWithShape="0">
                    <a:srgbClr val="000000">
                      <a:alpha val="30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7CFFCF5-5CEF-4A6C-B7EB-54DE47A5A10A}" type="datetimeFigureOut">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357826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FFCF5-5CEF-4A6C-B7EB-54DE47A5A10A}" type="datetimeFigureOut">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2422107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CFFCF5-5CEF-4A6C-B7EB-54DE47A5A10A}" type="datetimeFigureOut">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297139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7CFFCF5-5CEF-4A6C-B7EB-54DE47A5A10A}" type="datetimeFigureOut">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4268118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7CFFCF5-5CEF-4A6C-B7EB-54DE47A5A10A}" type="datetimeFigureOut">
              <a:rPr lang="en-US" smtClean="0"/>
              <a:t>6/2/2021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3213823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CFFCF5-5CEF-4A6C-B7EB-54DE47A5A10A}" type="datetimeFigureOut">
              <a:rPr lang="en-US" smtClean="0"/>
              <a:t>6/2/2021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127906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CFFCF5-5CEF-4A6C-B7EB-54DE47A5A10A}" type="datetimeFigureOut">
              <a:rPr lang="en-US" smtClean="0"/>
              <a:t>6/2/2021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2798226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FFCF5-5CEF-4A6C-B7EB-54DE47A5A10A}" type="datetimeFigureOut">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52911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FFCF5-5CEF-4A6C-B7EB-54DE47A5A10A}" type="datetimeFigureOut">
              <a:rPr lang="en-US" smtClean="0"/>
              <a:t>6/2/2021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73230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FFCF5-5CEF-4A6C-B7EB-54DE47A5A10A}" type="datetimeFigureOut">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1534449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FFCF5-5CEF-4A6C-B7EB-54DE47A5A10A}" type="datetimeFigureOut">
              <a:rPr lang="en-US" smtClean="0"/>
              <a:t>6/2/2021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61409C-F7BE-43F0-A9D9-123F293D1085}" type="slidenum">
              <a:rPr lang="en-US" smtClean="0"/>
              <a:t>‹#›</a:t>
            </a:fld>
            <a:endParaRPr lang="en-US"/>
          </a:p>
        </p:txBody>
      </p:sp>
    </p:spTree>
    <p:extLst>
      <p:ext uri="{BB962C8B-B14F-4D97-AF65-F5344CB8AC3E}">
        <p14:creationId xmlns:p14="http://schemas.microsoft.com/office/powerpoint/2010/main" val="2172562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500062"/>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0550" y="1915319"/>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CFFCF5-5CEF-4A6C-B7EB-54DE47A5A10A}" type="datetimeFigureOut">
              <a:rPr lang="en-US" smtClean="0"/>
              <a:t>6/2/2021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61409C-F7BE-43F0-A9D9-123F293D1085}" type="slidenum">
              <a:rPr lang="en-US" smtClean="0"/>
              <a:t>‹#›</a:t>
            </a:fld>
            <a:endParaRPr lang="en-US"/>
          </a:p>
        </p:txBody>
      </p:sp>
    </p:spTree>
    <p:extLst>
      <p:ext uri="{BB962C8B-B14F-4D97-AF65-F5344CB8AC3E}">
        <p14:creationId xmlns:p14="http://schemas.microsoft.com/office/powerpoint/2010/main" val="35730435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46475"/>
            <a:ext cx="7772400" cy="2387600"/>
          </a:xfrm>
        </p:spPr>
        <p:txBody>
          <a:bodyPr>
            <a:normAutofit/>
          </a:bodyPr>
          <a:lstStyle/>
          <a:p>
            <a:r>
              <a:rPr lang="ru-RU" dirty="0" smtClean="0"/>
              <a:t>М.Ю. Лермонтов</a:t>
            </a:r>
            <a:br>
              <a:rPr lang="ru-RU" dirty="0" smtClean="0"/>
            </a:br>
            <a:r>
              <a:rPr lang="ru-RU" sz="3600" dirty="0" smtClean="0"/>
              <a:t>(1814 – 1841</a:t>
            </a:r>
            <a:r>
              <a:rPr lang="ru-RU" sz="3600" dirty="0" smtClean="0"/>
              <a:t>) </a:t>
            </a:r>
            <a:r>
              <a:rPr lang="ru-RU" sz="3600" dirty="0" smtClean="0"/>
              <a:t/>
            </a:r>
            <a:br>
              <a:rPr lang="ru-RU" sz="3600" dirty="0" smtClean="0"/>
            </a:br>
            <a:r>
              <a:rPr lang="ru-RU" sz="4800" dirty="0" smtClean="0"/>
              <a:t>«Герой нашего времени»</a:t>
            </a:r>
            <a:endParaRPr lang="en-US" sz="4800" dirty="0"/>
          </a:p>
        </p:txBody>
      </p:sp>
      <p:sp>
        <p:nvSpPr>
          <p:cNvPr id="3" name="Subtitle 2"/>
          <p:cNvSpPr>
            <a:spLocks noGrp="1"/>
          </p:cNvSpPr>
          <p:nvPr>
            <p:ph type="subTitle" idx="1"/>
          </p:nvPr>
        </p:nvSpPr>
        <p:spPr>
          <a:xfrm>
            <a:off x="1143000" y="4606590"/>
            <a:ext cx="6858000" cy="1655762"/>
          </a:xfrm>
        </p:spPr>
        <p:txBody>
          <a:bodyPr/>
          <a:lstStyle/>
          <a:p>
            <a:r>
              <a:rPr lang="ru-RU" dirty="0" smtClean="0"/>
              <a:t>МБОУ – СОШ №9</a:t>
            </a:r>
          </a:p>
          <a:p>
            <a:r>
              <a:rPr lang="ru-RU" dirty="0" smtClean="0"/>
              <a:t>Ларченко А.В.</a:t>
            </a:r>
            <a:endParaRPr lang="en-US"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2569240"/>
            <a:ext cx="7772400" cy="3624671"/>
          </a:xfrm>
          <a:prstGeom prst="rect">
            <a:avLst/>
          </a:prstGeom>
          <a:ln>
            <a:noFill/>
          </a:ln>
          <a:effectLst>
            <a:softEdge rad="112500"/>
          </a:effectLst>
        </p:spPr>
      </p:pic>
    </p:spTree>
    <p:extLst>
      <p:ext uri="{BB962C8B-B14F-4D97-AF65-F5344CB8AC3E}">
        <p14:creationId xmlns:p14="http://schemas.microsoft.com/office/powerpoint/2010/main" val="16557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5764" y="1321120"/>
            <a:ext cx="6787166" cy="1383443"/>
          </a:xfrm>
        </p:spPr>
        <p:txBody>
          <a:bodyPr>
            <a:noAutofit/>
          </a:bodyPr>
          <a:lstStyle/>
          <a:p>
            <a:r>
              <a:rPr lang="ru-RU" altLang="ru-RU" sz="2800" b="1" dirty="0">
                <a:effectLst>
                  <a:outerShdw blurRad="38100" dist="38100" dir="2700000" algn="tl">
                    <a:srgbClr val="000000">
                      <a:alpha val="43137"/>
                    </a:srgbClr>
                  </a:outerShdw>
                </a:effectLst>
                <a:latin typeface="Times New Roman" panose="02020603050405020304" pitchFamily="18" charset="0"/>
              </a:rPr>
              <a:t>Михаил Юрьевич Лермонтов</a:t>
            </a:r>
            <a:r>
              <a:rPr lang="ru-RU" altLang="ru-RU" sz="2800" dirty="0">
                <a:latin typeface="Times New Roman" panose="02020603050405020304" pitchFamily="18" charset="0"/>
              </a:rPr>
              <a:t> — русский поэт, прозаик, драматург, художник, офицер. </a:t>
            </a:r>
            <a:br>
              <a:rPr lang="ru-RU" altLang="ru-RU" sz="2800" dirty="0">
                <a:latin typeface="Times New Roman" panose="02020603050405020304" pitchFamily="18" charset="0"/>
              </a:rPr>
            </a:br>
            <a:endParaRPr lang="en-US" sz="2800" dirty="0"/>
          </a:p>
        </p:txBody>
      </p:sp>
      <p:sp>
        <p:nvSpPr>
          <p:cNvPr id="4" name="Прямоугольник 3"/>
          <p:cNvSpPr/>
          <p:nvPr/>
        </p:nvSpPr>
        <p:spPr>
          <a:xfrm>
            <a:off x="483522" y="500062"/>
            <a:ext cx="7867859"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Биография писателя</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9481" y="2012841"/>
            <a:ext cx="3307240" cy="4363583"/>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4200" y="3280232"/>
            <a:ext cx="3187700" cy="914400"/>
          </a:xfrm>
          <a:prstGeom prst="rect">
            <a:avLst/>
          </a:prstGeom>
        </p:spPr>
      </p:pic>
    </p:spTree>
    <p:extLst>
      <p:ext uri="{BB962C8B-B14F-4D97-AF65-F5344CB8AC3E}">
        <p14:creationId xmlns:p14="http://schemas.microsoft.com/office/powerpoint/2010/main" val="270052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2"/>
                                        </p:tgtEl>
                                        <p:attrNameLst>
                                          <p:attrName>style.color</p:attrName>
                                        </p:attrNameLst>
                                      </p:cBhvr>
                                      <p:to>
                                        <p:clrVal>
                                          <a:srgbClr val="FF0000"/>
                                        </p:clrVal>
                                      </p:to>
                                    </p:set>
                                    <p:set>
                                      <p:cBhvr>
                                        <p:cTn id="7" dur="500" fill="hold"/>
                                        <p:tgtEl>
                                          <p:spTgt spid="2"/>
                                        </p:tgtEl>
                                        <p:attrNameLst>
                                          <p:attrName>fillcolor</p:attrName>
                                        </p:attrNameLst>
                                      </p:cBhvr>
                                      <p:to>
                                        <p:clrVal>
                                          <a:srgbClr val="FF0000"/>
                                        </p:clrVal>
                                      </p:to>
                                    </p:set>
                                    <p:set>
                                      <p:cBhvr>
                                        <p:cTn id="8"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5" name="Picture 4" descr="Rodosl"/>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96980" y="1093038"/>
            <a:ext cx="6678746" cy="5488065"/>
          </a:xfrm>
          <a:noFill/>
        </p:spPr>
      </p:pic>
      <p:sp>
        <p:nvSpPr>
          <p:cNvPr id="7" name="Прямоугольник 6"/>
          <p:cNvSpPr/>
          <p:nvPr/>
        </p:nvSpPr>
        <p:spPr>
          <a:xfrm>
            <a:off x="3230266" y="334885"/>
            <a:ext cx="2374369" cy="923330"/>
          </a:xfrm>
          <a:prstGeom prst="rect">
            <a:avLst/>
          </a:prstGeom>
          <a:noFill/>
        </p:spPr>
        <p:txBody>
          <a:bodyPr wrap="none" lIns="91440" tIns="45720" rIns="91440" bIns="45720">
            <a:spAutoFit/>
          </a:bodyPr>
          <a:lstStyle/>
          <a:p>
            <a:pPr algn="ctr"/>
            <a:r>
              <a:rPr lang="ru-RU" sz="5400" b="1" dirty="0" smtClean="0">
                <a:ln w="22225">
                  <a:solidFill>
                    <a:schemeClr val="accent2"/>
                  </a:solidFill>
                  <a:prstDash val="solid"/>
                </a:ln>
                <a:solidFill>
                  <a:schemeClr val="accent2">
                    <a:lumMod val="40000"/>
                    <a:lumOff val="60000"/>
                  </a:schemeClr>
                </a:solidFill>
              </a:rPr>
              <a:t>Семья</a:t>
            </a:r>
            <a:endParaRPr lang="ru-RU"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3704837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2" descr="I:\лерм\отец.jpg"/>
          <p:cNvPicPr>
            <a:picLocks noChangeAspect="1" noChangeArrowheads="1"/>
          </p:cNvPicPr>
          <p:nvPr/>
        </p:nvPicPr>
        <p:blipFill>
          <a:blip r:embed="rId2">
            <a:extLst>
              <a:ext uri="{28A0092B-C50C-407E-A947-70E740481C1C}">
                <a14:useLocalDpi xmlns:a14="http://schemas.microsoft.com/office/drawing/2010/main" val="0"/>
              </a:ext>
            </a:extLst>
          </a:blip>
          <a:srcRect l="8064" r="9677" b="16986"/>
          <a:stretch>
            <a:fillRect/>
          </a:stretch>
        </p:blipFill>
        <p:spPr bwMode="auto">
          <a:xfrm>
            <a:off x="4923065" y="345515"/>
            <a:ext cx="3772437" cy="51045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50014" y="1236372"/>
            <a:ext cx="3258355" cy="2677656"/>
          </a:xfrm>
          <a:prstGeom prst="rect">
            <a:avLst/>
          </a:prstGeom>
          <a:noFill/>
        </p:spPr>
        <p:txBody>
          <a:bodyPr wrap="square" rtlCol="0">
            <a:spAutoFit/>
          </a:bodyPr>
          <a:lstStyle/>
          <a:p>
            <a:pPr algn="ctr">
              <a:spcBef>
                <a:spcPct val="0"/>
              </a:spcBef>
            </a:pPr>
            <a:r>
              <a:rPr lang="ru-RU" altLang="ru-RU" sz="2800" b="1" dirty="0">
                <a:solidFill>
                  <a:schemeClr val="accent2">
                    <a:lumMod val="50000"/>
                  </a:schemeClr>
                </a:solidFill>
                <a:effectLst>
                  <a:outerShdw blurRad="38100" dist="38100" dir="2700000" algn="tl">
                    <a:srgbClr val="000000">
                      <a:alpha val="43137"/>
                    </a:srgbClr>
                  </a:outerShdw>
                </a:effectLst>
                <a:latin typeface="Bookman Old Style" panose="02050604050505020204" pitchFamily="18" charset="0"/>
              </a:rPr>
              <a:t>Юрий Петрович</a:t>
            </a:r>
          </a:p>
          <a:p>
            <a:pPr algn="ctr">
              <a:spcBef>
                <a:spcPct val="0"/>
              </a:spcBef>
            </a:pPr>
            <a:r>
              <a:rPr lang="ru-RU" altLang="ru-RU" sz="2800" b="1" dirty="0">
                <a:solidFill>
                  <a:schemeClr val="accent2">
                    <a:lumMod val="50000"/>
                  </a:schemeClr>
                </a:solidFill>
                <a:effectLst>
                  <a:outerShdw blurRad="38100" dist="38100" dir="2700000" algn="tl">
                    <a:srgbClr val="000000">
                      <a:alpha val="43137"/>
                    </a:srgbClr>
                  </a:outerShdw>
                </a:effectLst>
                <a:latin typeface="Bookman Old Style" panose="02050604050505020204" pitchFamily="18" charset="0"/>
              </a:rPr>
              <a:t> </a:t>
            </a:r>
            <a:r>
              <a:rPr lang="ru-RU" altLang="ru-RU" sz="2800" b="1" dirty="0" smtClean="0">
                <a:solidFill>
                  <a:schemeClr val="accent2">
                    <a:lumMod val="50000"/>
                  </a:schemeClr>
                </a:solidFill>
                <a:effectLst>
                  <a:outerShdw blurRad="38100" dist="38100" dir="2700000" algn="tl">
                    <a:srgbClr val="000000">
                      <a:alpha val="43137"/>
                    </a:srgbClr>
                  </a:outerShdw>
                </a:effectLst>
                <a:latin typeface="Bookman Old Style" panose="02050604050505020204" pitchFamily="18" charset="0"/>
              </a:rPr>
              <a:t>Лермонтов</a:t>
            </a:r>
            <a:endParaRPr lang="ru-RU" altLang="ru-RU" sz="2800" b="1" dirty="0">
              <a:solidFill>
                <a:schemeClr val="accent2">
                  <a:lumMod val="50000"/>
                </a:schemeClr>
              </a:solidFill>
              <a:effectLst>
                <a:outerShdw blurRad="38100" dist="38100" dir="2700000" algn="tl">
                  <a:srgbClr val="000000">
                    <a:alpha val="43137"/>
                  </a:srgbClr>
                </a:outerShdw>
              </a:effectLst>
              <a:latin typeface="Bookman Old Style" panose="02050604050505020204" pitchFamily="18" charset="0"/>
            </a:endParaRPr>
          </a:p>
          <a:p>
            <a:pPr algn="ctr">
              <a:spcBef>
                <a:spcPct val="0"/>
              </a:spcBef>
            </a:pPr>
            <a:r>
              <a:rPr lang="ru-RU" altLang="ru-RU" sz="2800" b="1" dirty="0">
                <a:solidFill>
                  <a:schemeClr val="accent2">
                    <a:lumMod val="50000"/>
                  </a:schemeClr>
                </a:solidFill>
                <a:latin typeface="Bookman Old Style" panose="02050604050505020204" pitchFamily="18" charset="0"/>
              </a:rPr>
              <a:t> </a:t>
            </a:r>
            <a:r>
              <a:rPr lang="ru-RU" altLang="ru-RU" sz="2400" b="1" dirty="0" smtClean="0">
                <a:solidFill>
                  <a:schemeClr val="accent2">
                    <a:lumMod val="50000"/>
                  </a:schemeClr>
                </a:solidFill>
              </a:rPr>
              <a:t>(</a:t>
            </a:r>
            <a:r>
              <a:rPr lang="ru-RU" altLang="ru-RU" sz="2400" b="1" dirty="0">
                <a:solidFill>
                  <a:schemeClr val="accent2">
                    <a:lumMod val="50000"/>
                  </a:schemeClr>
                </a:solidFill>
              </a:rPr>
              <a:t>1787-1831)</a:t>
            </a:r>
            <a:r>
              <a:rPr lang="ru-RU" altLang="ru-RU" sz="2400" dirty="0">
                <a:solidFill>
                  <a:schemeClr val="accent2">
                    <a:lumMod val="50000"/>
                  </a:schemeClr>
                </a:solidFill>
                <a:latin typeface="Bookman Old Style" panose="02050604050505020204" pitchFamily="18" charset="0"/>
              </a:rPr>
              <a:t> </a:t>
            </a:r>
          </a:p>
          <a:p>
            <a:pPr algn="ctr">
              <a:spcBef>
                <a:spcPct val="0"/>
              </a:spcBef>
            </a:pPr>
            <a:endParaRPr lang="ru-RU" altLang="ru-RU" sz="2400" dirty="0">
              <a:solidFill>
                <a:schemeClr val="accent2">
                  <a:lumMod val="50000"/>
                </a:schemeClr>
              </a:solidFill>
              <a:latin typeface="Bookman Old Style" panose="02050604050505020204" pitchFamily="18" charset="0"/>
            </a:endParaRPr>
          </a:p>
          <a:p>
            <a:pPr algn="ctr">
              <a:spcBef>
                <a:spcPct val="0"/>
              </a:spcBef>
            </a:pPr>
            <a:r>
              <a:rPr lang="ru-RU" altLang="ru-RU" sz="2800" dirty="0">
                <a:solidFill>
                  <a:schemeClr val="accent2">
                    <a:lumMod val="50000"/>
                  </a:schemeClr>
                </a:solidFill>
                <a:latin typeface="Bookman Old Style" panose="02050604050505020204" pitchFamily="18" charset="0"/>
              </a:rPr>
              <a:t> </a:t>
            </a:r>
            <a:r>
              <a:rPr lang="ru-RU" altLang="ru-RU" sz="2800" dirty="0" smtClean="0">
                <a:solidFill>
                  <a:schemeClr val="accent2">
                    <a:lumMod val="50000"/>
                  </a:schemeClr>
                </a:solidFill>
                <a:latin typeface="Bookman Old Style" panose="02050604050505020204" pitchFamily="18" charset="0"/>
              </a:rPr>
              <a:t> </a:t>
            </a:r>
            <a:r>
              <a:rPr lang="ru-RU" altLang="ru-RU" sz="2800" b="1" dirty="0">
                <a:solidFill>
                  <a:schemeClr val="accent2">
                    <a:lumMod val="50000"/>
                  </a:schemeClr>
                </a:solidFill>
                <a:latin typeface="Bookman Old Style" panose="02050604050505020204" pitchFamily="18" charset="0"/>
              </a:rPr>
              <a:t>Отец поэта</a:t>
            </a:r>
          </a:p>
        </p:txBody>
      </p:sp>
    </p:spTree>
    <p:extLst>
      <p:ext uri="{BB962C8B-B14F-4D97-AF65-F5344CB8AC3E}">
        <p14:creationId xmlns:p14="http://schemas.microsoft.com/office/powerpoint/2010/main" val="164695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592429" y="532536"/>
            <a:ext cx="5838301" cy="2862322"/>
          </a:xfrm>
          <a:prstGeom prst="rect">
            <a:avLst/>
          </a:prstGeom>
        </p:spPr>
        <p:txBody>
          <a:bodyPr wrap="square">
            <a:spAutoFit/>
          </a:bodyPr>
          <a:lstStyle/>
          <a:p>
            <a:pPr>
              <a:defRPr/>
            </a:pPr>
            <a:r>
              <a:rPr lang="ru-RU" b="1" dirty="0"/>
              <a:t>По мужской линии род Лермонтовых ведет свое начало от Георга </a:t>
            </a:r>
            <a:r>
              <a:rPr lang="ru-RU" b="1" dirty="0" err="1"/>
              <a:t>Лермонта</a:t>
            </a:r>
            <a:r>
              <a:rPr lang="ru-RU" b="1" dirty="0"/>
              <a:t> (Шотландия). Находясь на службе у польского короля, в 1613 г. </a:t>
            </a:r>
            <a:r>
              <a:rPr lang="ru-RU" b="1" dirty="0" err="1"/>
              <a:t>Лермонт</a:t>
            </a:r>
            <a:r>
              <a:rPr lang="ru-RU" b="1" dirty="0"/>
              <a:t> перешел на сторону русских, сражался в чине офицера в отряде Д. Пожарского и в 1621 г. за хорошую службу царю получил грамоту на владение землей в </a:t>
            </a:r>
            <a:r>
              <a:rPr lang="ru-RU" b="1" dirty="0" err="1"/>
              <a:t>Галическом</a:t>
            </a:r>
            <a:r>
              <a:rPr lang="ru-RU" b="1" dirty="0"/>
              <a:t> у. Костромской губ. От него и пошли Лермонтовы, уже во втором колене принявшие Православие.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2158" y="2923503"/>
            <a:ext cx="3042590" cy="3593610"/>
          </a:xfrm>
          <a:prstGeom prst="rect">
            <a:avLst/>
          </a:prstGeom>
          <a:ln>
            <a:noFill/>
          </a:ln>
          <a:effectLst>
            <a:softEdge rad="112500"/>
          </a:effectLst>
        </p:spPr>
      </p:pic>
    </p:spTree>
    <p:extLst>
      <p:ext uri="{BB962C8B-B14F-4D97-AF65-F5344CB8AC3E}">
        <p14:creationId xmlns:p14="http://schemas.microsoft.com/office/powerpoint/2010/main" val="3454911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2" descr="мать"/>
          <p:cNvPicPr>
            <a:picLocks noChangeAspect="1" noChangeArrowheads="1"/>
          </p:cNvPicPr>
          <p:nvPr/>
        </p:nvPicPr>
        <p:blipFill>
          <a:blip r:embed="rId2">
            <a:extLst>
              <a:ext uri="{28A0092B-C50C-407E-A947-70E740481C1C}">
                <a14:useLocalDpi xmlns:a14="http://schemas.microsoft.com/office/drawing/2010/main" val="0"/>
              </a:ext>
            </a:extLst>
          </a:blip>
          <a:srcRect b="10707"/>
          <a:stretch>
            <a:fillRect/>
          </a:stretch>
        </p:blipFill>
        <p:spPr bwMode="auto">
          <a:xfrm>
            <a:off x="4549452" y="500061"/>
            <a:ext cx="4356423" cy="595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302653" y="1423392"/>
            <a:ext cx="4572000" cy="2554545"/>
          </a:xfrm>
          <a:prstGeom prst="rect">
            <a:avLst/>
          </a:prstGeom>
        </p:spPr>
        <p:txBody>
          <a:bodyPr>
            <a:spAutoFit/>
          </a:bodyPr>
          <a:lstStyle/>
          <a:p>
            <a:pPr algn="ctr">
              <a:spcBef>
                <a:spcPct val="0"/>
              </a:spcBef>
            </a:pPr>
            <a:r>
              <a:rPr lang="en-US" altLang="ru-RU" sz="2800" b="1" dirty="0">
                <a:solidFill>
                  <a:schemeClr val="accent2">
                    <a:lumMod val="50000"/>
                  </a:schemeClr>
                </a:solidFill>
              </a:rPr>
              <a:t>Мария </a:t>
            </a:r>
            <a:r>
              <a:rPr lang="en-US" altLang="ru-RU" sz="2800" b="1" dirty="0" err="1">
                <a:solidFill>
                  <a:schemeClr val="accent2">
                    <a:lumMod val="50000"/>
                  </a:schemeClr>
                </a:solidFill>
              </a:rPr>
              <a:t>Михайловна</a:t>
            </a:r>
            <a:r>
              <a:rPr lang="en-US" altLang="ru-RU" sz="2800" b="1" dirty="0">
                <a:solidFill>
                  <a:schemeClr val="accent2">
                    <a:lumMod val="50000"/>
                  </a:schemeClr>
                </a:solidFill>
              </a:rPr>
              <a:t> </a:t>
            </a:r>
            <a:endParaRPr lang="ru-RU" altLang="ru-RU" sz="2800" b="1" dirty="0">
              <a:solidFill>
                <a:schemeClr val="accent2">
                  <a:lumMod val="50000"/>
                </a:schemeClr>
              </a:solidFill>
            </a:endParaRPr>
          </a:p>
          <a:p>
            <a:pPr algn="ctr">
              <a:spcBef>
                <a:spcPct val="0"/>
              </a:spcBef>
            </a:pPr>
            <a:r>
              <a:rPr lang="en-US" altLang="ru-RU" sz="2800" b="1" dirty="0" err="1">
                <a:solidFill>
                  <a:schemeClr val="accent2">
                    <a:lumMod val="50000"/>
                  </a:schemeClr>
                </a:solidFill>
              </a:rPr>
              <a:t>Лермонтова</a:t>
            </a:r>
            <a:r>
              <a:rPr lang="en-US" altLang="ru-RU" sz="2800" b="1" dirty="0">
                <a:solidFill>
                  <a:schemeClr val="accent2">
                    <a:lumMod val="50000"/>
                  </a:schemeClr>
                </a:solidFill>
              </a:rPr>
              <a:t> </a:t>
            </a:r>
            <a:endParaRPr lang="ru-RU" altLang="ru-RU" sz="2800" b="1" dirty="0">
              <a:solidFill>
                <a:schemeClr val="accent2">
                  <a:lumMod val="50000"/>
                </a:schemeClr>
              </a:solidFill>
            </a:endParaRPr>
          </a:p>
          <a:p>
            <a:pPr algn="ctr">
              <a:spcBef>
                <a:spcPct val="0"/>
              </a:spcBef>
            </a:pPr>
            <a:r>
              <a:rPr lang="en-US" altLang="ru-RU" sz="2000" b="1" dirty="0">
                <a:solidFill>
                  <a:schemeClr val="accent2">
                    <a:lumMod val="50000"/>
                  </a:schemeClr>
                </a:solidFill>
              </a:rPr>
              <a:t>(1795-1817)</a:t>
            </a:r>
            <a:endParaRPr lang="ru-RU" altLang="ru-RU" sz="2000" b="1" dirty="0">
              <a:solidFill>
                <a:schemeClr val="accent2">
                  <a:lumMod val="50000"/>
                </a:schemeClr>
              </a:solidFill>
            </a:endParaRPr>
          </a:p>
          <a:p>
            <a:pPr algn="ctr">
              <a:spcBef>
                <a:spcPct val="0"/>
              </a:spcBef>
            </a:pPr>
            <a:endParaRPr lang="ru-RU" altLang="ru-RU" sz="2800" b="1" dirty="0">
              <a:solidFill>
                <a:schemeClr val="accent2">
                  <a:lumMod val="50000"/>
                </a:schemeClr>
              </a:solidFill>
            </a:endParaRPr>
          </a:p>
          <a:p>
            <a:pPr algn="ctr">
              <a:spcBef>
                <a:spcPct val="0"/>
              </a:spcBef>
            </a:pPr>
            <a:r>
              <a:rPr lang="ru-RU" altLang="ru-RU" sz="2800" b="1" dirty="0">
                <a:solidFill>
                  <a:schemeClr val="accent2">
                    <a:lumMod val="50000"/>
                  </a:schemeClr>
                </a:solidFill>
              </a:rPr>
              <a:t>Мать поэта</a:t>
            </a:r>
            <a:r>
              <a:rPr lang="en-US" altLang="ru-RU" sz="2800" b="1" dirty="0">
                <a:solidFill>
                  <a:schemeClr val="accent2">
                    <a:lumMod val="50000"/>
                  </a:schemeClr>
                </a:solidFill>
              </a:rPr>
              <a:t> </a:t>
            </a:r>
            <a:endParaRPr lang="ru-RU" altLang="ru-RU" sz="2800" b="1" dirty="0" smtClean="0">
              <a:solidFill>
                <a:schemeClr val="accent2">
                  <a:lumMod val="50000"/>
                </a:schemeClr>
              </a:solidFill>
            </a:endParaRPr>
          </a:p>
          <a:p>
            <a:pPr algn="ctr">
              <a:spcBef>
                <a:spcPct val="0"/>
              </a:spcBef>
            </a:pPr>
            <a:endParaRPr lang="en-US" altLang="ru-RU" sz="2800" b="1" dirty="0">
              <a:solidFill>
                <a:schemeClr val="accent2">
                  <a:lumMod val="50000"/>
                </a:schemeClr>
              </a:solidFill>
            </a:endParaRPr>
          </a:p>
        </p:txBody>
      </p:sp>
    </p:spTree>
    <p:extLst>
      <p:ext uri="{BB962C8B-B14F-4D97-AF65-F5344CB8AC3E}">
        <p14:creationId xmlns:p14="http://schemas.microsoft.com/office/powerpoint/2010/main" val="190447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637504" y="1139523"/>
            <a:ext cx="7450428" cy="1015663"/>
          </a:xfrm>
          <a:prstGeom prst="rect">
            <a:avLst/>
          </a:prstGeom>
        </p:spPr>
        <p:txBody>
          <a:bodyPr wrap="square">
            <a:spAutoFit/>
          </a:bodyPr>
          <a:lstStyle/>
          <a:p>
            <a:pPr>
              <a:defRPr/>
            </a:pPr>
            <a:r>
              <a:rPr lang="ru-RU" sz="2000" dirty="0"/>
              <a:t>По материнской </a:t>
            </a:r>
            <a:r>
              <a:rPr lang="ru-RU" sz="2000" dirty="0" smtClean="0"/>
              <a:t>линии М</a:t>
            </a:r>
            <a:r>
              <a:rPr lang="ru-RU" sz="2000" dirty="0"/>
              <a:t>. Лермонтов происходил </a:t>
            </a:r>
          </a:p>
          <a:p>
            <a:pPr>
              <a:defRPr/>
            </a:pPr>
            <a:r>
              <a:rPr lang="ru-RU" sz="2000" dirty="0"/>
              <a:t>из известного в России </a:t>
            </a:r>
            <a:r>
              <a:rPr lang="ru-RU" sz="2000" dirty="0" smtClean="0"/>
              <a:t>и богатого </a:t>
            </a:r>
            <a:r>
              <a:rPr lang="ru-RU" sz="2000" dirty="0"/>
              <a:t>дворянского рода </a:t>
            </a:r>
          </a:p>
          <a:p>
            <a:pPr>
              <a:defRPr/>
            </a:pPr>
            <a:r>
              <a:rPr lang="ru-RU" sz="2000" dirty="0"/>
              <a:t>Столыпиных.</a:t>
            </a:r>
            <a:endParaRPr lang="en-US" sz="2000" dirty="0"/>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15560" y="1647354"/>
            <a:ext cx="3185618" cy="4778428"/>
          </a:xfrm>
          <a:prstGeom prst="rect">
            <a:avLst/>
          </a:prstGeom>
          <a:ln>
            <a:noFill/>
          </a:ln>
          <a:effectLst>
            <a:softEdge rad="112500"/>
          </a:effectLst>
        </p:spPr>
      </p:pic>
    </p:spTree>
    <p:extLst>
      <p:ext uri="{BB962C8B-B14F-4D97-AF65-F5344CB8AC3E}">
        <p14:creationId xmlns:p14="http://schemas.microsoft.com/office/powerpoint/2010/main" val="1018135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4" descr="I:\лерм\бабушка.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1239" y="500062"/>
            <a:ext cx="4438917" cy="595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36369" y="1160335"/>
            <a:ext cx="4572000" cy="2277547"/>
          </a:xfrm>
          <a:prstGeom prst="rect">
            <a:avLst/>
          </a:prstGeom>
        </p:spPr>
        <p:txBody>
          <a:bodyPr>
            <a:spAutoFit/>
          </a:bodyPr>
          <a:lstStyle/>
          <a:p>
            <a:pPr algn="ctr">
              <a:spcBef>
                <a:spcPct val="0"/>
              </a:spcBef>
            </a:pPr>
            <a:r>
              <a:rPr lang="en-US" altLang="ru-RU" sz="2400" b="1" dirty="0">
                <a:solidFill>
                  <a:schemeClr val="accent2">
                    <a:lumMod val="50000"/>
                  </a:schemeClr>
                </a:solidFill>
                <a:effectLst>
                  <a:outerShdw blurRad="38100" dist="38100" dir="2700000" algn="tl">
                    <a:srgbClr val="000000">
                      <a:alpha val="43137"/>
                    </a:srgbClr>
                  </a:outerShdw>
                </a:effectLst>
              </a:rPr>
              <a:t>Елизавета </a:t>
            </a:r>
            <a:r>
              <a:rPr lang="en-US" altLang="ru-RU" sz="2400" b="1" dirty="0" err="1">
                <a:solidFill>
                  <a:schemeClr val="accent2">
                    <a:lumMod val="50000"/>
                  </a:schemeClr>
                </a:solidFill>
                <a:effectLst>
                  <a:outerShdw blurRad="38100" dist="38100" dir="2700000" algn="tl">
                    <a:srgbClr val="000000">
                      <a:alpha val="43137"/>
                    </a:srgbClr>
                  </a:outerShdw>
                </a:effectLst>
              </a:rPr>
              <a:t>Алексеевна</a:t>
            </a:r>
            <a:endParaRPr lang="ru-RU" altLang="ru-RU" sz="2400" b="1" dirty="0">
              <a:solidFill>
                <a:schemeClr val="accent2">
                  <a:lumMod val="50000"/>
                </a:schemeClr>
              </a:solidFill>
              <a:effectLst>
                <a:outerShdw blurRad="38100" dist="38100" dir="2700000" algn="tl">
                  <a:srgbClr val="000000">
                    <a:alpha val="43137"/>
                  </a:srgbClr>
                </a:outerShdw>
              </a:effectLst>
            </a:endParaRPr>
          </a:p>
          <a:p>
            <a:pPr algn="ctr">
              <a:spcBef>
                <a:spcPct val="0"/>
              </a:spcBef>
            </a:pPr>
            <a:r>
              <a:rPr lang="en-US" altLang="ru-RU" sz="2400" b="1" dirty="0">
                <a:solidFill>
                  <a:schemeClr val="accent2">
                    <a:lumMod val="50000"/>
                  </a:schemeClr>
                </a:solidFill>
                <a:effectLst>
                  <a:outerShdw blurRad="38100" dist="38100" dir="2700000" algn="tl">
                    <a:srgbClr val="000000">
                      <a:alpha val="43137"/>
                    </a:srgbClr>
                  </a:outerShdw>
                </a:effectLst>
              </a:rPr>
              <a:t> </a:t>
            </a:r>
            <a:r>
              <a:rPr lang="en-US" altLang="ru-RU" sz="2400" b="1" dirty="0" err="1">
                <a:solidFill>
                  <a:schemeClr val="accent2">
                    <a:lumMod val="50000"/>
                  </a:schemeClr>
                </a:solidFill>
                <a:effectLst>
                  <a:outerShdw blurRad="38100" dist="38100" dir="2700000" algn="tl">
                    <a:srgbClr val="000000">
                      <a:alpha val="43137"/>
                    </a:srgbClr>
                  </a:outerShdw>
                </a:effectLst>
              </a:rPr>
              <a:t>Арсеньева</a:t>
            </a:r>
            <a:r>
              <a:rPr lang="en-US" altLang="ru-RU" sz="2400" b="1" dirty="0">
                <a:solidFill>
                  <a:schemeClr val="accent2">
                    <a:lumMod val="50000"/>
                  </a:schemeClr>
                </a:solidFill>
                <a:effectLst>
                  <a:outerShdw blurRad="38100" dist="38100" dir="2700000" algn="tl">
                    <a:srgbClr val="000000">
                      <a:alpha val="43137"/>
                    </a:srgbClr>
                  </a:outerShdw>
                </a:effectLst>
              </a:rPr>
              <a:t> </a:t>
            </a:r>
            <a:endParaRPr lang="ru-RU" altLang="ru-RU" sz="2400" b="1" dirty="0">
              <a:solidFill>
                <a:schemeClr val="accent2">
                  <a:lumMod val="50000"/>
                </a:schemeClr>
              </a:solidFill>
              <a:effectLst>
                <a:outerShdw blurRad="38100" dist="38100" dir="2700000" algn="tl">
                  <a:srgbClr val="000000">
                    <a:alpha val="43137"/>
                  </a:srgbClr>
                </a:outerShdw>
              </a:effectLst>
            </a:endParaRPr>
          </a:p>
          <a:p>
            <a:pPr algn="ctr">
              <a:spcBef>
                <a:spcPct val="0"/>
              </a:spcBef>
            </a:pPr>
            <a:r>
              <a:rPr lang="en-US" altLang="ru-RU" b="1" dirty="0">
                <a:solidFill>
                  <a:schemeClr val="accent2">
                    <a:lumMod val="50000"/>
                  </a:schemeClr>
                </a:solidFill>
              </a:rPr>
              <a:t>(1773-1845)</a:t>
            </a:r>
            <a:r>
              <a:rPr lang="en-US" altLang="ru-RU" dirty="0">
                <a:solidFill>
                  <a:schemeClr val="accent2">
                    <a:lumMod val="50000"/>
                  </a:schemeClr>
                </a:solidFill>
              </a:rPr>
              <a:t> </a:t>
            </a:r>
            <a:endParaRPr lang="ru-RU" altLang="ru-RU" dirty="0">
              <a:solidFill>
                <a:schemeClr val="accent2">
                  <a:lumMod val="50000"/>
                </a:schemeClr>
              </a:solidFill>
            </a:endParaRPr>
          </a:p>
          <a:p>
            <a:pPr algn="ctr">
              <a:spcBef>
                <a:spcPct val="0"/>
              </a:spcBef>
            </a:pPr>
            <a:endParaRPr lang="ru-RU" altLang="ru-RU" sz="2800" dirty="0">
              <a:solidFill>
                <a:schemeClr val="accent2">
                  <a:lumMod val="50000"/>
                </a:schemeClr>
              </a:solidFill>
            </a:endParaRPr>
          </a:p>
          <a:p>
            <a:pPr algn="ctr">
              <a:spcBef>
                <a:spcPct val="0"/>
              </a:spcBef>
            </a:pPr>
            <a:r>
              <a:rPr lang="ru-RU" altLang="ru-RU" sz="2400" b="1" dirty="0">
                <a:solidFill>
                  <a:schemeClr val="accent2">
                    <a:lumMod val="50000"/>
                  </a:schemeClr>
                </a:solidFill>
              </a:rPr>
              <a:t>Бабушка </a:t>
            </a:r>
            <a:r>
              <a:rPr lang="ru-RU" altLang="ru-RU" sz="2400" b="1" dirty="0" smtClean="0">
                <a:solidFill>
                  <a:schemeClr val="accent2">
                    <a:lumMod val="50000"/>
                  </a:schemeClr>
                </a:solidFill>
              </a:rPr>
              <a:t>поэта</a:t>
            </a:r>
          </a:p>
          <a:p>
            <a:pPr algn="ctr">
              <a:spcBef>
                <a:spcPct val="0"/>
              </a:spcBef>
            </a:pPr>
            <a:r>
              <a:rPr lang="ru-RU" altLang="ru-RU" sz="2400" b="1" dirty="0" smtClean="0">
                <a:solidFill>
                  <a:schemeClr val="accent2">
                    <a:lumMod val="50000"/>
                  </a:schemeClr>
                </a:solidFill>
              </a:rPr>
              <a:t>(крестная мать поэта)</a:t>
            </a:r>
            <a:endParaRPr lang="en-US" altLang="ru-RU" sz="2400" b="1" dirty="0">
              <a:solidFill>
                <a:schemeClr val="accent2">
                  <a:lumMod val="50000"/>
                </a:schemeClr>
              </a:solidFill>
            </a:endParaRPr>
          </a:p>
        </p:txBody>
      </p:sp>
    </p:spTree>
    <p:extLst>
      <p:ext uri="{BB962C8B-B14F-4D97-AF65-F5344CB8AC3E}">
        <p14:creationId xmlns:p14="http://schemas.microsoft.com/office/powerpoint/2010/main" val="73360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5" name="Прямоугольник 4"/>
          <p:cNvSpPr/>
          <p:nvPr/>
        </p:nvSpPr>
        <p:spPr>
          <a:xfrm>
            <a:off x="1105647" y="669339"/>
            <a:ext cx="7356501" cy="584775"/>
          </a:xfrm>
          <a:prstGeom prst="rect">
            <a:avLst/>
          </a:prstGeom>
        </p:spPr>
        <p:txBody>
          <a:bodyPr wrap="none">
            <a:spAutoFit/>
          </a:bodyPr>
          <a:lstStyle/>
          <a:p>
            <a:r>
              <a:rPr lang="ru-RU" altLang="ru-RU" sz="3200" b="1" i="1" dirty="0">
                <a:solidFill>
                  <a:schemeClr val="accent2"/>
                </a:solidFill>
                <a:effectLst>
                  <a:outerShdw blurRad="38100" dist="38100" dir="2700000" algn="tl">
                    <a:srgbClr val="000000">
                      <a:alpha val="43137"/>
                    </a:srgbClr>
                  </a:outerShdw>
                </a:effectLst>
              </a:rPr>
              <a:t>Детские годы </a:t>
            </a:r>
            <a:r>
              <a:rPr lang="ru-RU" altLang="ru-RU" sz="3200" b="1" i="1" dirty="0" smtClean="0">
                <a:solidFill>
                  <a:schemeClr val="accent2"/>
                </a:solidFill>
                <a:effectLst>
                  <a:outerShdw blurRad="38100" dist="38100" dir="2700000" algn="tl">
                    <a:srgbClr val="000000">
                      <a:alpha val="43137"/>
                    </a:srgbClr>
                  </a:outerShdw>
                </a:effectLst>
              </a:rPr>
              <a:t>М . Ю. Лермонтова</a:t>
            </a:r>
            <a:endParaRPr lang="ru-RU" sz="3200" dirty="0">
              <a:solidFill>
                <a:schemeClr val="accent2"/>
              </a:solidFill>
              <a:effectLst>
                <a:outerShdw blurRad="38100" dist="38100" dir="2700000" algn="tl">
                  <a:srgbClr val="000000">
                    <a:alpha val="43137"/>
                  </a:srgbClr>
                </a:outerShdw>
              </a:effectLst>
            </a:endParaRPr>
          </a:p>
        </p:txBody>
      </p:sp>
      <p:pic>
        <p:nvPicPr>
          <p:cNvPr id="6" name="Picture 3" descr="dom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647" y="1254114"/>
            <a:ext cx="6905625"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6008945" y="5469420"/>
            <a:ext cx="1636987" cy="461665"/>
          </a:xfrm>
          <a:prstGeom prst="rect">
            <a:avLst/>
          </a:prstGeom>
        </p:spPr>
        <p:txBody>
          <a:bodyPr wrap="none">
            <a:spAutoFit/>
          </a:bodyPr>
          <a:lstStyle/>
          <a:p>
            <a:r>
              <a:rPr lang="ru-RU" altLang="ru-RU" sz="2400" b="1" i="1" dirty="0">
                <a:solidFill>
                  <a:schemeClr val="accent2"/>
                </a:solidFill>
                <a:effectLst>
                  <a:outerShdw blurRad="38100" dist="38100" dir="2700000" algn="tl">
                    <a:srgbClr val="000000">
                      <a:alpha val="43137"/>
                    </a:srgbClr>
                  </a:outerShdw>
                </a:effectLst>
              </a:rPr>
              <a:t>Тарханы </a:t>
            </a:r>
            <a:endParaRPr lang="ru-RU" sz="2400"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81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4076163" y="609676"/>
            <a:ext cx="4572000" cy="5355312"/>
          </a:xfrm>
          <a:prstGeom prst="rect">
            <a:avLst/>
          </a:prstGeom>
        </p:spPr>
        <p:txBody>
          <a:bodyPr>
            <a:spAutoFit/>
          </a:bodyPr>
          <a:lstStyle/>
          <a:p>
            <a:pPr algn="ctr">
              <a:defRPr/>
            </a:pPr>
            <a:r>
              <a:rPr lang="ru-RU" dirty="0">
                <a:cs typeface="Times New Roman" pitchFamily="18" charset="0"/>
              </a:rPr>
              <a:t>Родился М.Ю. Лермонтов </a:t>
            </a:r>
            <a:endParaRPr lang="ru-RU" dirty="0"/>
          </a:p>
          <a:p>
            <a:pPr algn="ctr">
              <a:defRPr/>
            </a:pPr>
            <a:r>
              <a:rPr lang="ru-RU" dirty="0">
                <a:cs typeface="Times New Roman" pitchFamily="18" charset="0"/>
              </a:rPr>
              <a:t>3 октября 1814 года в Москве. </a:t>
            </a:r>
            <a:endParaRPr lang="ru-RU" dirty="0"/>
          </a:p>
          <a:p>
            <a:pPr algn="ctr">
              <a:defRPr/>
            </a:pPr>
            <a:r>
              <a:rPr lang="ru-RU" dirty="0">
                <a:cs typeface="Times New Roman" pitchFamily="18" charset="0"/>
              </a:rPr>
              <a:t>В возрасте "полугоду" родители привезли его в Тарханы, </a:t>
            </a:r>
            <a:endParaRPr lang="ru-RU" dirty="0"/>
          </a:p>
          <a:p>
            <a:pPr algn="ctr">
              <a:defRPr/>
            </a:pPr>
            <a:r>
              <a:rPr lang="ru-RU" dirty="0">
                <a:cs typeface="Times New Roman" pitchFamily="18" charset="0"/>
              </a:rPr>
              <a:t>имение бабушки Е.А. Арсеньевой. </a:t>
            </a:r>
            <a:endParaRPr lang="ru-RU" dirty="0"/>
          </a:p>
          <a:p>
            <a:pPr algn="ctr">
              <a:defRPr/>
            </a:pPr>
            <a:r>
              <a:rPr lang="ru-RU" dirty="0">
                <a:cs typeface="Times New Roman" pitchFamily="18" charset="0"/>
              </a:rPr>
              <a:t>Когда Лермонтову было </a:t>
            </a:r>
            <a:endParaRPr lang="ru-RU" dirty="0"/>
          </a:p>
          <a:p>
            <a:pPr algn="ctr">
              <a:defRPr/>
            </a:pPr>
            <a:r>
              <a:rPr lang="ru-RU" dirty="0">
                <a:cs typeface="Times New Roman" pitchFamily="18" charset="0"/>
              </a:rPr>
              <a:t>2 года и 4 месяца, </a:t>
            </a:r>
            <a:endParaRPr lang="ru-RU" dirty="0"/>
          </a:p>
          <a:p>
            <a:pPr algn="ctr">
              <a:defRPr/>
            </a:pPr>
            <a:r>
              <a:rPr lang="ru-RU" dirty="0">
                <a:cs typeface="Times New Roman" pitchFamily="18" charset="0"/>
              </a:rPr>
              <a:t>умерла его мать. </a:t>
            </a:r>
            <a:endParaRPr lang="ru-RU" dirty="0"/>
          </a:p>
          <a:p>
            <a:pPr algn="ctr">
              <a:defRPr/>
            </a:pPr>
            <a:r>
              <a:rPr lang="ru-RU" dirty="0">
                <a:cs typeface="Times New Roman" pitchFamily="18" charset="0"/>
              </a:rPr>
              <a:t>С этого времени начинается </a:t>
            </a:r>
            <a:endParaRPr lang="ru-RU" dirty="0"/>
          </a:p>
          <a:p>
            <a:pPr algn="ctr">
              <a:defRPr/>
            </a:pPr>
            <a:r>
              <a:rPr lang="ru-RU" dirty="0">
                <a:cs typeface="Times New Roman" pitchFamily="18" charset="0"/>
              </a:rPr>
              <a:t>распря между его бабушкой и отцом.</a:t>
            </a:r>
            <a:endParaRPr lang="ru-RU" dirty="0"/>
          </a:p>
          <a:p>
            <a:pPr algn="ctr">
              <a:defRPr/>
            </a:pPr>
            <a:r>
              <a:rPr lang="ru-RU" dirty="0">
                <a:cs typeface="Times New Roman" pitchFamily="18" charset="0"/>
              </a:rPr>
              <a:t> Елизавета Алексеевна, </a:t>
            </a:r>
            <a:endParaRPr lang="ru-RU" dirty="0"/>
          </a:p>
          <a:p>
            <a:pPr algn="ctr">
              <a:defRPr/>
            </a:pPr>
            <a:r>
              <a:rPr lang="ru-RU" dirty="0">
                <a:cs typeface="Times New Roman" pitchFamily="18" charset="0"/>
              </a:rPr>
              <a:t>женщина "деспотического,</a:t>
            </a:r>
            <a:endParaRPr lang="ru-RU" dirty="0"/>
          </a:p>
          <a:p>
            <a:pPr algn="ctr">
              <a:defRPr/>
            </a:pPr>
            <a:r>
              <a:rPr lang="ru-RU" dirty="0">
                <a:cs typeface="Times New Roman" pitchFamily="18" charset="0"/>
              </a:rPr>
              <a:t> непр</a:t>
            </a:r>
            <a:r>
              <a:rPr lang="ru-RU" dirty="0"/>
              <a:t>е</a:t>
            </a:r>
            <a:r>
              <a:rPr lang="ru-RU" dirty="0">
                <a:cs typeface="Times New Roman" pitchFamily="18" charset="0"/>
              </a:rPr>
              <a:t>клонного характера,</a:t>
            </a:r>
            <a:endParaRPr lang="ru-RU" dirty="0"/>
          </a:p>
          <a:p>
            <a:pPr algn="ctr">
              <a:defRPr/>
            </a:pPr>
            <a:r>
              <a:rPr lang="ru-RU" dirty="0">
                <a:cs typeface="Times New Roman" pitchFamily="18" charset="0"/>
              </a:rPr>
              <a:t> привыкшая повелевать", </a:t>
            </a:r>
            <a:endParaRPr lang="ru-RU" dirty="0"/>
          </a:p>
          <a:p>
            <a:pPr algn="ctr">
              <a:defRPr/>
            </a:pPr>
            <a:r>
              <a:rPr lang="ru-RU" dirty="0">
                <a:cs typeface="Times New Roman" pitchFamily="18" charset="0"/>
              </a:rPr>
              <a:t>во что бы то </a:t>
            </a:r>
            <a:r>
              <a:rPr lang="ru-RU" dirty="0" smtClean="0">
                <a:cs typeface="Times New Roman" pitchFamily="18" charset="0"/>
              </a:rPr>
              <a:t>ни </a:t>
            </a:r>
            <a:r>
              <a:rPr lang="ru-RU" dirty="0">
                <a:cs typeface="Times New Roman" pitchFamily="18" charset="0"/>
              </a:rPr>
              <a:t>стало</a:t>
            </a:r>
            <a:endParaRPr lang="ru-RU" dirty="0"/>
          </a:p>
          <a:p>
            <a:pPr algn="ctr">
              <a:defRPr/>
            </a:pPr>
            <a:r>
              <a:rPr lang="ru-RU" dirty="0">
                <a:cs typeface="Times New Roman" pitchFamily="18" charset="0"/>
              </a:rPr>
              <a:t> хотела оставить внука </a:t>
            </a:r>
            <a:endParaRPr lang="ru-RU" dirty="0"/>
          </a:p>
          <a:p>
            <a:pPr algn="ctr">
              <a:defRPr/>
            </a:pPr>
            <a:r>
              <a:rPr lang="ru-RU" dirty="0">
                <a:cs typeface="Times New Roman" pitchFamily="18" charset="0"/>
              </a:rPr>
              <a:t>при себе. Юрий Петрович Лермонтов, </a:t>
            </a:r>
            <a:endParaRPr lang="ru-RU" dirty="0"/>
          </a:p>
          <a:p>
            <a:pPr algn="ctr">
              <a:defRPr/>
            </a:pPr>
            <a:r>
              <a:rPr lang="ru-RU" dirty="0">
                <a:cs typeface="Times New Roman" pitchFamily="18" charset="0"/>
              </a:rPr>
              <a:t>будучи небогат, скрепя сердце</a:t>
            </a:r>
            <a:r>
              <a:rPr lang="ru-RU" dirty="0"/>
              <a:t>,</a:t>
            </a:r>
            <a:r>
              <a:rPr lang="ru-RU" dirty="0">
                <a:cs typeface="Times New Roman" pitchFamily="18" charset="0"/>
              </a:rPr>
              <a:t> </a:t>
            </a:r>
            <a:endParaRPr lang="ru-RU" dirty="0"/>
          </a:p>
          <a:p>
            <a:pPr algn="ctr">
              <a:defRPr/>
            </a:pPr>
            <a:r>
              <a:rPr lang="ru-RU" dirty="0">
                <a:cs typeface="Times New Roman" pitchFamily="18" charset="0"/>
              </a:rPr>
              <a:t>вынужден был уступить теще. </a:t>
            </a:r>
          </a:p>
        </p:txBody>
      </p:sp>
      <p:pic>
        <p:nvPicPr>
          <p:cNvPr id="8" name="Рисунок 1" descr="ml_objects39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9923" y="500062"/>
            <a:ext cx="3857625"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5662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637505" y="664007"/>
            <a:ext cx="4572000" cy="2336024"/>
          </a:xfrm>
          <a:prstGeom prst="rect">
            <a:avLst/>
          </a:prstGeom>
        </p:spPr>
        <p:txBody>
          <a:bodyPr>
            <a:spAutoFit/>
          </a:bodyPr>
          <a:lstStyle/>
          <a:p>
            <a:pPr>
              <a:lnSpc>
                <a:spcPct val="90000"/>
              </a:lnSpc>
              <a:spcBef>
                <a:spcPct val="0"/>
              </a:spcBef>
            </a:pPr>
            <a:r>
              <a:rPr lang="ru-RU" altLang="ru-RU" dirty="0">
                <a:latin typeface="Times New Roman" panose="02020603050405020304" pitchFamily="18" charset="0"/>
              </a:rPr>
              <a:t>В селе Тарханы Пензенской губернии прошли детские годы поэта. Бабушка делала все для единственного, обожаемого внука, не жалея денег на учителей и гувернеров. Он получил прекрасное домашнее образование: с детства свободно владел французским и немецким языком, хорошо рисовал и лепил, учился музыке (играл на флейте, фортепиано и скрипке).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0458" y="2880641"/>
            <a:ext cx="4634456" cy="3527336"/>
          </a:xfrm>
          <a:prstGeom prst="rect">
            <a:avLst/>
          </a:prstGeom>
          <a:ln>
            <a:noFill/>
          </a:ln>
          <a:effectLst>
            <a:softEdge rad="112500"/>
          </a:effectLst>
        </p:spPr>
      </p:pic>
    </p:spTree>
    <p:extLst>
      <p:ext uri="{BB962C8B-B14F-4D97-AF65-F5344CB8AC3E}">
        <p14:creationId xmlns:p14="http://schemas.microsoft.com/office/powerpoint/2010/main" val="41403386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4608369" y="500062"/>
            <a:ext cx="4039794" cy="5016758"/>
          </a:xfrm>
          <a:prstGeom prst="rect">
            <a:avLst/>
          </a:prstGeom>
        </p:spPr>
        <p:txBody>
          <a:bodyPr wrap="square">
            <a:spAutoFit/>
          </a:bodyPr>
          <a:lstStyle/>
          <a:p>
            <a:pPr>
              <a:defRPr/>
            </a:pPr>
            <a:r>
              <a:rPr lang="ru-RU" sz="1600" dirty="0"/>
              <a:t>Лермонтов был довольно болезненным мальчиком и бабушка трижды возила его на Кавказ к Горячим водам. Маленький Лермонтов с нетерпением ждал этой поездки. Ожидания не обманули будущего поэта. </a:t>
            </a:r>
          </a:p>
          <a:p>
            <a:pPr>
              <a:defRPr/>
            </a:pPr>
            <a:r>
              <a:rPr lang="ru-RU" sz="1600" dirty="0"/>
              <a:t>Здесь он впервые испытал чувство любви. Позднее, в 1830г., он запишет об этом в дневнике: "Кто мне поверит, что я знал уже любовь, имея десять лет от роду? Мы были большим семейством на водах Кавказских: бабушка, тетушка, кузины. К моим кузинам приходила одна дама с дочерью, девочкой лет девяти. Я ее видел там. Я не помню, хороша она была или нет. Но ее образ и теперь еще хранится в голове моей".</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8726" y="500062"/>
            <a:ext cx="3458348" cy="2307212"/>
          </a:xfrm>
          <a:prstGeom prst="rect">
            <a:avLst/>
          </a:prstGeom>
          <a:ln>
            <a:noFill/>
          </a:ln>
          <a:effectLst>
            <a:softEdge rad="112500"/>
          </a:effectLst>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8726" y="3592154"/>
            <a:ext cx="3573678" cy="2383643"/>
          </a:xfrm>
          <a:prstGeom prst="rect">
            <a:avLst/>
          </a:prstGeom>
          <a:ln>
            <a:noFill/>
          </a:ln>
          <a:effectLst>
            <a:softEdge rad="112500"/>
          </a:effectLst>
        </p:spPr>
      </p:pic>
    </p:spTree>
    <p:extLst>
      <p:ext uri="{BB962C8B-B14F-4D97-AF65-F5344CB8AC3E}">
        <p14:creationId xmlns:p14="http://schemas.microsoft.com/office/powerpoint/2010/main" val="24974354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2131451" y="961727"/>
            <a:ext cx="4572000" cy="1569660"/>
          </a:xfrm>
          <a:prstGeom prst="rect">
            <a:avLst/>
          </a:prstGeom>
        </p:spPr>
        <p:txBody>
          <a:bodyPr>
            <a:spAutoFit/>
          </a:bodyPr>
          <a:lstStyle/>
          <a:p>
            <a:pPr algn="ctr">
              <a:defRPr/>
            </a:pPr>
            <a:r>
              <a:rPr lang="ru-RU" sz="4800" b="1"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3">
                      <a:satMod val="175000"/>
                      <a:alpha val="40000"/>
                    </a:schemeClr>
                  </a:glow>
                  <a:outerShdw blurRad="60007" dist="200025" dir="15000000" sy="30000" kx="-1800000" algn="bl" rotWithShape="0">
                    <a:prstClr val="black">
                      <a:alpha val="32000"/>
                    </a:prstClr>
                  </a:outerShdw>
                </a:effectLst>
              </a:rPr>
              <a:t>Экскурсия в</a:t>
            </a:r>
          </a:p>
          <a:p>
            <a:pPr algn="ctr">
              <a:defRPr/>
            </a:pPr>
            <a:r>
              <a:rPr lang="ru-RU" sz="4800" b="1"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3">
                      <a:satMod val="175000"/>
                      <a:alpha val="40000"/>
                    </a:schemeClr>
                  </a:glow>
                  <a:outerShdw blurRad="60007" dist="200025" dir="15000000" sy="30000" kx="-1800000" algn="bl" rotWithShape="0">
                    <a:prstClr val="black">
                      <a:alpha val="32000"/>
                    </a:prstClr>
                  </a:outerShdw>
                </a:effectLst>
              </a:rPr>
              <a:t>Тарханы</a:t>
            </a:r>
            <a:endParaRPr lang="ru-RU" sz="4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228600">
                  <a:schemeClr val="accent3">
                    <a:satMod val="175000"/>
                    <a:alpha val="40000"/>
                  </a:schemeClr>
                </a:glow>
                <a:outerShdw blurRad="60007" dist="200025" dir="15000000" sy="30000" kx="-1800000" algn="bl" rotWithShape="0">
                  <a:prstClr val="black">
                    <a:alpha val="32000"/>
                  </a:prstClr>
                </a:outerShdw>
              </a:effectLst>
            </a:endParaRPr>
          </a:p>
        </p:txBody>
      </p:sp>
      <p:sp>
        <p:nvSpPr>
          <p:cNvPr id="3" name="Прямоугольник 2"/>
          <p:cNvSpPr/>
          <p:nvPr/>
        </p:nvSpPr>
        <p:spPr>
          <a:xfrm>
            <a:off x="3367826" y="2335858"/>
            <a:ext cx="4572000" cy="3139321"/>
          </a:xfrm>
          <a:prstGeom prst="rect">
            <a:avLst/>
          </a:prstGeom>
        </p:spPr>
        <p:txBody>
          <a:bodyPr>
            <a:spAutoFit/>
          </a:bodyPr>
          <a:lstStyle/>
          <a:p>
            <a:r>
              <a:rPr lang="ru-RU" altLang="ru-RU" b="1" i="1" dirty="0">
                <a:solidFill>
                  <a:srgbClr val="000099"/>
                </a:solidFill>
                <a:cs typeface="Times New Roman" panose="02020603050405020304" pitchFamily="18" charset="0"/>
              </a:rPr>
              <a:t/>
            </a:r>
            <a:br>
              <a:rPr lang="ru-RU" altLang="ru-RU" b="1" i="1" dirty="0">
                <a:solidFill>
                  <a:srgbClr val="000099"/>
                </a:solidFill>
                <a:cs typeface="Times New Roman" panose="02020603050405020304" pitchFamily="18" charset="0"/>
              </a:rPr>
            </a:br>
            <a:r>
              <a:rPr lang="ru-RU" altLang="ru-RU" b="1" i="1" dirty="0">
                <a:solidFill>
                  <a:srgbClr val="000099"/>
                </a:solidFill>
                <a:cs typeface="Times New Roman" panose="02020603050405020304" pitchFamily="18" charset="0"/>
              </a:rPr>
              <a:t/>
            </a:r>
            <a:br>
              <a:rPr lang="ru-RU" altLang="ru-RU" b="1" i="1" dirty="0">
                <a:solidFill>
                  <a:srgbClr val="000099"/>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Есть на свете сказочные страны…</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Всех земель вовек не обойти,</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Но нельзя не заглянуть в Тарханы,</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Даже если вам не по пути.</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Там шумит ромашковое лето,</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Рожь бежит дорогой полевой,</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А в ограде вечный сон поэта</a:t>
            </a:r>
            <a:br>
              <a:rPr lang="ru-RU" altLang="ru-RU" b="1" i="1" dirty="0">
                <a:solidFill>
                  <a:schemeClr val="accent6">
                    <a:lumMod val="50000"/>
                  </a:schemeClr>
                </a:solidFill>
                <a:cs typeface="Times New Roman" panose="02020603050405020304" pitchFamily="18" charset="0"/>
              </a:rPr>
            </a:br>
            <a:r>
              <a:rPr lang="ru-RU" altLang="ru-RU" b="1" i="1" dirty="0">
                <a:solidFill>
                  <a:schemeClr val="accent6">
                    <a:lumMod val="50000"/>
                  </a:schemeClr>
                </a:solidFill>
                <a:cs typeface="Times New Roman" panose="02020603050405020304" pitchFamily="18" charset="0"/>
              </a:rPr>
              <a:t>Стережет зеленый часовой…</a:t>
            </a:r>
            <a:r>
              <a:rPr lang="ru-RU" altLang="ru-RU" sz="1600" b="1" i="1" dirty="0">
                <a:solidFill>
                  <a:schemeClr val="accent6">
                    <a:lumMod val="50000"/>
                  </a:schemeClr>
                </a:solidFill>
                <a:cs typeface="Times New Roman" panose="02020603050405020304" pitchFamily="18" charset="0"/>
              </a:rPr>
              <a:t/>
            </a:r>
            <a:br>
              <a:rPr lang="ru-RU" altLang="ru-RU" sz="1600" b="1" i="1" dirty="0">
                <a:solidFill>
                  <a:schemeClr val="accent6">
                    <a:lumMod val="50000"/>
                  </a:schemeClr>
                </a:solidFill>
                <a:cs typeface="Times New Roman" panose="02020603050405020304" pitchFamily="18" charset="0"/>
              </a:rPr>
            </a:br>
            <a:endParaRPr lang="ru-RU" dirty="0">
              <a:solidFill>
                <a:schemeClr val="accent6">
                  <a:lumMod val="50000"/>
                </a:schemeClr>
              </a:solidFill>
            </a:endParaRPr>
          </a:p>
        </p:txBody>
      </p:sp>
    </p:spTree>
    <p:extLst>
      <p:ext uri="{BB962C8B-B14F-4D97-AF65-F5344CB8AC3E}">
        <p14:creationId xmlns:p14="http://schemas.microsoft.com/office/powerpoint/2010/main" val="37090660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521595" y="500062"/>
            <a:ext cx="4572000" cy="3139321"/>
          </a:xfrm>
          <a:prstGeom prst="rect">
            <a:avLst/>
          </a:prstGeom>
        </p:spPr>
        <p:txBody>
          <a:bodyPr>
            <a:spAutoFit/>
          </a:bodyPr>
          <a:lstStyle/>
          <a:p>
            <a:pPr>
              <a:lnSpc>
                <a:spcPct val="90000"/>
              </a:lnSpc>
            </a:pPr>
            <a:r>
              <a:rPr lang="ru-RU" altLang="ru-RU" sz="2000" dirty="0">
                <a:cs typeface="Times New Roman" panose="02020603050405020304" pitchFamily="18" charset="0"/>
              </a:rPr>
              <a:t>В Тарханах прошли 12 лет жизни М. Ю. Лермонтова. Здесь рождались  строки поэм  «Черкесы» и «Сашка», драмы «Два брата», стихотворения «Умирающий гладиатор»… Тарханы были приобретены за два десятилетия до рождения Лермонтова его дедом и бабушкой. </a:t>
            </a:r>
            <a:endParaRPr lang="ru-RU" altLang="ru-RU" sz="2000" dirty="0"/>
          </a:p>
          <a:p>
            <a:pPr>
              <a:lnSpc>
                <a:spcPct val="90000"/>
              </a:lnSpc>
            </a:pPr>
            <a:r>
              <a:rPr lang="ru-RU" altLang="ru-RU" sz="2000" dirty="0"/>
              <a:t>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9115" y="2897745"/>
            <a:ext cx="4649275" cy="3528813"/>
          </a:xfrm>
          <a:prstGeom prst="rect">
            <a:avLst/>
          </a:prstGeom>
          <a:ln>
            <a:noFill/>
          </a:ln>
          <a:effectLst>
            <a:softEdge rad="112500"/>
          </a:effectLst>
        </p:spPr>
      </p:pic>
      <p:sp>
        <p:nvSpPr>
          <p:cNvPr id="5" name="TextBox 4"/>
          <p:cNvSpPr txBox="1"/>
          <p:nvPr/>
        </p:nvSpPr>
        <p:spPr>
          <a:xfrm>
            <a:off x="5189313" y="2528413"/>
            <a:ext cx="1988045" cy="369332"/>
          </a:xfrm>
          <a:prstGeom prst="rect">
            <a:avLst/>
          </a:prstGeom>
          <a:noFill/>
        </p:spPr>
        <p:txBody>
          <a:bodyPr wrap="none" rtlCol="0">
            <a:spAutoFit/>
          </a:bodyPr>
          <a:lstStyle/>
          <a:p>
            <a:r>
              <a:rPr lang="ru-RU" b="1" dirty="0" smtClean="0">
                <a:effectLst>
                  <a:outerShdw blurRad="38100" dist="38100" dir="2700000" algn="tl">
                    <a:srgbClr val="000000">
                      <a:alpha val="43137"/>
                    </a:srgbClr>
                  </a:outerShdw>
                </a:effectLst>
              </a:rPr>
              <a:t>Вид на усадьбу</a:t>
            </a:r>
            <a:endParaRPr lang="ru-RU"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948837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094"/>
            <a:ext cx="8957053" cy="6548908"/>
          </a:xfrm>
          <a:prstGeom prst="rect">
            <a:avLst/>
          </a:prstGeom>
          <a:ln>
            <a:noFill/>
          </a:ln>
          <a:effectLst>
            <a:softEdge rad="112500"/>
          </a:effectLst>
        </p:spPr>
      </p:pic>
      <p:sp>
        <p:nvSpPr>
          <p:cNvPr id="3" name="Прямоугольник 2"/>
          <p:cNvSpPr/>
          <p:nvPr/>
        </p:nvSpPr>
        <p:spPr>
          <a:xfrm>
            <a:off x="473582" y="638561"/>
            <a:ext cx="3752951" cy="646331"/>
          </a:xfrm>
          <a:prstGeom prst="rect">
            <a:avLst/>
          </a:prstGeom>
          <a:noFill/>
        </p:spPr>
        <p:txBody>
          <a:bodyPr wrap="none" lIns="91440" tIns="45720" rIns="91440" bIns="45720">
            <a:spAutoFit/>
          </a:bodyPr>
          <a:lstStyle/>
          <a:p>
            <a:pPr algn="ctr"/>
            <a:r>
              <a:rPr lang="ru-RU" sz="3600" b="1" dirty="0" smtClean="0">
                <a:ln w="12700">
                  <a:solidFill>
                    <a:schemeClr val="accent1"/>
                  </a:solidFill>
                  <a:prstDash val="solid"/>
                </a:ln>
                <a:solidFill>
                  <a:schemeClr val="bg1"/>
                </a:solidFill>
                <a:effectLst>
                  <a:outerShdw dist="38100" dir="2640000" algn="bl" rotWithShape="0">
                    <a:schemeClr val="accent1"/>
                  </a:outerShdw>
                </a:effectLst>
              </a:rPr>
              <a:t>Дом ключника</a:t>
            </a:r>
            <a:endParaRPr lang="ru-RU" sz="3600" b="1" cap="none" spc="0" dirty="0">
              <a:ln w="12700">
                <a:solidFill>
                  <a:schemeClr val="accent1"/>
                </a:solidFill>
                <a:prstDash val="solid"/>
              </a:ln>
              <a:solidFill>
                <a:schemeClr val="bg1"/>
              </a:solidFill>
              <a:effectLst>
                <a:outerShdw dist="38100" dir="2640000" algn="bl" rotWithShape="0">
                  <a:schemeClr val="accent1"/>
                </a:outerShdw>
              </a:effectLst>
            </a:endParaRPr>
          </a:p>
        </p:txBody>
      </p:sp>
    </p:spTree>
    <p:extLst>
      <p:ext uri="{BB962C8B-B14F-4D97-AF65-F5344CB8AC3E}">
        <p14:creationId xmlns:p14="http://schemas.microsoft.com/office/powerpoint/2010/main" val="29143380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031" y="170645"/>
            <a:ext cx="8693239" cy="6519929"/>
          </a:xfrm>
          <a:prstGeom prst="rect">
            <a:avLst/>
          </a:prstGeom>
        </p:spPr>
      </p:pic>
      <p:sp>
        <p:nvSpPr>
          <p:cNvPr id="5" name="Прямоугольник 4"/>
          <p:cNvSpPr/>
          <p:nvPr/>
        </p:nvSpPr>
        <p:spPr>
          <a:xfrm>
            <a:off x="-386366" y="5412147"/>
            <a:ext cx="3515933" cy="830997"/>
          </a:xfrm>
          <a:prstGeom prst="rect">
            <a:avLst/>
          </a:prstGeom>
          <a:noFill/>
        </p:spPr>
        <p:txBody>
          <a:bodyPr wrap="square" lIns="91440" tIns="45720" rIns="91440" bIns="45720">
            <a:spAutoFit/>
          </a:bodyPr>
          <a:lstStyle/>
          <a:p>
            <a:pPr algn="ctr"/>
            <a:r>
              <a:rPr lang="ru-RU" sz="2400" b="1" dirty="0" smtClean="0">
                <a:ln w="9525">
                  <a:solidFill>
                    <a:schemeClr val="bg1"/>
                  </a:solidFill>
                  <a:prstDash val="solid"/>
                </a:ln>
                <a:solidFill>
                  <a:schemeClr val="bg1"/>
                </a:solidFill>
                <a:effectLst>
                  <a:outerShdw blurRad="12700" dist="38100" dir="2700000" algn="tl" rotWithShape="0">
                    <a:schemeClr val="bg1">
                      <a:lumMod val="50000"/>
                    </a:schemeClr>
                  </a:outerShdw>
                </a:effectLst>
              </a:rPr>
              <a:t>Дом ключника </a:t>
            </a:r>
          </a:p>
          <a:p>
            <a:pPr algn="ctr"/>
            <a:r>
              <a:rPr lang="ru-RU" sz="2400" b="1" cap="none" spc="0" dirty="0" smtClean="0">
                <a:ln w="9525">
                  <a:solidFill>
                    <a:schemeClr val="bg1"/>
                  </a:solidFill>
                  <a:prstDash val="solid"/>
                </a:ln>
                <a:solidFill>
                  <a:schemeClr val="bg1"/>
                </a:solidFill>
                <a:effectLst>
                  <a:outerShdw blurRad="12700" dist="38100" dir="2700000" algn="tl" rotWithShape="0">
                    <a:schemeClr val="bg1">
                      <a:lumMod val="50000"/>
                    </a:schemeClr>
                  </a:outerShdw>
                </a:effectLst>
              </a:rPr>
              <a:t>летом</a:t>
            </a:r>
            <a:endParaRPr lang="ru-RU" sz="24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2348759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031" y="218941"/>
            <a:ext cx="8551572" cy="6413679"/>
          </a:xfrm>
          <a:prstGeom prst="rect">
            <a:avLst/>
          </a:prstGeom>
          <a:ln>
            <a:noFill/>
          </a:ln>
          <a:effectLst>
            <a:softEdge rad="112500"/>
          </a:effectLst>
        </p:spPr>
      </p:pic>
      <p:sp>
        <p:nvSpPr>
          <p:cNvPr id="3" name="Прямоугольник 2"/>
          <p:cNvSpPr/>
          <p:nvPr/>
        </p:nvSpPr>
        <p:spPr>
          <a:xfrm>
            <a:off x="2906300" y="5697656"/>
            <a:ext cx="2640466" cy="523220"/>
          </a:xfrm>
          <a:prstGeom prst="rect">
            <a:avLst/>
          </a:prstGeom>
          <a:noFill/>
        </p:spPr>
        <p:txBody>
          <a:bodyPr wrap="none" lIns="91440" tIns="45720" rIns="91440" bIns="45720">
            <a:spAutoFit/>
          </a:bodyPr>
          <a:lstStyle/>
          <a:p>
            <a:pPr algn="ctr"/>
            <a:r>
              <a:rPr lang="ru-RU" sz="2800" b="1" spc="50" dirty="0" smtClean="0">
                <a:ln w="0"/>
                <a:solidFill>
                  <a:schemeClr val="bg2"/>
                </a:solidFill>
                <a:effectLst>
                  <a:innerShdw blurRad="63500" dist="50800" dir="13500000">
                    <a:srgbClr val="000000">
                      <a:alpha val="50000"/>
                    </a:srgbClr>
                  </a:innerShdw>
                </a:effectLst>
              </a:rPr>
              <a:t>Барский дом</a:t>
            </a:r>
            <a:endParaRPr lang="ru-RU" sz="28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6149941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a:noFill/>
          </a:ln>
          <a:effectLst>
            <a:softEdge rad="112500"/>
          </a:effectLst>
        </p:spPr>
      </p:pic>
      <p:sp>
        <p:nvSpPr>
          <p:cNvPr id="3" name="Прямоугольник 2"/>
          <p:cNvSpPr/>
          <p:nvPr/>
        </p:nvSpPr>
        <p:spPr>
          <a:xfrm>
            <a:off x="3757655" y="5987534"/>
            <a:ext cx="1103187" cy="707886"/>
          </a:xfrm>
          <a:prstGeom prst="rect">
            <a:avLst/>
          </a:prstGeom>
        </p:spPr>
        <p:txBody>
          <a:bodyPr wrap="none">
            <a:spAutoFit/>
          </a:bodyPr>
          <a:lstStyle/>
          <a:p>
            <a:pPr algn="ctr">
              <a:spcBef>
                <a:spcPct val="50000"/>
              </a:spcBef>
            </a:pPr>
            <a:r>
              <a:rPr lang="ru-RU" altLang="ru-RU" sz="4000" b="1" dirty="0">
                <a:solidFill>
                  <a:schemeClr val="bg1"/>
                </a:solidFill>
                <a:latin typeface="Monotype Corsiva" panose="03010101010201010101" pitchFamily="66" charset="0"/>
              </a:rPr>
              <a:t>Зала</a:t>
            </a:r>
          </a:p>
        </p:txBody>
      </p:sp>
    </p:spTree>
    <p:extLst>
      <p:ext uri="{BB962C8B-B14F-4D97-AF65-F5344CB8AC3E}">
        <p14:creationId xmlns:p14="http://schemas.microsoft.com/office/powerpoint/2010/main" val="41398029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a:noFill/>
          </a:ln>
          <a:effectLst>
            <a:softEdge rad="112500"/>
          </a:effectLst>
        </p:spPr>
      </p:pic>
      <p:sp>
        <p:nvSpPr>
          <p:cNvPr id="3" name="Прямоугольник 2"/>
          <p:cNvSpPr/>
          <p:nvPr/>
        </p:nvSpPr>
        <p:spPr>
          <a:xfrm>
            <a:off x="3890704" y="6154960"/>
            <a:ext cx="1713931" cy="584775"/>
          </a:xfrm>
          <a:prstGeom prst="rect">
            <a:avLst/>
          </a:prstGeom>
        </p:spPr>
        <p:txBody>
          <a:bodyPr wrap="none">
            <a:spAutoFit/>
          </a:bodyPr>
          <a:lstStyle/>
          <a:p>
            <a:pPr algn="ctr">
              <a:spcBef>
                <a:spcPct val="50000"/>
              </a:spcBef>
            </a:pPr>
            <a:r>
              <a:rPr lang="ru-RU" altLang="ru-RU" sz="3200" b="1" dirty="0">
                <a:solidFill>
                  <a:schemeClr val="bg1"/>
                </a:solidFill>
                <a:latin typeface="Monotype Corsiva" panose="03010101010201010101" pitchFamily="66" charset="0"/>
              </a:rPr>
              <a:t>Гостиная</a:t>
            </a:r>
          </a:p>
        </p:txBody>
      </p:sp>
    </p:spTree>
    <p:extLst>
      <p:ext uri="{BB962C8B-B14F-4D97-AF65-F5344CB8AC3E}">
        <p14:creationId xmlns:p14="http://schemas.microsoft.com/office/powerpoint/2010/main" val="2041096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002" y="231821"/>
            <a:ext cx="8306873" cy="6310648"/>
          </a:xfrm>
          <a:prstGeom prst="rect">
            <a:avLst/>
          </a:prstGeom>
          <a:ln>
            <a:noFill/>
          </a:ln>
          <a:effectLst>
            <a:softEdge rad="112500"/>
          </a:effectLst>
        </p:spPr>
      </p:pic>
      <p:sp>
        <p:nvSpPr>
          <p:cNvPr id="3" name="Прямоугольник 2"/>
          <p:cNvSpPr/>
          <p:nvPr/>
        </p:nvSpPr>
        <p:spPr>
          <a:xfrm>
            <a:off x="5614169" y="500062"/>
            <a:ext cx="1856598" cy="646331"/>
          </a:xfrm>
          <a:prstGeom prst="rect">
            <a:avLst/>
          </a:prstGeom>
        </p:spPr>
        <p:txBody>
          <a:bodyPr wrap="none">
            <a:spAutoFit/>
          </a:bodyPr>
          <a:lstStyle/>
          <a:p>
            <a:pPr algn="ctr">
              <a:spcBef>
                <a:spcPct val="50000"/>
              </a:spcBef>
            </a:pPr>
            <a:r>
              <a:rPr lang="ru-RU" altLang="ru-RU" sz="3600" b="1" dirty="0">
                <a:solidFill>
                  <a:schemeClr val="bg1"/>
                </a:solidFill>
                <a:latin typeface="Monotype Corsiva" panose="03010101010201010101" pitchFamily="66" charset="0"/>
              </a:rPr>
              <a:t>Столовая</a:t>
            </a:r>
          </a:p>
        </p:txBody>
      </p:sp>
    </p:spTree>
    <p:extLst>
      <p:ext uri="{BB962C8B-B14F-4D97-AF65-F5344CB8AC3E}">
        <p14:creationId xmlns:p14="http://schemas.microsoft.com/office/powerpoint/2010/main" val="42824849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155" y="500062"/>
            <a:ext cx="8049296" cy="5965132"/>
          </a:xfrm>
          <a:prstGeom prst="rect">
            <a:avLst/>
          </a:prstGeom>
          <a:ln>
            <a:noFill/>
          </a:ln>
          <a:effectLst>
            <a:softEdge rad="112500"/>
          </a:effectLst>
        </p:spPr>
      </p:pic>
      <p:sp>
        <p:nvSpPr>
          <p:cNvPr id="3" name="Прямоугольник 2"/>
          <p:cNvSpPr/>
          <p:nvPr/>
        </p:nvSpPr>
        <p:spPr>
          <a:xfrm>
            <a:off x="2698711" y="5897382"/>
            <a:ext cx="3055645" cy="584775"/>
          </a:xfrm>
          <a:prstGeom prst="rect">
            <a:avLst/>
          </a:prstGeom>
        </p:spPr>
        <p:txBody>
          <a:bodyPr wrap="none">
            <a:spAutoFit/>
          </a:bodyPr>
          <a:lstStyle/>
          <a:p>
            <a:pPr algn="ctr">
              <a:spcBef>
                <a:spcPct val="50000"/>
              </a:spcBef>
            </a:pPr>
            <a:r>
              <a:rPr lang="ru-RU" altLang="ru-RU" sz="3200" b="1" dirty="0">
                <a:solidFill>
                  <a:schemeClr val="bg1"/>
                </a:solidFill>
                <a:latin typeface="Monotype Corsiva" panose="03010101010201010101" pitchFamily="66" charset="0"/>
              </a:rPr>
              <a:t>Комната бабушки</a:t>
            </a:r>
          </a:p>
        </p:txBody>
      </p:sp>
    </p:spTree>
    <p:extLst>
      <p:ext uri="{BB962C8B-B14F-4D97-AF65-F5344CB8AC3E}">
        <p14:creationId xmlns:p14="http://schemas.microsoft.com/office/powerpoint/2010/main" val="29082193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155" y="500062"/>
            <a:ext cx="8062175" cy="6003769"/>
          </a:xfrm>
          <a:prstGeom prst="rect">
            <a:avLst/>
          </a:prstGeom>
          <a:ln>
            <a:noFill/>
          </a:ln>
          <a:effectLst>
            <a:softEdge rad="112500"/>
          </a:effectLst>
        </p:spPr>
      </p:pic>
      <p:sp>
        <p:nvSpPr>
          <p:cNvPr id="6" name="Прямоугольник 5"/>
          <p:cNvSpPr/>
          <p:nvPr/>
        </p:nvSpPr>
        <p:spPr>
          <a:xfrm>
            <a:off x="338096" y="5781472"/>
            <a:ext cx="4604146" cy="584775"/>
          </a:xfrm>
          <a:prstGeom prst="rect">
            <a:avLst/>
          </a:prstGeom>
        </p:spPr>
        <p:txBody>
          <a:bodyPr wrap="none">
            <a:spAutoFit/>
          </a:bodyPr>
          <a:lstStyle/>
          <a:p>
            <a:pPr algn="ctr">
              <a:spcBef>
                <a:spcPct val="50000"/>
              </a:spcBef>
            </a:pPr>
            <a:r>
              <a:rPr lang="ru-RU" altLang="ru-RU" sz="3200" b="1" dirty="0">
                <a:solidFill>
                  <a:schemeClr val="bg1"/>
                </a:solidFill>
                <a:latin typeface="Monotype Corsiva" panose="03010101010201010101" pitchFamily="66" charset="0"/>
              </a:rPr>
              <a:t>Комната </a:t>
            </a:r>
            <a:r>
              <a:rPr lang="ru-RU" altLang="ru-RU" sz="3200" b="1" dirty="0" err="1">
                <a:solidFill>
                  <a:schemeClr val="bg1"/>
                </a:solidFill>
                <a:latin typeface="Monotype Corsiva" panose="03010101010201010101" pitchFamily="66" charset="0"/>
              </a:rPr>
              <a:t>М.Ю.Лермонтова</a:t>
            </a:r>
            <a:endParaRPr lang="ru-RU" altLang="ru-RU" sz="3200" b="1" dirty="0">
              <a:solidFill>
                <a:schemeClr val="bg1"/>
              </a:solidFill>
              <a:latin typeface="Monotype Corsiva" panose="03010101010201010101" pitchFamily="66" charset="0"/>
            </a:endParaRPr>
          </a:p>
        </p:txBody>
      </p:sp>
    </p:spTree>
    <p:extLst>
      <p:ext uri="{BB962C8B-B14F-4D97-AF65-F5344CB8AC3E}">
        <p14:creationId xmlns:p14="http://schemas.microsoft.com/office/powerpoint/2010/main" val="2866743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7" descr="slide0012_image0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8369" y="1212649"/>
            <a:ext cx="3951288" cy="522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4990205" y="667884"/>
            <a:ext cx="4572000" cy="544765"/>
          </a:xfrm>
          <a:prstGeom prst="rect">
            <a:avLst/>
          </a:prstGeom>
        </p:spPr>
        <p:txBody>
          <a:bodyPr>
            <a:spAutoFit/>
          </a:bodyPr>
          <a:lstStyle/>
          <a:p>
            <a:pPr>
              <a:spcBef>
                <a:spcPct val="50000"/>
              </a:spcBef>
              <a:defRPr/>
            </a:pPr>
            <a:r>
              <a:rPr lang="ru-RU" sz="1400" dirty="0">
                <a:solidFill>
                  <a:srgbClr val="000099"/>
                </a:solidFill>
              </a:rPr>
              <a:t>Личные вещи поэта: </a:t>
            </a:r>
          </a:p>
          <a:p>
            <a:pPr>
              <a:lnSpc>
                <a:spcPct val="60000"/>
              </a:lnSpc>
              <a:spcBef>
                <a:spcPct val="50000"/>
              </a:spcBef>
              <a:defRPr/>
            </a:pPr>
            <a:r>
              <a:rPr lang="ru-RU" sz="1400" b="1" dirty="0"/>
              <a:t>папиросница, трубка, печатка</a:t>
            </a:r>
          </a:p>
        </p:txBody>
      </p:sp>
      <p:pic>
        <p:nvPicPr>
          <p:cNvPr id="5" name="Picture 6" descr="slide0012_image0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538" y="500062"/>
            <a:ext cx="3838262" cy="4531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2510491" y="5178769"/>
            <a:ext cx="1906960" cy="954107"/>
          </a:xfrm>
          <a:prstGeom prst="rect">
            <a:avLst/>
          </a:prstGeom>
        </p:spPr>
        <p:txBody>
          <a:bodyPr wrap="square">
            <a:spAutoFit/>
          </a:bodyPr>
          <a:lstStyle/>
          <a:p>
            <a:pPr algn="r">
              <a:spcBef>
                <a:spcPct val="50000"/>
              </a:spcBef>
              <a:defRPr/>
            </a:pPr>
            <a:r>
              <a:rPr lang="ru-RU" sz="1400" b="1" dirty="0"/>
              <a:t>Этой печаткой Лермонтов опечатывал письма</a:t>
            </a:r>
          </a:p>
        </p:txBody>
      </p:sp>
    </p:spTree>
    <p:extLst>
      <p:ext uri="{BB962C8B-B14F-4D97-AF65-F5344CB8AC3E}">
        <p14:creationId xmlns:p14="http://schemas.microsoft.com/office/powerpoint/2010/main" val="381310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545085" y="500062"/>
            <a:ext cx="4572000" cy="1015663"/>
          </a:xfrm>
          <a:prstGeom prst="rect">
            <a:avLst/>
          </a:prstGeom>
        </p:spPr>
        <p:txBody>
          <a:bodyPr>
            <a:spAutoFit/>
          </a:bodyPr>
          <a:lstStyle/>
          <a:p>
            <a:pPr>
              <a:spcBef>
                <a:spcPct val="0"/>
              </a:spcBef>
            </a:pPr>
            <a:r>
              <a:rPr lang="ru-RU" altLang="ru-RU" sz="2000" b="1" dirty="0">
                <a:latin typeface="Monotype Corsiva" panose="03010101010201010101" pitchFamily="66" charset="0"/>
              </a:rPr>
              <a:t>В </a:t>
            </a:r>
            <a:r>
              <a:rPr lang="ru-RU" altLang="ru-RU" sz="2000" b="1" i="1" dirty="0">
                <a:latin typeface="Monotype Corsiva" panose="03010101010201010101" pitchFamily="66" charset="0"/>
              </a:rPr>
              <a:t>1827 г.  Лермонтов переезжает с бабушкой в Москву ,</a:t>
            </a:r>
            <a:r>
              <a:rPr lang="ru-RU" altLang="ru-RU" sz="2000" b="1" dirty="0">
                <a:latin typeface="Monotype Corsiva" panose="03010101010201010101" pitchFamily="66" charset="0"/>
              </a:rPr>
              <a:t>чтобы продолжить образование в Благородном университетском пансионе. </a:t>
            </a:r>
            <a:endParaRPr lang="ru-RU" altLang="ru-RU" sz="2000" b="1" dirty="0">
              <a:latin typeface="Times New Roman" panose="02020603050405020304" pitchFamily="18" charset="0"/>
            </a:endParaRPr>
          </a:p>
        </p:txBody>
      </p:sp>
      <p:graphicFrame>
        <p:nvGraphicFramePr>
          <p:cNvPr id="5" name="Object 2"/>
          <p:cNvGraphicFramePr>
            <a:graphicFrameLocks noGrp="1" noChangeAspect="1"/>
          </p:cNvGraphicFramePr>
          <p:nvPr>
            <p:ph idx="1"/>
            <p:extLst>
              <p:ext uri="{D42A27DB-BD31-4B8C-83A1-F6EECF244321}">
                <p14:modId xmlns:p14="http://schemas.microsoft.com/office/powerpoint/2010/main" val="2473825534"/>
              </p:ext>
            </p:extLst>
          </p:nvPr>
        </p:nvGraphicFramePr>
        <p:xfrm>
          <a:off x="3253440" y="2923503"/>
          <a:ext cx="5114339" cy="3461063"/>
        </p:xfrm>
        <a:graphic>
          <a:graphicData uri="http://schemas.openxmlformats.org/presentationml/2006/ole">
            <mc:AlternateContent xmlns:mc="http://schemas.openxmlformats.org/markup-compatibility/2006">
              <mc:Choice xmlns:v="urn:schemas-microsoft-com:vml" Requires="v">
                <p:oleObj spid="_x0000_s1051" name="Рисунок Paintbrush" r:id="rId3" imgW="5934903" imgH="3780952" progId="PBrush">
                  <p:embed/>
                </p:oleObj>
              </mc:Choice>
              <mc:Fallback>
                <p:oleObj name="Рисунок Paintbrush" r:id="rId3" imgW="5934903" imgH="378095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3440" y="2923503"/>
                        <a:ext cx="5114339" cy="3461063"/>
                      </a:xfrm>
                      <a:prstGeom prst="rect">
                        <a:avLst/>
                      </a:prstGeom>
                      <a:noFill/>
                      <a:ln>
                        <a:noFill/>
                      </a:ln>
                    </p:spPr>
                  </p:pic>
                </p:oleObj>
              </mc:Fallback>
            </mc:AlternateContent>
          </a:graphicData>
        </a:graphic>
      </p:graphicFrame>
      <p:sp>
        <p:nvSpPr>
          <p:cNvPr id="3" name="Прямоугольник 2"/>
          <p:cNvSpPr/>
          <p:nvPr/>
        </p:nvSpPr>
        <p:spPr>
          <a:xfrm>
            <a:off x="3795779" y="2000173"/>
            <a:ext cx="4572000" cy="923330"/>
          </a:xfrm>
          <a:prstGeom prst="rect">
            <a:avLst/>
          </a:prstGeom>
        </p:spPr>
        <p:txBody>
          <a:bodyPr>
            <a:spAutoFit/>
          </a:bodyPr>
          <a:lstStyle/>
          <a:p>
            <a:r>
              <a:rPr lang="ru-RU" altLang="ru-RU" b="1" i="1" dirty="0"/>
              <a:t>Дом-музей на Малой </a:t>
            </a:r>
            <a:r>
              <a:rPr lang="ru-RU" altLang="ru-RU" b="1" i="1" dirty="0" err="1"/>
              <a:t>Молчановке</a:t>
            </a:r>
            <a:r>
              <a:rPr lang="ru-RU" altLang="ru-RU" b="1" i="1" dirty="0"/>
              <a:t>, где Лермонтов жил с 1829 по 1832 года во время учения</a:t>
            </a:r>
            <a:endParaRPr lang="ru-RU" b="1" dirty="0"/>
          </a:p>
        </p:txBody>
      </p:sp>
    </p:spTree>
    <p:extLst>
      <p:ext uri="{BB962C8B-B14F-4D97-AF65-F5344CB8AC3E}">
        <p14:creationId xmlns:p14="http://schemas.microsoft.com/office/powerpoint/2010/main" val="189294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4037527" y="680614"/>
            <a:ext cx="4572000" cy="4801314"/>
          </a:xfrm>
          <a:prstGeom prst="rect">
            <a:avLst/>
          </a:prstGeom>
        </p:spPr>
        <p:txBody>
          <a:bodyPr>
            <a:spAutoFit/>
          </a:bodyPr>
          <a:lstStyle/>
          <a:p>
            <a:pPr>
              <a:defRPr/>
            </a:pPr>
            <a:r>
              <a:rPr lang="ru-RU" dirty="0"/>
              <a:t>1 сентября 1828 Лермонтов зачисляется полупансионером в Московский университетский благородный пансион, одно из лучших учебных заведений России. Получает гуманитарное образование, которое пополняет самостоятельным чтением. В пансионе пишет стихи, очень рано осознав, что поэзия - его призвание. В эти годы испытывает влияние поэзии Байрона и пишет несколько "байронических поэм" ("Черкесы", "Кавказский пленник", "Корсар", "Преступник", "Олег", "Два брата"); в 1829 задумывает поэму "Демон", над которой будет работать почти до конца жизни. </a:t>
            </a:r>
          </a:p>
        </p:txBody>
      </p:sp>
      <p:pic>
        <p:nvPicPr>
          <p:cNvPr id="5" name="Picture 7" descr="lermontov_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166" y="500062"/>
            <a:ext cx="2633663"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80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3870101" y="725793"/>
            <a:ext cx="4572000" cy="4247317"/>
          </a:xfrm>
          <a:prstGeom prst="rect">
            <a:avLst/>
          </a:prstGeom>
        </p:spPr>
        <p:txBody>
          <a:bodyPr>
            <a:spAutoFit/>
          </a:bodyPr>
          <a:lstStyle/>
          <a:p>
            <a:pPr>
              <a:defRPr/>
            </a:pPr>
            <a:r>
              <a:rPr lang="ru-RU" dirty="0"/>
              <a:t>Выпустившись из пансиона, В 1830г. Лермонтов поступает на нравственно-политическое отделение Московского университета. </a:t>
            </a:r>
            <a:r>
              <a:rPr lang="ru-RU" dirty="0">
                <a:cs typeface="Times New Roman" pitchFamily="18" charset="0"/>
              </a:rPr>
              <a:t>В этом же году </a:t>
            </a:r>
          </a:p>
          <a:p>
            <a:pPr>
              <a:defRPr/>
            </a:pPr>
            <a:r>
              <a:rPr lang="ru-RU" dirty="0">
                <a:cs typeface="Times New Roman" pitchFamily="18" charset="0"/>
              </a:rPr>
              <a:t>в журнале "</a:t>
            </a:r>
            <a:r>
              <a:rPr lang="ru-RU" dirty="0" err="1">
                <a:cs typeface="Times New Roman" pitchFamily="18" charset="0"/>
              </a:rPr>
              <a:t>Атеней</a:t>
            </a:r>
            <a:r>
              <a:rPr lang="ru-RU" dirty="0">
                <a:cs typeface="Times New Roman" pitchFamily="18" charset="0"/>
              </a:rPr>
              <a:t>" было </a:t>
            </a:r>
          </a:p>
          <a:p>
            <a:pPr>
              <a:defRPr/>
            </a:pPr>
            <a:r>
              <a:rPr lang="ru-RU" dirty="0">
                <a:cs typeface="Times New Roman" pitchFamily="18" charset="0"/>
              </a:rPr>
              <a:t>впервые напечатано стихотворение "Весна".    </a:t>
            </a:r>
            <a:r>
              <a:rPr lang="ru-RU" dirty="0"/>
              <a:t>Неудовлетворенность Лермонтова лекциями профессоров и недовольство профессоров непочтительными ответами и пререканиями студента, что считалось непозволительной дерзостью, привели к тому, что он подал заявление об увольнении и покинул университет в 1832. </a:t>
            </a:r>
          </a:p>
        </p:txBody>
      </p:sp>
      <p:pic>
        <p:nvPicPr>
          <p:cNvPr id="6" name="Рисунок 1" descr="ml_objects395.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085" y="477524"/>
            <a:ext cx="3225800" cy="394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296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3973132" y="625930"/>
            <a:ext cx="4572000" cy="4524315"/>
          </a:xfrm>
          <a:prstGeom prst="rect">
            <a:avLst/>
          </a:prstGeom>
        </p:spPr>
        <p:txBody>
          <a:bodyPr>
            <a:spAutoFit/>
          </a:bodyPr>
          <a:lstStyle/>
          <a:p>
            <a:pPr>
              <a:defRPr/>
            </a:pPr>
            <a:r>
              <a:rPr lang="ru-RU" dirty="0"/>
              <a:t>Затем он едет в Петербург в надежде продолжить обучение в столичном университете. Но ему отказываются зачесть прослушанные в Москве предметы. Чтобы не начинать обучение заново, Лермонтов избирает военное поприще. 4 ноября 1832 года он сдает экзамены в Школу гвардейских подпрапорщиков и кавалерийский юнкеров.</a:t>
            </a:r>
            <a:r>
              <a:rPr lang="ru-RU" dirty="0">
                <a:cs typeface="Times New Roman" pitchFamily="18" charset="0"/>
              </a:rPr>
              <a:t> Там он принимал участие в составлении рукописного журнала "Школьная заря", в котором были помещены </a:t>
            </a:r>
          </a:p>
          <a:p>
            <a:pPr>
              <a:defRPr/>
            </a:pPr>
            <a:r>
              <a:rPr lang="ru-RU" dirty="0">
                <a:cs typeface="Times New Roman" pitchFamily="18" charset="0"/>
              </a:rPr>
              <a:t>его юнкерские поэмы "</a:t>
            </a:r>
            <a:r>
              <a:rPr lang="ru-RU" dirty="0" err="1">
                <a:cs typeface="Times New Roman" pitchFamily="18" charset="0"/>
              </a:rPr>
              <a:t>Гошпиталь</a:t>
            </a:r>
            <a:r>
              <a:rPr lang="ru-RU" dirty="0">
                <a:cs typeface="Times New Roman" pitchFamily="18" charset="0"/>
              </a:rPr>
              <a:t>", </a:t>
            </a:r>
          </a:p>
          <a:p>
            <a:pPr>
              <a:defRPr/>
            </a:pPr>
            <a:r>
              <a:rPr lang="ru-RU" dirty="0">
                <a:cs typeface="Times New Roman" pitchFamily="18" charset="0"/>
              </a:rPr>
              <a:t>"Петергофский праздник", "</a:t>
            </a:r>
            <a:r>
              <a:rPr lang="ru-RU" dirty="0" err="1">
                <a:cs typeface="Times New Roman" pitchFamily="18" charset="0"/>
              </a:rPr>
              <a:t>Уланша</a:t>
            </a:r>
            <a:r>
              <a:rPr lang="ru-RU" dirty="0">
                <a:cs typeface="Times New Roman" pitchFamily="18" charset="0"/>
              </a:rPr>
              <a:t> " и юнкерские стихи. </a:t>
            </a:r>
            <a:endParaRPr lang="ru-RU" dirty="0"/>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3428" y="349269"/>
            <a:ext cx="3503004" cy="3804167"/>
          </a:xfrm>
          <a:prstGeom prst="rect">
            <a:avLst/>
          </a:prstGeom>
          <a:ln>
            <a:noFill/>
          </a:ln>
          <a:effectLst>
            <a:softEdge rad="112500"/>
          </a:effectLst>
        </p:spPr>
      </p:pic>
    </p:spTree>
    <p:extLst>
      <p:ext uri="{BB962C8B-B14F-4D97-AF65-F5344CB8AC3E}">
        <p14:creationId xmlns:p14="http://schemas.microsoft.com/office/powerpoint/2010/main" val="32717791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3676918" y="4825062"/>
            <a:ext cx="4572000" cy="1200329"/>
          </a:xfrm>
          <a:prstGeom prst="rect">
            <a:avLst/>
          </a:prstGeom>
        </p:spPr>
        <p:txBody>
          <a:bodyPr>
            <a:spAutoFit/>
          </a:bodyPr>
          <a:lstStyle/>
          <a:p>
            <a:pPr algn="ctr">
              <a:spcBef>
                <a:spcPct val="50000"/>
              </a:spcBef>
              <a:defRPr/>
            </a:pPr>
            <a:r>
              <a:rPr lang="ru-RU" b="1" i="1" dirty="0"/>
              <a:t>Два года, проведенные в этом учебном заведении, позже Лермонтов называл «страшными годами». </a:t>
            </a:r>
          </a:p>
        </p:txBody>
      </p:sp>
      <p:pic>
        <p:nvPicPr>
          <p:cNvPr id="5" name="Picture 6" descr="15"/>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2207430" y="662144"/>
            <a:ext cx="5741988" cy="394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758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05"/>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 calcmode="lin" valueType="num">
                                      <p:cBhvr>
                                        <p:cTn id="9" dur="500" fill="hold"/>
                                        <p:tgtEl>
                                          <p:spTgt spid="5"/>
                                        </p:tgtEl>
                                        <p:attrNameLst>
                                          <p:attrName>ppt_x</p:attrName>
                                        </p:attrNameLst>
                                      </p:cBhvr>
                                      <p:tavLst>
                                        <p:tav tm="0">
                                          <p:val>
                                            <p:strVal val="#ppt_x-.2"/>
                                          </p:val>
                                        </p:tav>
                                        <p:tav tm="100000">
                                          <p:val>
                                            <p:strVal val="#ppt_x"/>
                                          </p:val>
                                        </p:tav>
                                      </p:tavLst>
                                    </p:anim>
                                    <p:anim calcmode="lin" valueType="num">
                                      <p:cBhvr>
                                        <p:cTn id="10" dur="500" fill="hold"/>
                                        <p:tgtEl>
                                          <p:spTgt spid="5"/>
                                        </p:tgtEl>
                                        <p:attrNameLst>
                                          <p:attrName>ppt_y</p:attrName>
                                        </p:attrNameLst>
                                      </p:cBhvr>
                                      <p:tavLst>
                                        <p:tav tm="0">
                                          <p:val>
                                            <p:strVal val="#ppt_y"/>
                                          </p:val>
                                        </p:tav>
                                        <p:tav tm="100000">
                                          <p:val>
                                            <p:strVal val="#ppt_y"/>
                                          </p:val>
                                        </p:tav>
                                      </p:tavLst>
                                    </p:anim>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3" name="Прямоугольник 2"/>
          <p:cNvSpPr/>
          <p:nvPr/>
        </p:nvSpPr>
        <p:spPr>
          <a:xfrm>
            <a:off x="3973132" y="713836"/>
            <a:ext cx="4572000" cy="5410712"/>
          </a:xfrm>
          <a:prstGeom prst="rect">
            <a:avLst/>
          </a:prstGeom>
        </p:spPr>
        <p:txBody>
          <a:bodyPr>
            <a:spAutoFit/>
          </a:bodyPr>
          <a:lstStyle/>
          <a:p>
            <a:pPr algn="ctr">
              <a:lnSpc>
                <a:spcPct val="80000"/>
              </a:lnSpc>
              <a:defRPr/>
            </a:pPr>
            <a:r>
              <a:rPr lang="ru-RU" sz="2400" i="1" dirty="0">
                <a:solidFill>
                  <a:schemeClr val="accent2">
                    <a:lumMod val="50000"/>
                  </a:schemeClr>
                </a:solidFill>
                <a:effectLst>
                  <a:outerShdw blurRad="38100" dist="38100" dir="2700000" algn="tl">
                    <a:srgbClr val="000000">
                      <a:alpha val="43137"/>
                    </a:srgbClr>
                  </a:outerShdw>
                </a:effectLst>
              </a:rPr>
              <a:t>В 1830 - 31 - вершинный этап юношеского творчества Лермонтова. Он работает необычайно интенсивно: за два года перепробовал практически все стихотворные жанры: элегия, романс, песня, посвящение, послание и т.д. Поэт напряженно всматривается в свою внутреннюю жизнь, пытаясь выразить словом невыразимые душевные движения. Он касается и общих вопросов бытия, и нравственной жизни личности. </a:t>
            </a: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0614" y="500062"/>
            <a:ext cx="2902098" cy="3428104"/>
          </a:xfrm>
          <a:prstGeom prst="rect">
            <a:avLst/>
          </a:prstGeom>
          <a:ln>
            <a:noFill/>
          </a:ln>
          <a:effectLst>
            <a:softEdge rad="112500"/>
          </a:effectLst>
        </p:spPr>
      </p:pic>
    </p:spTree>
    <p:extLst>
      <p:ext uri="{BB962C8B-B14F-4D97-AF65-F5344CB8AC3E}">
        <p14:creationId xmlns:p14="http://schemas.microsoft.com/office/powerpoint/2010/main" val="30664797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2669409" y="500062"/>
            <a:ext cx="5988677" cy="4967514"/>
          </a:xfrm>
          <a:prstGeom prst="rect">
            <a:avLst/>
          </a:prstGeom>
        </p:spPr>
        <p:txBody>
          <a:bodyPr wrap="square">
            <a:spAutoFit/>
          </a:bodyPr>
          <a:lstStyle/>
          <a:p>
            <a:pPr>
              <a:lnSpc>
                <a:spcPct val="80000"/>
              </a:lnSpc>
              <a:spcBef>
                <a:spcPct val="0"/>
              </a:spcBef>
            </a:pPr>
            <a:r>
              <a:rPr lang="ru-RU" altLang="ru-RU" dirty="0">
                <a:latin typeface="Times New Roman" panose="02020603050405020304" pitchFamily="18" charset="0"/>
              </a:rPr>
              <a:t>По окончании Школы в 1834 произведен из юнкеров в корнеты лейб-гвардии Гусарского полка, стоявшего в Царском Селе. Однако большую часть жизни Лермонтов проводит в Петербурге, впервые почувствовав себя свободным. Его наблюдения за жизнью светского общества легли в основу драмы "Маскарад" (1835). </a:t>
            </a:r>
          </a:p>
          <a:p>
            <a:pPr>
              <a:lnSpc>
                <a:spcPct val="80000"/>
              </a:lnSpc>
              <a:spcBef>
                <a:spcPct val="0"/>
              </a:spcBef>
            </a:pPr>
            <a:r>
              <a:rPr lang="ru-RU" altLang="ru-RU" dirty="0">
                <a:latin typeface="Times New Roman" panose="02020603050405020304" pitchFamily="18" charset="0"/>
              </a:rPr>
              <a:t>   Известие о гибели </a:t>
            </a:r>
            <a:r>
              <a:rPr lang="ru-RU" altLang="ru-RU" dirty="0" err="1">
                <a:latin typeface="Times New Roman" panose="02020603050405020304" pitchFamily="18" charset="0"/>
              </a:rPr>
              <a:t>А.Пушкина</a:t>
            </a:r>
            <a:r>
              <a:rPr lang="ru-RU" altLang="ru-RU" dirty="0">
                <a:latin typeface="Times New Roman" panose="02020603050405020304" pitchFamily="18" charset="0"/>
              </a:rPr>
              <a:t> потрясло Лермонтова и на следующий же день он пишет стихотворение "На смерть поэта", а через неделю - заключительные 16 строк этого стихотворения, которое сразу сделало его известным, переписывалось и заучивалось наизусть. </a:t>
            </a:r>
          </a:p>
          <a:p>
            <a:pPr>
              <a:lnSpc>
                <a:spcPct val="80000"/>
              </a:lnSpc>
              <a:spcBef>
                <a:spcPct val="0"/>
              </a:spcBef>
            </a:pPr>
            <a:r>
              <a:rPr lang="ru-RU" altLang="ru-RU" dirty="0">
                <a:latin typeface="Times New Roman" panose="02020603050405020304" pitchFamily="18" charset="0"/>
              </a:rPr>
              <a:t>   3 марта 1837 поэт был арестован по делу "о непозволительных стихах". Сидя под арестом, пишет несколько стихотворений: "Узник", "Сосед", "Молитва", "Желанье". Лермонтов был переведен из гвардии в Нижегородский драгунский полк и 1 апреля отправился из Петербурга на Кавказ. Направляясь в свою первую ссылку, он на месяц задержался в Москве, которая готовилась к большому торжеству - 25-летию Бородинского сражения. Поэт перерабатывает свое юношеское стихотворение "Поле Бородино", и появляется "Бородино", опубликованное в "Современнике" в 1837. </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39102" cy="3385629"/>
          </a:xfrm>
          <a:prstGeom prst="ellipse">
            <a:avLst/>
          </a:prstGeom>
          <a:ln>
            <a:noFill/>
          </a:ln>
          <a:effectLst>
            <a:softEdge rad="112500"/>
          </a:effectLst>
        </p:spPr>
      </p:pic>
    </p:spTree>
    <p:extLst>
      <p:ext uri="{BB962C8B-B14F-4D97-AF65-F5344CB8AC3E}">
        <p14:creationId xmlns:p14="http://schemas.microsoft.com/office/powerpoint/2010/main" val="18455586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488462" y="603936"/>
            <a:ext cx="6239814" cy="4524315"/>
          </a:xfrm>
          <a:prstGeom prst="rect">
            <a:avLst/>
          </a:prstGeom>
        </p:spPr>
        <p:txBody>
          <a:bodyPr wrap="square">
            <a:spAutoFit/>
          </a:bodyPr>
          <a:lstStyle/>
          <a:p>
            <a:pPr algn="ctr"/>
            <a:r>
              <a:rPr lang="ru-RU" altLang="ru-RU" i="1" dirty="0"/>
              <a:t>В январе 1838 приезжает в Петербург, так как хлопоты бабушки и ходатайство </a:t>
            </a:r>
            <a:r>
              <a:rPr lang="ru-RU" altLang="ru-RU" i="1" dirty="0" smtClean="0"/>
              <a:t>В . Жуковского </a:t>
            </a:r>
            <a:r>
              <a:rPr lang="ru-RU" altLang="ru-RU" i="1" dirty="0"/>
              <a:t>увенчались успехом, и поэт был переведен в Гродненский полк, расположенный недалеко от Новгорода. Около месяца прожил в Петербурге, каждый день бывая в театре, был у Жуковского, которому отдал поэму "Тамбовская казначейша", вскоре опубликованную в "Современнике". В результате дальнейших ходатайств Лермонтов был переведен в свой прежний гусарский полк, стоявший в Царском Селе. Тогда же появилась без имени автора, не пропущенного цензурой, "Песня про царя Ивана Васильевича..." </a:t>
            </a:r>
            <a:endParaRPr lang="ru-RU" altLang="ru-RU" i="1" dirty="0" smtClean="0"/>
          </a:p>
          <a:p>
            <a:pPr algn="ctr"/>
            <a:r>
              <a:rPr lang="ru-RU" altLang="ru-RU" i="1" dirty="0" smtClean="0">
                <a:latin typeface="Verdana" panose="020B0604030504040204" pitchFamily="34" charset="0"/>
                <a:cs typeface="Times New Roman" panose="02020603050405020304" pitchFamily="18" charset="0"/>
              </a:rPr>
              <a:t>С </a:t>
            </a:r>
            <a:r>
              <a:rPr lang="ru-RU" altLang="ru-RU" i="1" dirty="0">
                <a:latin typeface="Verdana" panose="020B0604030504040204" pitchFamily="34" charset="0"/>
                <a:cs typeface="Times New Roman" panose="02020603050405020304" pitchFamily="18" charset="0"/>
              </a:rPr>
              <a:t>этого времени каждый номер</a:t>
            </a:r>
          </a:p>
          <a:p>
            <a:pPr algn="ctr"/>
            <a:r>
              <a:rPr lang="ru-RU" altLang="ru-RU" i="1" dirty="0">
                <a:latin typeface="Verdana" panose="020B0604030504040204" pitchFamily="34" charset="0"/>
                <a:cs typeface="Times New Roman" panose="02020603050405020304" pitchFamily="18" charset="0"/>
              </a:rPr>
              <a:t> "Отечественных записок" выходит</a:t>
            </a:r>
          </a:p>
          <a:p>
            <a:pPr algn="ctr"/>
            <a:r>
              <a:rPr lang="ru-RU" altLang="ru-RU" i="1" dirty="0">
                <a:solidFill>
                  <a:srgbClr val="3C2A18"/>
                </a:solidFill>
                <a:latin typeface="Verdana" panose="020B0604030504040204" pitchFamily="34" charset="0"/>
                <a:cs typeface="Times New Roman" panose="02020603050405020304" pitchFamily="18" charset="0"/>
              </a:rPr>
              <a:t> </a:t>
            </a:r>
            <a:r>
              <a:rPr lang="ru-RU" altLang="ru-RU" i="1" dirty="0">
                <a:latin typeface="Verdana" panose="020B0604030504040204" pitchFamily="34" charset="0"/>
                <a:cs typeface="Times New Roman" panose="02020603050405020304" pitchFamily="18" charset="0"/>
              </a:rPr>
              <a:t>с его стихами. </a:t>
            </a:r>
          </a:p>
        </p:txBody>
      </p:sp>
      <p:pic>
        <p:nvPicPr>
          <p:cNvPr id="5" name="Picture 7" descr="picture_10"/>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5550794" y="4805001"/>
            <a:ext cx="2700525" cy="1433396"/>
          </a:xfrm>
          <a:prstGeom prst="rect">
            <a:avLst/>
          </a:prstGeom>
          <a:noFill/>
        </p:spPr>
      </p:pic>
    </p:spTree>
    <p:extLst>
      <p:ext uri="{BB962C8B-B14F-4D97-AF65-F5344CB8AC3E}">
        <p14:creationId xmlns:p14="http://schemas.microsoft.com/office/powerpoint/2010/main" val="416846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056068" y="835778"/>
            <a:ext cx="7083379" cy="2246769"/>
          </a:xfrm>
          <a:prstGeom prst="rect">
            <a:avLst/>
          </a:prstGeom>
        </p:spPr>
        <p:txBody>
          <a:bodyPr wrap="square">
            <a:spAutoFit/>
          </a:bodyPr>
          <a:lstStyle/>
          <a:p>
            <a:r>
              <a:rPr lang="ru-RU" sz="2800" dirty="0">
                <a:solidFill>
                  <a:schemeClr val="accent2"/>
                </a:solidFill>
                <a:effectLst>
                  <a:outerShdw blurRad="38100" dist="38100" dir="2700000" algn="tl">
                    <a:srgbClr val="000000"/>
                  </a:outerShdw>
                </a:effectLst>
                <a:latin typeface="Monotype Corsiva" pitchFamily="66" charset="0"/>
              </a:rPr>
              <a:t>Наследие Лермонтова к 1840 г. включало уже около 400 стихотворений, около 30 поэм, не считая неоконченных  сочинений. Подавляющее большинство произведений Лермонтова опубликовано посмертно.</a:t>
            </a:r>
            <a:r>
              <a:rPr lang="ru-RU" sz="2800" dirty="0"/>
              <a:t> </a:t>
            </a:r>
          </a:p>
        </p:txBody>
      </p:sp>
      <p:pic>
        <p:nvPicPr>
          <p:cNvPr id="5" name="Picture 4" descr="picture_58_h20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79682" y="2678805"/>
            <a:ext cx="2759765" cy="3449706"/>
          </a:xfrm>
          <a:noFill/>
        </p:spPr>
      </p:pic>
    </p:spTree>
    <p:extLst>
      <p:ext uri="{BB962C8B-B14F-4D97-AF65-F5344CB8AC3E}">
        <p14:creationId xmlns:p14="http://schemas.microsoft.com/office/powerpoint/2010/main" val="2023656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495837" y="500062"/>
            <a:ext cx="7843228" cy="1569660"/>
          </a:xfrm>
          <a:prstGeom prst="rect">
            <a:avLst/>
          </a:prstGeom>
        </p:spPr>
        <p:txBody>
          <a:bodyPr wrap="square">
            <a:spAutoFit/>
          </a:bodyPr>
          <a:lstStyle/>
          <a:p>
            <a:pPr>
              <a:spcBef>
                <a:spcPct val="50000"/>
              </a:spcBef>
            </a:pPr>
            <a:r>
              <a:rPr lang="ru-RU" altLang="ru-RU" sz="2400" b="1" dirty="0" smtClean="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rPr>
              <a:t>       В </a:t>
            </a:r>
            <a:r>
              <a:rPr lang="ru-RU" altLang="ru-RU" sz="2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rPr>
              <a:t>феврале 1840 года на балу у графини </a:t>
            </a:r>
            <a:r>
              <a:rPr lang="ru-RU" altLang="ru-RU" sz="2400" b="1" dirty="0" err="1">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rPr>
              <a:t>Лаваль</a:t>
            </a:r>
            <a:r>
              <a:rPr lang="ru-RU" altLang="ru-RU" sz="2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rPr>
              <a:t> произошло столкновение поэта с сыном французского посла де Баранта. Последствием ссоры стала дуэль, поэт был легко ранен в руку. </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2004" y="2962520"/>
            <a:ext cx="2500313" cy="3571875"/>
          </a:xfrm>
          <a:prstGeom prst="ellipse">
            <a:avLst/>
          </a:prstGeom>
          <a:ln>
            <a:noFill/>
          </a:ln>
          <a:effectLst>
            <a:softEdge rad="112500"/>
          </a:effectLst>
        </p:spPr>
      </p:pic>
      <p:sp>
        <p:nvSpPr>
          <p:cNvPr id="5" name="Прямоугольник 4"/>
          <p:cNvSpPr/>
          <p:nvPr/>
        </p:nvSpPr>
        <p:spPr>
          <a:xfrm>
            <a:off x="1279637" y="2413472"/>
            <a:ext cx="6657464" cy="861774"/>
          </a:xfrm>
          <a:prstGeom prst="rect">
            <a:avLst/>
          </a:prstGeom>
        </p:spPr>
        <p:txBody>
          <a:bodyPr wrap="none">
            <a:spAutoFit/>
          </a:bodyPr>
          <a:lstStyle/>
          <a:p>
            <a:pPr algn="ctr">
              <a:spcBef>
                <a:spcPct val="50000"/>
              </a:spcBef>
            </a:pPr>
            <a:r>
              <a:rPr lang="ru-RU" altLang="ru-RU" sz="2000" b="1" dirty="0">
                <a:solidFill>
                  <a:srgbClr val="FF0000"/>
                </a:solidFill>
                <a:effectLst>
                  <a:outerShdw blurRad="38100" dist="38100" dir="2700000" algn="tl">
                    <a:srgbClr val="000000">
                      <a:alpha val="43137"/>
                    </a:srgbClr>
                  </a:outerShdw>
                </a:effectLst>
                <a:latin typeface="Times New Roman" panose="02020603050405020304" pitchFamily="18" charset="0"/>
              </a:rPr>
              <a:t>Лермонтова снова ссылают на Кавказ</a:t>
            </a:r>
            <a:r>
              <a:rPr lang="ru-RU" altLang="ru-RU" sz="2000" b="1" dirty="0" smtClean="0">
                <a:solidFill>
                  <a:srgbClr val="FF0000"/>
                </a:solidFill>
                <a:effectLst>
                  <a:outerShdw blurRad="38100" dist="38100" dir="2700000" algn="tl">
                    <a:srgbClr val="000000">
                      <a:alpha val="43137"/>
                    </a:srgbClr>
                  </a:outerShdw>
                </a:effectLst>
                <a:latin typeface="Times New Roman" panose="02020603050405020304" pitchFamily="18" charset="0"/>
              </a:rPr>
              <a:t>.</a:t>
            </a:r>
          </a:p>
          <a:p>
            <a:pPr algn="ctr">
              <a:spcBef>
                <a:spcPct val="50000"/>
              </a:spcBef>
            </a:pPr>
            <a:r>
              <a:rPr lang="ru-RU" altLang="ru-RU" sz="2000" b="1" dirty="0" smtClean="0">
                <a:solidFill>
                  <a:srgbClr val="FF0000"/>
                </a:solidFill>
                <a:effectLst>
                  <a:outerShdw blurRad="38100" dist="38100" dir="2700000" algn="tl">
                    <a:srgbClr val="000000">
                      <a:alpha val="43137"/>
                    </a:srgbClr>
                  </a:outerShdw>
                </a:effectLst>
                <a:latin typeface="Times New Roman" panose="02020603050405020304" pitchFamily="18" charset="0"/>
              </a:rPr>
              <a:t>В этот период создается роман «Герой нашего времени»</a:t>
            </a:r>
            <a:endParaRPr lang="ru-RU" altLang="ru-RU" sz="2000" b="1" dirty="0">
              <a:solidFill>
                <a:srgbClr val="FF0000"/>
              </a:solidFill>
              <a:effectLst>
                <a:outerShdw blurRad="38100" dist="38100" dir="2700000" algn="tl">
                  <a:srgbClr val="000000">
                    <a:alpha val="43137"/>
                  </a:srgbClr>
                </a:outerShdw>
              </a:effectLst>
              <a:latin typeface="Times New Roman" panose="02020603050405020304" pitchFamily="18" charset="0"/>
            </a:endParaRPr>
          </a:p>
        </p:txBody>
      </p:sp>
    </p:spTree>
    <p:extLst>
      <p:ext uri="{BB962C8B-B14F-4D97-AF65-F5344CB8AC3E}">
        <p14:creationId xmlns:p14="http://schemas.microsoft.com/office/powerpoint/2010/main" val="277898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074" name="Picture 2" descr="https://avatars.mds.yandex.net/get-zen_doc/61319/pub_5cc2938215df6000b3c1ef20_5cc293ca589ccd00b228615b/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951" y="1576316"/>
            <a:ext cx="5693281" cy="344644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777765" y="838617"/>
            <a:ext cx="2794548" cy="584775"/>
          </a:xfrm>
          <a:prstGeom prst="rect">
            <a:avLst/>
          </a:prstGeom>
        </p:spPr>
        <p:txBody>
          <a:bodyPr wrap="none">
            <a:spAutoFit/>
          </a:bodyPr>
          <a:lstStyle/>
          <a:p>
            <a:r>
              <a:rPr lang="ru-RU" sz="3200" dirty="0">
                <a:solidFill>
                  <a:srgbClr val="FF0000"/>
                </a:solidFill>
                <a:latin typeface="YS Text Optional"/>
              </a:rPr>
              <a:t>Ссора друзей</a:t>
            </a:r>
            <a:endParaRPr lang="ru-RU" sz="3200" b="1" i="0" dirty="0">
              <a:solidFill>
                <a:srgbClr val="FF0000"/>
              </a:solidFill>
              <a:effectLst/>
              <a:latin typeface="YS Text Optional"/>
            </a:endParaRPr>
          </a:p>
        </p:txBody>
      </p:sp>
    </p:spTree>
    <p:extLst>
      <p:ext uri="{BB962C8B-B14F-4D97-AF65-F5344CB8AC3E}">
        <p14:creationId xmlns:p14="http://schemas.microsoft.com/office/powerpoint/2010/main" val="8194110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4608369" y="804997"/>
            <a:ext cx="3973131" cy="5016758"/>
          </a:xfrm>
          <a:prstGeom prst="rect">
            <a:avLst/>
          </a:prstGeom>
        </p:spPr>
        <p:txBody>
          <a:bodyPr wrap="square">
            <a:spAutoFit/>
          </a:bodyPr>
          <a:lstStyle/>
          <a:p>
            <a:r>
              <a:rPr lang="ru-RU" sz="1600" dirty="0">
                <a:solidFill>
                  <a:srgbClr val="000000"/>
                </a:solidFill>
                <a:latin typeface="YS Text Optional"/>
              </a:rPr>
              <a:t>Майор в отставке Николай Мартынов был давним приятелем Лермонтова и на год его моложе. Они познакомились в школе гвардейских подпрапорщиков. Позднее они часто встречались, вели между собой застольные беседы. Лермонтова тепло принимали в доме родителей Мартынова. Весной 1841 года Лермонтов и Мартынов вместе выехали на Кавказ.</a:t>
            </a:r>
          </a:p>
          <a:p>
            <a:r>
              <a:rPr lang="ru-RU" sz="1600" dirty="0">
                <a:solidFill>
                  <a:srgbClr val="000000"/>
                </a:solidFill>
                <a:latin typeface="YS Text Optional"/>
              </a:rPr>
              <a:t>Однако ещё в дороге между ними нарастало напряжение. Лермонтов часто подшучивал над другом, и его колкости становились всё более едкими и злыми. Мартынов тоже пробовал себя в литературе, и его опыты в стихах и прозе служили излюбленным предметом насмешек талантливого литератора. Мартынов чувствовал себя весьма уязвлённым</a:t>
            </a:r>
            <a:r>
              <a:rPr lang="ru-RU" sz="1600" dirty="0" smtClean="0">
                <a:solidFill>
                  <a:srgbClr val="000000"/>
                </a:solidFill>
                <a:latin typeface="YS Text Optional"/>
              </a:rPr>
              <a:t>.</a:t>
            </a:r>
            <a:endParaRPr lang="ru-RU" sz="1600" dirty="0">
              <a:solidFill>
                <a:srgbClr val="000000"/>
              </a:solidFill>
              <a:latin typeface="YS Text Optiona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608" y="347730"/>
            <a:ext cx="4353059" cy="3264794"/>
          </a:xfrm>
          <a:prstGeom prst="rect">
            <a:avLst/>
          </a:prstGeom>
          <a:ln>
            <a:noFill/>
          </a:ln>
          <a:effectLst>
            <a:softEdge rad="112500"/>
          </a:effectLst>
        </p:spPr>
      </p:pic>
    </p:spTree>
    <p:extLst>
      <p:ext uri="{BB962C8B-B14F-4D97-AF65-F5344CB8AC3E}">
        <p14:creationId xmlns:p14="http://schemas.microsoft.com/office/powerpoint/2010/main" val="15667465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3960254" y="599966"/>
            <a:ext cx="4572000" cy="5632311"/>
          </a:xfrm>
          <a:prstGeom prst="rect">
            <a:avLst/>
          </a:prstGeom>
        </p:spPr>
        <p:txBody>
          <a:bodyPr>
            <a:spAutoFit/>
          </a:bodyPr>
          <a:lstStyle/>
          <a:p>
            <a:r>
              <a:rPr lang="ru-RU" dirty="0">
                <a:solidFill>
                  <a:srgbClr val="000000"/>
                </a:solidFill>
                <a:latin typeface="YS Text Optional"/>
              </a:rPr>
              <a:t>Роковая ссора произошла вечером 13 июля 1841 года в Пятигорске, в доме Верзилиных. В дело вмешалось ухаживание обоих молодых людей за дочерью хозяйки – Надеждой.</a:t>
            </a:r>
          </a:p>
          <a:p>
            <a:r>
              <a:rPr lang="ru-RU" dirty="0">
                <a:solidFill>
                  <a:srgbClr val="000000"/>
                </a:solidFill>
                <a:latin typeface="YS Text Optional"/>
              </a:rPr>
              <a:t>В тот момент, когда Мартынов разговаривал с Надеждой, только что закончившей играть на фортепьяно, Лермонтов отпустил по-французски громкую шутку насчёт пристрастия Мартынова к кавказским нарядам. Мартынов побледнел и процедил поэту сквозь зубы: «Я вас в последний раз предупреждаю, чтобы вы не смели шутить со мной при дамах». Лермонтов пожал плечами и на встревоженный вопрос девушки, не приведёт ли эта ссора к нежелательным последствиям, молвил: «Пустяки. Завтра мы помиримся и останемся друзьями».</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082" y="368146"/>
            <a:ext cx="3726948" cy="4867115"/>
          </a:xfrm>
          <a:prstGeom prst="rect">
            <a:avLst/>
          </a:prstGeom>
          <a:ln>
            <a:noFill/>
          </a:ln>
          <a:effectLst>
            <a:softEdge rad="112500"/>
          </a:effectLst>
        </p:spPr>
      </p:pic>
    </p:spTree>
    <p:extLst>
      <p:ext uri="{BB962C8B-B14F-4D97-AF65-F5344CB8AC3E}">
        <p14:creationId xmlns:p14="http://schemas.microsoft.com/office/powerpoint/2010/main" val="11467490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3" name="Прямоугольник 2"/>
          <p:cNvSpPr/>
          <p:nvPr/>
        </p:nvSpPr>
        <p:spPr>
          <a:xfrm>
            <a:off x="2408348" y="961727"/>
            <a:ext cx="6194737" cy="4801314"/>
          </a:xfrm>
          <a:prstGeom prst="rect">
            <a:avLst/>
          </a:prstGeom>
        </p:spPr>
        <p:txBody>
          <a:bodyPr wrap="square">
            <a:spAutoFit/>
          </a:bodyPr>
          <a:lstStyle/>
          <a:p>
            <a:r>
              <a:rPr lang="ru-RU" dirty="0">
                <a:solidFill>
                  <a:srgbClr val="000000"/>
                </a:solidFill>
                <a:latin typeface="YS Text Optional"/>
              </a:rPr>
              <a:t>Однако примирения не произошло. Когда вечеринка закончилась, между Мартыновым и Лермонтовым произошло объяснение, закончившееся вызовом поэту на дуэль. Что они друг другу говорили – Бог весть. Мартынов, которому любой ценой было нужно показать Лермонтова единственным виновником трагедии, на следствии, конечно, выпячивал своё миролюбие. Однако по некоторым другим свидетельствам, Мартынов ещё на вечеринке выразился весьма резко – в том духе, что «заставит замолчать» Лермонтова.</a:t>
            </a:r>
          </a:p>
          <a:p>
            <a:r>
              <a:rPr lang="ru-RU" dirty="0">
                <a:solidFill>
                  <a:srgbClr val="000000"/>
                </a:solidFill>
                <a:latin typeface="YS Text Optional"/>
              </a:rPr>
              <a:t>В роковой день – 15 июля – секунданты даже захватили на место дуэли ящик шампанского, надеясь на примирение. Поведение дуэлянтов поразительно различалось. Мартынов был всерьёз настроен отомстить. Лермонтов не воспринимал его всерьёз. Он считал Мартынова плохим стрелком, забывая, что тот стал боевым офицером раньше Лермонтова.</a:t>
            </a:r>
            <a:endParaRPr lang="ru-RU" b="0" i="0" dirty="0">
              <a:solidFill>
                <a:srgbClr val="000000"/>
              </a:solidFill>
              <a:effectLst/>
              <a:latin typeface="YS Text Optional"/>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63106"/>
            <a:ext cx="2608613" cy="2520572"/>
          </a:xfrm>
          <a:prstGeom prst="rect">
            <a:avLst/>
          </a:prstGeom>
          <a:ln>
            <a:noFill/>
          </a:ln>
          <a:effectLst>
            <a:softEdge rad="112500"/>
          </a:effectLst>
        </p:spPr>
      </p:pic>
    </p:spTree>
    <p:extLst>
      <p:ext uri="{BB962C8B-B14F-4D97-AF65-F5344CB8AC3E}">
        <p14:creationId xmlns:p14="http://schemas.microsoft.com/office/powerpoint/2010/main" val="259353991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875763" y="961727"/>
            <a:ext cx="7656490" cy="1200329"/>
          </a:xfrm>
          <a:prstGeom prst="rect">
            <a:avLst/>
          </a:prstGeom>
        </p:spPr>
        <p:txBody>
          <a:bodyPr wrap="square">
            <a:spAutoFit/>
          </a:bodyPr>
          <a:lstStyle/>
          <a:p>
            <a:r>
              <a:rPr lang="ru-RU" dirty="0">
                <a:solidFill>
                  <a:srgbClr val="000000"/>
                </a:solidFill>
                <a:latin typeface="YS Text Optional"/>
              </a:rPr>
              <a:t>Обычно пишут, что Лермонтов демонстративно не стал целиться в своего противника, но на Мартынова такое великодушие не произвело впечатления. Либо он воспринял его как презрение, что только укрепило его желание поквитаться за оскорбление.</a:t>
            </a:r>
            <a:endParaRPr lang="ru-RU" dirty="0"/>
          </a:p>
        </p:txBody>
      </p:sp>
      <p:pic>
        <p:nvPicPr>
          <p:cNvPr id="21506" name="Picture 2" descr="https://avatars.mds.yandex.net/get-zen_doc/196027/pub_5cc2938215df6000b3c1ef20_5cc293df10654100b2d8685e/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4972" y="2277345"/>
            <a:ext cx="4338071" cy="2927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0378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3" name="Прямоугольник 2"/>
          <p:cNvSpPr/>
          <p:nvPr/>
        </p:nvSpPr>
        <p:spPr>
          <a:xfrm>
            <a:off x="666576" y="500062"/>
            <a:ext cx="4572000" cy="923330"/>
          </a:xfrm>
          <a:prstGeom prst="rect">
            <a:avLst/>
          </a:prstGeom>
        </p:spPr>
        <p:txBody>
          <a:bodyPr>
            <a:spAutoFit/>
          </a:bodyPr>
          <a:lstStyle/>
          <a:p>
            <a:r>
              <a:rPr lang="ru-RU" dirty="0">
                <a:effectLst>
                  <a:outerShdw blurRad="38100" dist="38100" dir="2700000" algn="tl">
                    <a:srgbClr val="000000"/>
                  </a:outerShdw>
                </a:effectLst>
              </a:rPr>
              <a:t>17 июля Лермонтова похоронили на городском кладбище "при стечении всего Пятигорска"</a:t>
            </a:r>
            <a:r>
              <a:rPr lang="ru-RU" dirty="0"/>
              <a:t> </a:t>
            </a:r>
            <a:r>
              <a:rPr lang="ru-RU" dirty="0">
                <a:effectLst>
                  <a:outerShdw blurRad="38100" dist="38100" dir="2700000" algn="tl">
                    <a:srgbClr val="000000"/>
                  </a:outerShdw>
                </a:effectLst>
              </a:rPr>
              <a:t>. </a:t>
            </a:r>
            <a:endParaRPr lang="ru-RU" dirty="0"/>
          </a:p>
        </p:txBody>
      </p:sp>
      <p:pic>
        <p:nvPicPr>
          <p:cNvPr id="6" name="Picture 4" descr="kavkaz_2_5_h25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97379" y="1423392"/>
            <a:ext cx="3899070" cy="4593018"/>
          </a:xfrm>
          <a:noFill/>
        </p:spPr>
      </p:pic>
    </p:spTree>
    <p:extLst>
      <p:ext uri="{BB962C8B-B14F-4D97-AF65-F5344CB8AC3E}">
        <p14:creationId xmlns:p14="http://schemas.microsoft.com/office/powerpoint/2010/main" val="86994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729582" y="700117"/>
            <a:ext cx="7375737" cy="523220"/>
          </a:xfrm>
          <a:prstGeom prst="rect">
            <a:avLst/>
          </a:prstGeom>
        </p:spPr>
        <p:txBody>
          <a:bodyPr wrap="none">
            <a:spAutoFit/>
          </a:bodyPr>
          <a:lstStyle/>
          <a:p>
            <a:pPr>
              <a:defRPr/>
            </a:pPr>
            <a:r>
              <a:rPr lang="ru-RU" sz="2800" b="1" dirty="0">
                <a:solidFill>
                  <a:schemeClr val="accent2">
                    <a:lumMod val="50000"/>
                  </a:schemeClr>
                </a:solidFill>
                <a:effectLst>
                  <a:outerShdw blurRad="38100" dist="38100" dir="2700000" algn="tl">
                    <a:srgbClr val="000000">
                      <a:alpha val="43137"/>
                    </a:srgbClr>
                  </a:outerShdw>
                </a:effectLst>
              </a:rPr>
              <a:t>Памятник на месте дуэли Лермонтова</a:t>
            </a: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6444" y="1623447"/>
            <a:ext cx="4968875" cy="447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96670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339402" y="638561"/>
            <a:ext cx="6272011" cy="830997"/>
          </a:xfrm>
          <a:prstGeom prst="rect">
            <a:avLst/>
          </a:prstGeom>
        </p:spPr>
        <p:txBody>
          <a:bodyPr wrap="square">
            <a:spAutoFit/>
          </a:bodyPr>
          <a:lstStyle/>
          <a:p>
            <a:pPr algn="ctr">
              <a:defRPr/>
            </a:pPr>
            <a:r>
              <a:rPr lang="ru-RU" sz="2400" b="1" dirty="0">
                <a:solidFill>
                  <a:schemeClr val="accent2">
                    <a:lumMod val="50000"/>
                  </a:schemeClr>
                </a:solidFill>
                <a:effectLst>
                  <a:outerShdw blurRad="38100" dist="38100" dir="2700000" algn="tl">
                    <a:srgbClr val="000000">
                      <a:alpha val="43137"/>
                    </a:srgbClr>
                  </a:outerShdw>
                </a:effectLst>
              </a:rPr>
              <a:t>Фамильная часовня Арсеньевых, где похоронен </a:t>
            </a:r>
            <a:r>
              <a:rPr lang="ru-RU" sz="2400" b="1" dirty="0" smtClean="0">
                <a:solidFill>
                  <a:schemeClr val="accent2">
                    <a:lumMod val="50000"/>
                  </a:schemeClr>
                </a:solidFill>
                <a:effectLst>
                  <a:outerShdw blurRad="38100" dist="38100" dir="2700000" algn="tl">
                    <a:srgbClr val="000000">
                      <a:alpha val="43137"/>
                    </a:srgbClr>
                  </a:outerShdw>
                </a:effectLst>
              </a:rPr>
              <a:t>М . Ю. Лермонтов</a:t>
            </a:r>
            <a:endParaRPr lang="ru-RU" sz="2400" b="1" dirty="0">
              <a:solidFill>
                <a:schemeClr val="accent2">
                  <a:lumMod val="50000"/>
                </a:schemeClr>
              </a:solidFill>
              <a:effectLst>
                <a:outerShdw blurRad="38100" dist="38100" dir="2700000" algn="tl">
                  <a:srgbClr val="000000">
                    <a:alpha val="43137"/>
                  </a:srgbClr>
                </a:outerShdw>
              </a:effectLst>
            </a:endParaRPr>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794" y="1608057"/>
            <a:ext cx="337026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763" y="1608057"/>
            <a:ext cx="2730500"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924569" y="1751526"/>
            <a:ext cx="1964028" cy="3693319"/>
          </a:xfrm>
          <a:prstGeom prst="rect">
            <a:avLst/>
          </a:prstGeom>
        </p:spPr>
        <p:txBody>
          <a:bodyPr wrap="square">
            <a:spAutoFit/>
          </a:bodyPr>
          <a:lstStyle/>
          <a:p>
            <a:pPr>
              <a:defRPr/>
            </a:pPr>
            <a:r>
              <a:rPr lang="ru-RU" dirty="0">
                <a:solidFill>
                  <a:schemeClr val="accent6">
                    <a:lumMod val="50000"/>
                  </a:schemeClr>
                </a:solidFill>
              </a:rPr>
              <a:t>Над могилой поэта воздвигнут памятник из черного мрамора, на нем золотыми буквами высечено: "Михайло Юрьевич Лермонтов. 1814-1841".  </a:t>
            </a:r>
          </a:p>
        </p:txBody>
      </p:sp>
    </p:spTree>
    <p:extLst>
      <p:ext uri="{BB962C8B-B14F-4D97-AF65-F5344CB8AC3E}">
        <p14:creationId xmlns:p14="http://schemas.microsoft.com/office/powerpoint/2010/main" val="113980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2">
                    <a:lumMod val="50000"/>
                  </a:schemeClr>
                </a:solidFill>
                <a:effectLst>
                  <a:outerShdw blurRad="38100" dist="38100" dir="2700000" algn="tl">
                    <a:srgbClr val="000000">
                      <a:alpha val="43137"/>
                    </a:srgbClr>
                  </a:outerShdw>
                </a:effectLst>
              </a:rPr>
              <a:t>Тест</a:t>
            </a:r>
            <a:endParaRPr lang="ru-RU" b="1" dirty="0">
              <a:solidFill>
                <a:schemeClr val="accent2">
                  <a:lumMod val="50000"/>
                </a:schemeClr>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pPr marL="0" indent="0" algn="ctr">
              <a:buNone/>
            </a:pPr>
            <a:r>
              <a:rPr lang="ru-RU" b="1" dirty="0">
                <a:solidFill>
                  <a:srgbClr val="FF0000"/>
                </a:solidFill>
              </a:rPr>
              <a:t>1. Где берет своё начало род Лермонтовых</a:t>
            </a:r>
            <a:r>
              <a:rPr lang="ru-RU" b="1" dirty="0" smtClean="0">
                <a:solidFill>
                  <a:srgbClr val="FF0000"/>
                </a:solidFill>
              </a:rPr>
              <a:t>?</a:t>
            </a:r>
          </a:p>
          <a:p>
            <a:r>
              <a:rPr lang="ru-RU" dirty="0" smtClean="0"/>
              <a:t>     А</a:t>
            </a:r>
            <a:r>
              <a:rPr lang="ru-RU" dirty="0"/>
              <a:t>) В России</a:t>
            </a:r>
          </a:p>
          <a:p>
            <a:r>
              <a:rPr lang="ru-RU" dirty="0" smtClean="0"/>
              <a:t>     Б</a:t>
            </a:r>
            <a:r>
              <a:rPr lang="ru-RU" dirty="0"/>
              <a:t>) В Африке</a:t>
            </a:r>
          </a:p>
          <a:p>
            <a:r>
              <a:rPr lang="ru-RU" dirty="0"/>
              <a:t> </a:t>
            </a:r>
            <a:r>
              <a:rPr lang="ru-RU" dirty="0" smtClean="0"/>
              <a:t>    </a:t>
            </a:r>
            <a:r>
              <a:rPr lang="ru-RU" dirty="0"/>
              <a:t>В) В Шотландии</a:t>
            </a:r>
          </a:p>
          <a:p>
            <a:r>
              <a:rPr lang="ru-RU" dirty="0" smtClean="0"/>
              <a:t>     Г</a:t>
            </a:r>
            <a:r>
              <a:rPr lang="ru-RU" dirty="0"/>
              <a:t>) В Испании</a:t>
            </a:r>
          </a:p>
          <a:p>
            <a:endParaRPr lang="ru-RU" dirty="0"/>
          </a:p>
        </p:txBody>
      </p:sp>
    </p:spTree>
    <p:extLst>
      <p:ext uri="{BB962C8B-B14F-4D97-AF65-F5344CB8AC3E}">
        <p14:creationId xmlns:p14="http://schemas.microsoft.com/office/powerpoint/2010/main" val="144683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sz="6000" dirty="0">
                <a:solidFill>
                  <a:srgbClr val="FF0000"/>
                </a:solidFill>
              </a:rPr>
              <a:t>В Шотландии</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4720" y="2739978"/>
            <a:ext cx="4945488" cy="3709117"/>
          </a:xfrm>
          <a:prstGeom prst="rect">
            <a:avLst/>
          </a:prstGeom>
          <a:ln>
            <a:noFill/>
          </a:ln>
          <a:effectLst>
            <a:softEdge rad="112500"/>
          </a:effectLst>
        </p:spPr>
      </p:pic>
    </p:spTree>
    <p:extLst>
      <p:ext uri="{BB962C8B-B14F-4D97-AF65-F5344CB8AC3E}">
        <p14:creationId xmlns:p14="http://schemas.microsoft.com/office/powerpoint/2010/main" val="7480364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FF0000"/>
                </a:solidFill>
              </a:rPr>
              <a:t>2. В каком году родился М.Ю. Лермонтов?</a:t>
            </a:r>
            <a:endParaRPr lang="ru-RU" sz="2800" dirty="0">
              <a:solidFill>
                <a:srgbClr val="FF0000"/>
              </a:solidFill>
            </a:endParaRPr>
          </a:p>
        </p:txBody>
      </p:sp>
      <p:sp>
        <p:nvSpPr>
          <p:cNvPr id="3" name="Объект 2"/>
          <p:cNvSpPr>
            <a:spLocks noGrp="1"/>
          </p:cNvSpPr>
          <p:nvPr>
            <p:ph idx="1"/>
          </p:nvPr>
        </p:nvSpPr>
        <p:spPr/>
        <p:txBody>
          <a:bodyPr/>
          <a:lstStyle/>
          <a:p>
            <a:r>
              <a:rPr lang="ru-RU" dirty="0"/>
              <a:t>А) В 1799</a:t>
            </a:r>
          </a:p>
          <a:p>
            <a:r>
              <a:rPr lang="ru-RU" dirty="0" smtClean="0"/>
              <a:t> </a:t>
            </a:r>
            <a:r>
              <a:rPr lang="ru-RU" dirty="0"/>
              <a:t>Б) В 1814</a:t>
            </a:r>
          </a:p>
          <a:p>
            <a:r>
              <a:rPr lang="ru-RU" dirty="0"/>
              <a:t>В) В 1821</a:t>
            </a:r>
          </a:p>
          <a:p>
            <a:r>
              <a:rPr lang="ru-RU" dirty="0"/>
              <a:t>Г) В 1837</a:t>
            </a:r>
          </a:p>
          <a:p>
            <a:endParaRPr lang="ru-RU" dirty="0"/>
          </a:p>
        </p:txBody>
      </p:sp>
    </p:spTree>
    <p:extLst>
      <p:ext uri="{BB962C8B-B14F-4D97-AF65-F5344CB8AC3E}">
        <p14:creationId xmlns:p14="http://schemas.microsoft.com/office/powerpoint/2010/main" val="252174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ru-RU" sz="7200" dirty="0" smtClean="0">
                <a:solidFill>
                  <a:srgbClr val="FF0000"/>
                </a:solidFill>
              </a:rPr>
              <a:t>В </a:t>
            </a:r>
            <a:r>
              <a:rPr lang="ru-RU" sz="7200" dirty="0">
                <a:solidFill>
                  <a:srgbClr val="FF0000"/>
                </a:solidFill>
              </a:rPr>
              <a:t>1814</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6395" y="2982353"/>
            <a:ext cx="2586023" cy="3412007"/>
          </a:xfrm>
          <a:prstGeom prst="rect">
            <a:avLst/>
          </a:prstGeom>
          <a:ln>
            <a:noFill/>
          </a:ln>
          <a:effectLst>
            <a:softEdge rad="112500"/>
          </a:effectLst>
        </p:spPr>
      </p:pic>
    </p:spTree>
    <p:extLst>
      <p:ext uri="{BB962C8B-B14F-4D97-AF65-F5344CB8AC3E}">
        <p14:creationId xmlns:p14="http://schemas.microsoft.com/office/powerpoint/2010/main" val="15676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solidFill>
                  <a:srgbClr val="FF0000"/>
                </a:solidFill>
              </a:rPr>
              <a:t>3. Где провёл свои детские годы М.Ю. Лермонтов?</a:t>
            </a:r>
            <a:endParaRPr lang="ru-RU" sz="3200" dirty="0">
              <a:solidFill>
                <a:srgbClr val="FF0000"/>
              </a:solidFill>
            </a:endParaRPr>
          </a:p>
        </p:txBody>
      </p:sp>
      <p:sp>
        <p:nvSpPr>
          <p:cNvPr id="3" name="Объект 2"/>
          <p:cNvSpPr>
            <a:spLocks noGrp="1"/>
          </p:cNvSpPr>
          <p:nvPr>
            <p:ph idx="1"/>
          </p:nvPr>
        </p:nvSpPr>
        <p:spPr/>
        <p:txBody>
          <a:bodyPr/>
          <a:lstStyle/>
          <a:p>
            <a:r>
              <a:rPr lang="ru-RU" dirty="0" smtClean="0"/>
              <a:t> А) Тарханы</a:t>
            </a:r>
          </a:p>
          <a:p>
            <a:r>
              <a:rPr lang="ru-RU" dirty="0" smtClean="0"/>
              <a:t>Б</a:t>
            </a:r>
            <a:r>
              <a:rPr lang="ru-RU" dirty="0"/>
              <a:t>) Ясная поляна</a:t>
            </a:r>
          </a:p>
          <a:p>
            <a:r>
              <a:rPr lang="ru-RU" dirty="0"/>
              <a:t>В) Болдино</a:t>
            </a:r>
          </a:p>
          <a:p>
            <a:r>
              <a:rPr lang="ru-RU" dirty="0"/>
              <a:t>Г) Михайловское</a:t>
            </a:r>
          </a:p>
          <a:p>
            <a:endParaRPr lang="ru-RU" dirty="0"/>
          </a:p>
        </p:txBody>
      </p:sp>
    </p:spTree>
    <p:extLst>
      <p:ext uri="{BB962C8B-B14F-4D97-AF65-F5344CB8AC3E}">
        <p14:creationId xmlns:p14="http://schemas.microsoft.com/office/powerpoint/2010/main" val="325410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0" end="0"/>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1" end="1"/>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sz="5400" dirty="0">
                <a:solidFill>
                  <a:srgbClr val="FF0000"/>
                </a:solidFill>
              </a:rPr>
              <a:t>А) Тарханы</a:t>
            </a:r>
          </a:p>
          <a:p>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2473" y="2873074"/>
            <a:ext cx="4524777" cy="3393583"/>
          </a:xfrm>
          <a:prstGeom prst="rect">
            <a:avLst/>
          </a:prstGeom>
          <a:ln>
            <a:noFill/>
          </a:ln>
          <a:effectLst>
            <a:softEdge rad="112500"/>
          </a:effectLst>
        </p:spPr>
      </p:pic>
    </p:spTree>
    <p:extLst>
      <p:ext uri="{BB962C8B-B14F-4D97-AF65-F5344CB8AC3E}">
        <p14:creationId xmlns:p14="http://schemas.microsoft.com/office/powerpoint/2010/main" val="215383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solidFill>
                  <a:srgbClr val="FF0000"/>
                </a:solidFill>
              </a:rPr>
              <a:t>4. Кто был крёстной матерью М.Ю. Лермонтова?</a:t>
            </a:r>
            <a:endParaRPr lang="ru-RU" sz="3200" dirty="0">
              <a:solidFill>
                <a:srgbClr val="FF0000"/>
              </a:solidFill>
            </a:endParaRPr>
          </a:p>
        </p:txBody>
      </p:sp>
      <p:sp>
        <p:nvSpPr>
          <p:cNvPr id="3" name="Объект 2"/>
          <p:cNvSpPr>
            <a:spLocks noGrp="1"/>
          </p:cNvSpPr>
          <p:nvPr>
            <p:ph idx="1"/>
          </p:nvPr>
        </p:nvSpPr>
        <p:spPr/>
        <p:txBody>
          <a:bodyPr/>
          <a:lstStyle/>
          <a:p>
            <a:r>
              <a:rPr lang="ru-RU" dirty="0"/>
              <a:t>А) Его тётушка по материнской линии</a:t>
            </a:r>
          </a:p>
          <a:p>
            <a:r>
              <a:rPr lang="ru-RU" dirty="0"/>
              <a:t>Б) Его тётушка по отцовской линии</a:t>
            </a:r>
          </a:p>
          <a:p>
            <a:r>
              <a:rPr lang="ru-RU" dirty="0" smtClean="0"/>
              <a:t> </a:t>
            </a:r>
            <a:r>
              <a:rPr lang="ru-RU" dirty="0"/>
              <a:t>В) Бабушка по материнской линии</a:t>
            </a:r>
          </a:p>
          <a:p>
            <a:r>
              <a:rPr lang="ru-RU" dirty="0"/>
              <a:t>Г) Бабушка по отцовской линии</a:t>
            </a:r>
          </a:p>
          <a:p>
            <a:endParaRPr lang="ru-RU" dirty="0"/>
          </a:p>
        </p:txBody>
      </p:sp>
    </p:spTree>
    <p:extLst>
      <p:ext uri="{BB962C8B-B14F-4D97-AF65-F5344CB8AC3E}">
        <p14:creationId xmlns:p14="http://schemas.microsoft.com/office/powerpoint/2010/main" val="2327198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0" end="0"/>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1" end="1"/>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r>
              <a:rPr lang="ru-RU" b="1" dirty="0">
                <a:solidFill>
                  <a:srgbClr val="FF0000"/>
                </a:solidFill>
              </a:rPr>
              <a:t>В) Бабушка по материнской линии</a:t>
            </a:r>
          </a:p>
          <a:p>
            <a:endParaRPr lang="ru-RU" b="1" dirty="0">
              <a:solidFill>
                <a:srgbClr val="FF00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5938" y="2559896"/>
            <a:ext cx="2921800" cy="3706761"/>
          </a:xfrm>
          <a:prstGeom prst="rect">
            <a:avLst/>
          </a:prstGeom>
          <a:ln>
            <a:noFill/>
          </a:ln>
          <a:effectLst>
            <a:softEdge rad="112500"/>
          </a:effectLst>
        </p:spPr>
      </p:pic>
    </p:spTree>
    <p:extLst>
      <p:ext uri="{BB962C8B-B14F-4D97-AF65-F5344CB8AC3E}">
        <p14:creationId xmlns:p14="http://schemas.microsoft.com/office/powerpoint/2010/main" val="316211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FF0000"/>
                </a:solidFill>
              </a:rPr>
              <a:t>5. Сколько лет было М.Ю. Лермонтову, когда умерла его </a:t>
            </a:r>
            <a:r>
              <a:rPr lang="ru-RU" sz="2800" b="1" dirty="0" smtClean="0">
                <a:solidFill>
                  <a:srgbClr val="FF0000"/>
                </a:solidFill>
              </a:rPr>
              <a:t>мать?</a:t>
            </a:r>
            <a:endParaRPr lang="ru-RU" sz="2800" dirty="0">
              <a:solidFill>
                <a:srgbClr val="FF0000"/>
              </a:solidFill>
            </a:endParaRPr>
          </a:p>
        </p:txBody>
      </p:sp>
      <p:sp>
        <p:nvSpPr>
          <p:cNvPr id="3" name="Объект 2"/>
          <p:cNvSpPr>
            <a:spLocks noGrp="1"/>
          </p:cNvSpPr>
          <p:nvPr>
            <p:ph idx="1"/>
          </p:nvPr>
        </p:nvSpPr>
        <p:spPr/>
        <p:txBody>
          <a:bodyPr/>
          <a:lstStyle/>
          <a:p>
            <a:r>
              <a:rPr lang="ru-RU" dirty="0"/>
              <a:t>А) 1 год</a:t>
            </a:r>
          </a:p>
          <a:p>
            <a:r>
              <a:rPr lang="ru-RU" dirty="0" smtClean="0"/>
              <a:t>Б</a:t>
            </a:r>
            <a:r>
              <a:rPr lang="ru-RU" dirty="0"/>
              <a:t>) 2 года</a:t>
            </a:r>
          </a:p>
          <a:p>
            <a:r>
              <a:rPr lang="ru-RU" dirty="0"/>
              <a:t>В) 5 лет</a:t>
            </a:r>
          </a:p>
          <a:p>
            <a:r>
              <a:rPr lang="ru-RU" dirty="0"/>
              <a:t>Г) 10 лет</a:t>
            </a:r>
          </a:p>
          <a:p>
            <a:endParaRPr lang="ru-RU" dirty="0"/>
          </a:p>
        </p:txBody>
      </p:sp>
    </p:spTree>
    <p:extLst>
      <p:ext uri="{BB962C8B-B14F-4D97-AF65-F5344CB8AC3E}">
        <p14:creationId xmlns:p14="http://schemas.microsoft.com/office/powerpoint/2010/main" val="293824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r>
              <a:rPr lang="ru-RU" sz="4400" dirty="0">
                <a:solidFill>
                  <a:srgbClr val="FF0000"/>
                </a:solidFill>
              </a:rPr>
              <a:t>Б) 2 года</a:t>
            </a:r>
          </a:p>
          <a:p>
            <a:endParaRPr lang="ru-RU" sz="4400" dirty="0">
              <a:solidFill>
                <a:srgbClr val="FF00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2773" y="2472743"/>
            <a:ext cx="5194477" cy="3895858"/>
          </a:xfrm>
          <a:prstGeom prst="rect">
            <a:avLst/>
          </a:prstGeom>
          <a:ln>
            <a:noFill/>
          </a:ln>
          <a:effectLst>
            <a:softEdge rad="112500"/>
          </a:effectLst>
        </p:spPr>
      </p:pic>
    </p:spTree>
    <p:extLst>
      <p:ext uri="{BB962C8B-B14F-4D97-AF65-F5344CB8AC3E}">
        <p14:creationId xmlns:p14="http://schemas.microsoft.com/office/powerpoint/2010/main" val="244351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FF0000"/>
                </a:solidFill>
              </a:rPr>
              <a:t>6. Почему бабушка М.Ю. Лермонтова взяла его на воспитание после смерти матери?</a:t>
            </a:r>
            <a:endParaRPr lang="ru-RU" sz="2800" dirty="0">
              <a:solidFill>
                <a:srgbClr val="FF0000"/>
              </a:solidFill>
            </a:endParaRPr>
          </a:p>
        </p:txBody>
      </p:sp>
      <p:sp>
        <p:nvSpPr>
          <p:cNvPr id="3" name="Объект 2"/>
          <p:cNvSpPr>
            <a:spLocks noGrp="1"/>
          </p:cNvSpPr>
          <p:nvPr>
            <p:ph idx="1"/>
          </p:nvPr>
        </p:nvSpPr>
        <p:spPr/>
        <p:txBody>
          <a:bodyPr/>
          <a:lstStyle/>
          <a:p>
            <a:r>
              <a:rPr lang="ru-RU" dirty="0"/>
              <a:t>А) Отец умер сразу после кончины матери</a:t>
            </a:r>
          </a:p>
          <a:p>
            <a:r>
              <a:rPr lang="ru-RU" dirty="0"/>
              <a:t>Б) Отец уехал на войну</a:t>
            </a:r>
          </a:p>
          <a:p>
            <a:r>
              <a:rPr lang="ru-RU" dirty="0"/>
              <a:t>В) Отец начал сильно пить</a:t>
            </a:r>
          </a:p>
          <a:p>
            <a:r>
              <a:rPr lang="ru-RU" dirty="0" smtClean="0"/>
              <a:t>Г</a:t>
            </a:r>
            <a:r>
              <a:rPr lang="ru-RU" dirty="0"/>
              <a:t>) У отца не хватало средств на воспитание</a:t>
            </a:r>
          </a:p>
          <a:p>
            <a:endParaRPr lang="ru-RU" dirty="0"/>
          </a:p>
        </p:txBody>
      </p:sp>
    </p:spTree>
    <p:extLst>
      <p:ext uri="{BB962C8B-B14F-4D97-AF65-F5344CB8AC3E}">
        <p14:creationId xmlns:p14="http://schemas.microsoft.com/office/powerpoint/2010/main" val="136406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r>
              <a:rPr lang="ru-RU" sz="3200" dirty="0">
                <a:solidFill>
                  <a:srgbClr val="FF0000"/>
                </a:solidFill>
              </a:rPr>
              <a:t>Г) У отца не хватало средств на воспитание</a:t>
            </a:r>
          </a:p>
          <a:p>
            <a:endParaRPr lang="ru-RU" sz="3200" dirty="0">
              <a:solidFill>
                <a:srgbClr val="FF00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7610" y="2573214"/>
            <a:ext cx="3006251" cy="3550690"/>
          </a:xfrm>
          <a:prstGeom prst="rect">
            <a:avLst/>
          </a:prstGeom>
          <a:ln>
            <a:noFill/>
          </a:ln>
          <a:effectLst>
            <a:softEdge rad="112500"/>
          </a:effectLst>
        </p:spPr>
      </p:pic>
    </p:spTree>
    <p:extLst>
      <p:ext uri="{BB962C8B-B14F-4D97-AF65-F5344CB8AC3E}">
        <p14:creationId xmlns:p14="http://schemas.microsoft.com/office/powerpoint/2010/main" val="147870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a:solidFill>
                  <a:srgbClr val="FF0000"/>
                </a:solidFill>
              </a:rPr>
              <a:t>7. Как звали бабушку Михаила Юрьевича?</a:t>
            </a:r>
            <a:endParaRPr lang="ru-RU" sz="2400" dirty="0">
              <a:solidFill>
                <a:srgbClr val="FF0000"/>
              </a:solidFill>
            </a:endParaRPr>
          </a:p>
        </p:txBody>
      </p:sp>
      <p:sp>
        <p:nvSpPr>
          <p:cNvPr id="3" name="Объект 2"/>
          <p:cNvSpPr>
            <a:spLocks noGrp="1"/>
          </p:cNvSpPr>
          <p:nvPr>
            <p:ph idx="1"/>
          </p:nvPr>
        </p:nvSpPr>
        <p:spPr/>
        <p:txBody>
          <a:bodyPr/>
          <a:lstStyle/>
          <a:p>
            <a:r>
              <a:rPr lang="ru-RU" dirty="0" smtClean="0"/>
              <a:t>А</a:t>
            </a:r>
            <a:r>
              <a:rPr lang="ru-RU" dirty="0"/>
              <a:t>) Елизавета Алексеевна Арсеньева</a:t>
            </a:r>
          </a:p>
          <a:p>
            <a:r>
              <a:rPr lang="ru-RU" dirty="0"/>
              <a:t>Б) Арина Родионовна Яковлева</a:t>
            </a:r>
          </a:p>
          <a:p>
            <a:r>
              <a:rPr lang="ru-RU" dirty="0"/>
              <a:t>В) Мария Яковлевна Яновская</a:t>
            </a:r>
          </a:p>
          <a:p>
            <a:r>
              <a:rPr lang="ru-RU" dirty="0"/>
              <a:t>Г) Мария Ивановна Лопухина</a:t>
            </a:r>
          </a:p>
          <a:p>
            <a:endParaRPr lang="ru-RU" dirty="0"/>
          </a:p>
        </p:txBody>
      </p:sp>
    </p:spTree>
    <p:extLst>
      <p:ext uri="{BB962C8B-B14F-4D97-AF65-F5344CB8AC3E}">
        <p14:creationId xmlns:p14="http://schemas.microsoft.com/office/powerpoint/2010/main" val="11644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0" end="0"/>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1" end="1"/>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2" end="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dirty="0">
                <a:solidFill>
                  <a:srgbClr val="FF0000"/>
                </a:solidFill>
              </a:rPr>
              <a:t>А) Елизавета Алексеевна Арсеньева</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1244" y="2690607"/>
            <a:ext cx="2818769" cy="3576050"/>
          </a:xfrm>
          <a:prstGeom prst="rect">
            <a:avLst/>
          </a:prstGeom>
          <a:ln>
            <a:noFill/>
          </a:ln>
          <a:effectLst>
            <a:softEdge rad="112500"/>
          </a:effectLst>
        </p:spPr>
      </p:pic>
    </p:spTree>
    <p:extLst>
      <p:ext uri="{BB962C8B-B14F-4D97-AF65-F5344CB8AC3E}">
        <p14:creationId xmlns:p14="http://schemas.microsoft.com/office/powerpoint/2010/main" val="372088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solidFill>
                  <a:srgbClr val="FF0000"/>
                </a:solidFill>
              </a:rPr>
              <a:t>8. Куда возила бабушка М.Ю. Лермонтова на оздоровление?</a:t>
            </a:r>
            <a:endParaRPr lang="ru-RU" sz="3200" dirty="0">
              <a:solidFill>
                <a:srgbClr val="FF0000"/>
              </a:solidFill>
            </a:endParaRPr>
          </a:p>
        </p:txBody>
      </p:sp>
      <p:sp>
        <p:nvSpPr>
          <p:cNvPr id="3" name="Объект 2"/>
          <p:cNvSpPr>
            <a:spLocks noGrp="1"/>
          </p:cNvSpPr>
          <p:nvPr>
            <p:ph idx="1"/>
          </p:nvPr>
        </p:nvSpPr>
        <p:spPr/>
        <p:txBody>
          <a:bodyPr/>
          <a:lstStyle/>
          <a:p>
            <a:r>
              <a:rPr lang="ru-RU" dirty="0"/>
              <a:t>А) В Крым</a:t>
            </a:r>
          </a:p>
          <a:p>
            <a:r>
              <a:rPr lang="ru-RU" dirty="0" smtClean="0"/>
              <a:t> </a:t>
            </a:r>
            <a:r>
              <a:rPr lang="ru-RU" dirty="0"/>
              <a:t>Б) На Кавказ</a:t>
            </a:r>
          </a:p>
          <a:p>
            <a:r>
              <a:rPr lang="ru-RU" dirty="0"/>
              <a:t>В) На моря</a:t>
            </a:r>
          </a:p>
          <a:p>
            <a:r>
              <a:rPr lang="ru-RU" dirty="0"/>
              <a:t>Г) Заграницу</a:t>
            </a:r>
          </a:p>
          <a:p>
            <a:endParaRPr lang="ru-RU" dirty="0"/>
          </a:p>
        </p:txBody>
      </p:sp>
    </p:spTree>
    <p:extLst>
      <p:ext uri="{BB962C8B-B14F-4D97-AF65-F5344CB8AC3E}">
        <p14:creationId xmlns:p14="http://schemas.microsoft.com/office/powerpoint/2010/main" val="42239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sz="4000" dirty="0">
                <a:solidFill>
                  <a:srgbClr val="FF0000"/>
                </a:solidFill>
              </a:rPr>
              <a:t>Б) На Кавказ</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25462" y="2461099"/>
            <a:ext cx="5334000" cy="3558540"/>
          </a:xfrm>
          <a:prstGeom prst="rect">
            <a:avLst/>
          </a:prstGeom>
          <a:ln>
            <a:noFill/>
          </a:ln>
          <a:effectLst>
            <a:softEdge rad="112500"/>
          </a:effectLst>
        </p:spPr>
      </p:pic>
    </p:spTree>
    <p:extLst>
      <p:ext uri="{BB962C8B-B14F-4D97-AF65-F5344CB8AC3E}">
        <p14:creationId xmlns:p14="http://schemas.microsoft.com/office/powerpoint/2010/main" val="4041376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solidFill>
                  <a:srgbClr val="FF0000"/>
                </a:solidFill>
              </a:rPr>
              <a:t>9.</a:t>
            </a:r>
            <a:r>
              <a:rPr lang="ru-RU" sz="3600" b="1" dirty="0">
                <a:solidFill>
                  <a:srgbClr val="FF0000"/>
                </a:solidFill>
              </a:rPr>
              <a:t> Куда поступил в 1828 году М.Ю. Лермонтов учиться?</a:t>
            </a:r>
          </a:p>
        </p:txBody>
      </p:sp>
      <p:sp>
        <p:nvSpPr>
          <p:cNvPr id="3" name="Объект 2"/>
          <p:cNvSpPr>
            <a:spLocks noGrp="1"/>
          </p:cNvSpPr>
          <p:nvPr>
            <p:ph idx="1"/>
          </p:nvPr>
        </p:nvSpPr>
        <p:spPr/>
        <p:txBody>
          <a:bodyPr/>
          <a:lstStyle/>
          <a:p>
            <a:r>
              <a:rPr lang="ru-RU" dirty="0"/>
              <a:t>А) В Царскосельский лицей</a:t>
            </a:r>
          </a:p>
          <a:p>
            <a:r>
              <a:rPr lang="ru-RU" dirty="0" smtClean="0"/>
              <a:t> </a:t>
            </a:r>
            <a:r>
              <a:rPr lang="ru-RU" dirty="0"/>
              <a:t>Б) В Университетский благородный пансион</a:t>
            </a:r>
          </a:p>
          <a:p>
            <a:r>
              <a:rPr lang="ru-RU" dirty="0"/>
              <a:t>В) В Московский университет</a:t>
            </a:r>
          </a:p>
          <a:p>
            <a:r>
              <a:rPr lang="ru-RU" dirty="0"/>
              <a:t>Г) В гимназию для детей высокопоставленных чиновников</a:t>
            </a:r>
          </a:p>
          <a:p>
            <a:endParaRPr lang="ru-RU" dirty="0"/>
          </a:p>
        </p:txBody>
      </p:sp>
    </p:spTree>
    <p:extLst>
      <p:ext uri="{BB962C8B-B14F-4D97-AF65-F5344CB8AC3E}">
        <p14:creationId xmlns:p14="http://schemas.microsoft.com/office/powerpoint/2010/main" val="82829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sz="3200" dirty="0">
                <a:solidFill>
                  <a:srgbClr val="FF0000"/>
                </a:solidFill>
              </a:rPr>
              <a:t>Б) В Университетский благородный пансион</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110" y="3029754"/>
            <a:ext cx="5138670" cy="2569335"/>
          </a:xfrm>
          <a:prstGeom prst="rect">
            <a:avLst/>
          </a:prstGeom>
          <a:ln>
            <a:noFill/>
          </a:ln>
          <a:effectLst>
            <a:softEdge rad="112500"/>
          </a:effectLst>
        </p:spPr>
      </p:pic>
    </p:spTree>
    <p:extLst>
      <p:ext uri="{BB962C8B-B14F-4D97-AF65-F5344CB8AC3E}">
        <p14:creationId xmlns:p14="http://schemas.microsoft.com/office/powerpoint/2010/main" val="176188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FF0000"/>
                </a:solidFill>
              </a:rPr>
              <a:t>10.</a:t>
            </a:r>
            <a:r>
              <a:rPr lang="ru-RU" sz="2800" b="1" dirty="0">
                <a:solidFill>
                  <a:srgbClr val="FF0000"/>
                </a:solidFill>
              </a:rPr>
              <a:t> Где начал свою службу Михаил Юрьевич?</a:t>
            </a:r>
          </a:p>
        </p:txBody>
      </p:sp>
      <p:sp>
        <p:nvSpPr>
          <p:cNvPr id="3" name="Объект 2"/>
          <p:cNvSpPr>
            <a:spLocks noGrp="1"/>
          </p:cNvSpPr>
          <p:nvPr>
            <p:ph idx="1"/>
          </p:nvPr>
        </p:nvSpPr>
        <p:spPr/>
        <p:txBody>
          <a:bodyPr/>
          <a:lstStyle/>
          <a:p>
            <a:r>
              <a:rPr lang="ru-RU" dirty="0"/>
              <a:t>А) При дворе императора</a:t>
            </a:r>
          </a:p>
          <a:p>
            <a:r>
              <a:rPr lang="ru-RU" dirty="0"/>
              <a:t>Б) В царской гвардии</a:t>
            </a:r>
          </a:p>
          <a:p>
            <a:r>
              <a:rPr lang="ru-RU" dirty="0"/>
              <a:t>В) В 1-й кавалерийской дивизии</a:t>
            </a:r>
          </a:p>
          <a:p>
            <a:r>
              <a:rPr lang="ru-RU" dirty="0" smtClean="0"/>
              <a:t> </a:t>
            </a:r>
            <a:r>
              <a:rPr lang="ru-RU" dirty="0"/>
              <a:t>Г) В гусарском полку в Царском селе</a:t>
            </a:r>
          </a:p>
          <a:p>
            <a:endParaRPr lang="ru-RU" dirty="0"/>
          </a:p>
        </p:txBody>
      </p:sp>
    </p:spTree>
    <p:extLst>
      <p:ext uri="{BB962C8B-B14F-4D97-AF65-F5344CB8AC3E}">
        <p14:creationId xmlns:p14="http://schemas.microsoft.com/office/powerpoint/2010/main" val="378116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sz="3200" dirty="0">
                <a:solidFill>
                  <a:srgbClr val="FF0000"/>
                </a:solidFill>
              </a:rPr>
              <a:t>Г) В гусарском полку в Царском селе</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2603" y="2350007"/>
            <a:ext cx="3596688" cy="4289051"/>
          </a:xfrm>
          <a:prstGeom prst="ellipse">
            <a:avLst/>
          </a:prstGeom>
          <a:ln>
            <a:noFill/>
          </a:ln>
          <a:effectLst>
            <a:softEdge rad="112500"/>
          </a:effectLst>
        </p:spPr>
      </p:pic>
    </p:spTree>
    <p:extLst>
      <p:ext uri="{BB962C8B-B14F-4D97-AF65-F5344CB8AC3E}">
        <p14:creationId xmlns:p14="http://schemas.microsoft.com/office/powerpoint/2010/main" val="351741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FF0000"/>
                </a:solidFill>
              </a:rPr>
              <a:t>11.</a:t>
            </a:r>
            <a:r>
              <a:rPr lang="ru-RU" sz="2800" b="1" dirty="0">
                <a:solidFill>
                  <a:srgbClr val="FF0000"/>
                </a:solidFill>
              </a:rPr>
              <a:t> Какое стихотворение принесло популярность М.Ю. Лермонтову?</a:t>
            </a:r>
          </a:p>
        </p:txBody>
      </p:sp>
      <p:sp>
        <p:nvSpPr>
          <p:cNvPr id="3" name="Объект 2"/>
          <p:cNvSpPr>
            <a:spLocks noGrp="1"/>
          </p:cNvSpPr>
          <p:nvPr>
            <p:ph idx="1"/>
          </p:nvPr>
        </p:nvSpPr>
        <p:spPr/>
        <p:txBody>
          <a:bodyPr/>
          <a:lstStyle/>
          <a:p>
            <a:r>
              <a:rPr lang="ru-RU" dirty="0"/>
              <a:t>А) Мцыри</a:t>
            </a:r>
          </a:p>
          <a:p>
            <a:r>
              <a:rPr lang="ru-RU" dirty="0"/>
              <a:t>Б) Чаадаев</a:t>
            </a:r>
          </a:p>
          <a:p>
            <a:r>
              <a:rPr lang="ru-RU" dirty="0" smtClean="0"/>
              <a:t>В</a:t>
            </a:r>
            <a:r>
              <a:rPr lang="ru-RU" dirty="0"/>
              <a:t>) Смерть поэта</a:t>
            </a:r>
          </a:p>
          <a:p>
            <a:r>
              <a:rPr lang="ru-RU" dirty="0"/>
              <a:t>Г) Памятник</a:t>
            </a:r>
          </a:p>
          <a:p>
            <a:endParaRPr lang="ru-RU" dirty="0"/>
          </a:p>
        </p:txBody>
      </p:sp>
    </p:spTree>
    <p:extLst>
      <p:ext uri="{BB962C8B-B14F-4D97-AF65-F5344CB8AC3E}">
        <p14:creationId xmlns:p14="http://schemas.microsoft.com/office/powerpoint/2010/main" val="50500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sz="3600" dirty="0">
                <a:solidFill>
                  <a:srgbClr val="FF0000"/>
                </a:solidFill>
              </a:rPr>
              <a:t>В) Смерть поэта</a:t>
            </a:r>
          </a:p>
          <a:p>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4522" y="3744533"/>
            <a:ext cx="3187700" cy="914400"/>
          </a:xfrm>
          <a:prstGeom prst="rect">
            <a:avLst/>
          </a:prstGeom>
        </p:spPr>
      </p:pic>
    </p:spTree>
    <p:extLst>
      <p:ext uri="{BB962C8B-B14F-4D97-AF65-F5344CB8AC3E}">
        <p14:creationId xmlns:p14="http://schemas.microsoft.com/office/powerpoint/2010/main" val="352448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FF0000"/>
                </a:solidFill>
              </a:rPr>
              <a:t>12.</a:t>
            </a:r>
            <a:r>
              <a:rPr lang="ru-RU" sz="2800" b="1" dirty="0">
                <a:solidFill>
                  <a:srgbClr val="FF0000"/>
                </a:solidFill>
              </a:rPr>
              <a:t> Кому было посвящено стихотворение М.Ю. Лермонтова, за которое его отправили в ссылку?</a:t>
            </a:r>
          </a:p>
        </p:txBody>
      </p:sp>
      <p:sp>
        <p:nvSpPr>
          <p:cNvPr id="3" name="Объект 2"/>
          <p:cNvSpPr>
            <a:spLocks noGrp="1"/>
          </p:cNvSpPr>
          <p:nvPr>
            <p:ph idx="1"/>
          </p:nvPr>
        </p:nvSpPr>
        <p:spPr/>
        <p:txBody>
          <a:bodyPr/>
          <a:lstStyle/>
          <a:p>
            <a:r>
              <a:rPr lang="ru-RU" dirty="0" smtClean="0"/>
              <a:t> </a:t>
            </a:r>
            <a:r>
              <a:rPr lang="ru-RU" dirty="0"/>
              <a:t>А) А.С. Пушкину</a:t>
            </a:r>
          </a:p>
          <a:p>
            <a:r>
              <a:rPr lang="ru-RU" dirty="0"/>
              <a:t>Б) Александру I</a:t>
            </a:r>
          </a:p>
          <a:p>
            <a:r>
              <a:rPr lang="ru-RU" dirty="0"/>
              <a:t>В) Петру I</a:t>
            </a:r>
          </a:p>
          <a:p>
            <a:r>
              <a:rPr lang="ru-RU" dirty="0"/>
              <a:t>Г) Н.М. Карамзину</a:t>
            </a:r>
          </a:p>
          <a:p>
            <a:endParaRPr lang="ru-RU" dirty="0"/>
          </a:p>
        </p:txBody>
      </p:sp>
    </p:spTree>
    <p:extLst>
      <p:ext uri="{BB962C8B-B14F-4D97-AF65-F5344CB8AC3E}">
        <p14:creationId xmlns:p14="http://schemas.microsoft.com/office/powerpoint/2010/main" val="66828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ru-RU" sz="4000" dirty="0">
                <a:solidFill>
                  <a:srgbClr val="FF0000"/>
                </a:solidFill>
              </a:rPr>
              <a:t>А) А.С. Пушкину</a:t>
            </a:r>
          </a:p>
          <a:p>
            <a:pPr algn="ctr"/>
            <a:endParaRPr lang="ru-RU" sz="4000" dirty="0">
              <a:solidFill>
                <a:srgbClr val="FF00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6352" y="2485623"/>
            <a:ext cx="4790898" cy="3587851"/>
          </a:xfrm>
          <a:prstGeom prst="rect">
            <a:avLst/>
          </a:prstGeom>
          <a:ln>
            <a:noFill/>
          </a:ln>
          <a:effectLst>
            <a:softEdge rad="112500"/>
          </a:effectLst>
        </p:spPr>
      </p:pic>
    </p:spTree>
    <p:extLst>
      <p:ext uri="{BB962C8B-B14F-4D97-AF65-F5344CB8AC3E}">
        <p14:creationId xmlns:p14="http://schemas.microsoft.com/office/powerpoint/2010/main" val="214623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0000"/>
                </a:solidFill>
              </a:rPr>
              <a:t>13.</a:t>
            </a:r>
            <a:r>
              <a:rPr lang="ru-RU" sz="3200" b="1" dirty="0">
                <a:solidFill>
                  <a:srgbClr val="FF0000"/>
                </a:solidFill>
              </a:rPr>
              <a:t> За что М. Ю. Лермонтов отправлен в ссылку во второй раз?</a:t>
            </a:r>
          </a:p>
        </p:txBody>
      </p:sp>
      <p:sp>
        <p:nvSpPr>
          <p:cNvPr id="3" name="Объект 2"/>
          <p:cNvSpPr>
            <a:spLocks noGrp="1"/>
          </p:cNvSpPr>
          <p:nvPr>
            <p:ph idx="1"/>
          </p:nvPr>
        </p:nvSpPr>
        <p:spPr/>
        <p:txBody>
          <a:bodyPr/>
          <a:lstStyle/>
          <a:p>
            <a:r>
              <a:rPr lang="ru-RU" dirty="0" smtClean="0"/>
              <a:t> </a:t>
            </a:r>
            <a:r>
              <a:rPr lang="ru-RU" sz="2400" dirty="0"/>
              <a:t>А) За дуэль с сыном французского посла Э. </a:t>
            </a:r>
            <a:r>
              <a:rPr lang="ru-RU" sz="2400" dirty="0" err="1"/>
              <a:t>Барантом</a:t>
            </a:r>
            <a:endParaRPr lang="ru-RU" sz="2400" dirty="0"/>
          </a:p>
          <a:p>
            <a:r>
              <a:rPr lang="ru-RU" sz="2400" dirty="0"/>
              <a:t>Б) За дуэль со старым другом Мартыновым</a:t>
            </a:r>
          </a:p>
          <a:p>
            <a:r>
              <a:rPr lang="ru-RU" sz="2400" dirty="0"/>
              <a:t>В) За революционные мотивы в произведениях</a:t>
            </a:r>
          </a:p>
          <a:p>
            <a:r>
              <a:rPr lang="ru-RU" sz="2400" dirty="0"/>
              <a:t>Г) За участие в революционных кружках</a:t>
            </a:r>
          </a:p>
          <a:p>
            <a:endParaRPr lang="ru-RU" dirty="0"/>
          </a:p>
        </p:txBody>
      </p:sp>
    </p:spTree>
    <p:extLst>
      <p:ext uri="{BB962C8B-B14F-4D97-AF65-F5344CB8AC3E}">
        <p14:creationId xmlns:p14="http://schemas.microsoft.com/office/powerpoint/2010/main" val="565936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r>
              <a:rPr lang="ru-RU" b="1" dirty="0">
                <a:solidFill>
                  <a:srgbClr val="FF0000"/>
                </a:solidFill>
              </a:rPr>
              <a:t>А) За дуэль с сыном французского посла Э. </a:t>
            </a:r>
            <a:r>
              <a:rPr lang="ru-RU" b="1" dirty="0" err="1">
                <a:solidFill>
                  <a:srgbClr val="FF0000"/>
                </a:solidFill>
              </a:rPr>
              <a:t>Барантом</a:t>
            </a:r>
            <a:endParaRPr lang="ru-RU" b="1" dirty="0">
              <a:solidFill>
                <a:srgbClr val="FF0000"/>
              </a:solidFill>
            </a:endParaRPr>
          </a:p>
          <a:p>
            <a:endParaRPr lang="ru-RU" b="1"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3554" y="2807593"/>
            <a:ext cx="4689680" cy="3207741"/>
          </a:xfrm>
          <a:prstGeom prst="rect">
            <a:avLst/>
          </a:prstGeom>
          <a:ln>
            <a:noFill/>
          </a:ln>
          <a:effectLst>
            <a:softEdge rad="112500"/>
          </a:effectLst>
        </p:spPr>
      </p:pic>
    </p:spTree>
    <p:extLst>
      <p:ext uri="{BB962C8B-B14F-4D97-AF65-F5344CB8AC3E}">
        <p14:creationId xmlns:p14="http://schemas.microsoft.com/office/powerpoint/2010/main" val="2279611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0000"/>
                </a:solidFill>
              </a:rPr>
              <a:t>14.</a:t>
            </a:r>
            <a:r>
              <a:rPr lang="ru-RU" sz="3200" b="1" dirty="0">
                <a:solidFill>
                  <a:srgbClr val="FF0000"/>
                </a:solidFill>
              </a:rPr>
              <a:t> Какое произведение создаётся в период второй ссылки?</a:t>
            </a:r>
          </a:p>
        </p:txBody>
      </p:sp>
      <p:sp>
        <p:nvSpPr>
          <p:cNvPr id="3" name="Объект 2"/>
          <p:cNvSpPr>
            <a:spLocks noGrp="1"/>
          </p:cNvSpPr>
          <p:nvPr>
            <p:ph idx="1"/>
          </p:nvPr>
        </p:nvSpPr>
        <p:spPr/>
        <p:txBody>
          <a:bodyPr/>
          <a:lstStyle/>
          <a:p>
            <a:r>
              <a:rPr lang="ru-RU" dirty="0" smtClean="0"/>
              <a:t>А</a:t>
            </a:r>
            <a:r>
              <a:rPr lang="ru-RU" dirty="0"/>
              <a:t>) Герой нашего времени</a:t>
            </a:r>
          </a:p>
          <a:p>
            <a:r>
              <a:rPr lang="ru-RU" dirty="0"/>
              <a:t>Б) Мцыри</a:t>
            </a:r>
          </a:p>
          <a:p>
            <a:r>
              <a:rPr lang="ru-RU" dirty="0"/>
              <a:t>В) Парус</a:t>
            </a:r>
          </a:p>
          <a:p>
            <a:r>
              <a:rPr lang="ru-RU" dirty="0"/>
              <a:t>Г) Демон</a:t>
            </a:r>
          </a:p>
          <a:p>
            <a:endParaRPr lang="ru-RU" dirty="0"/>
          </a:p>
        </p:txBody>
      </p:sp>
    </p:spTree>
    <p:extLst>
      <p:ext uri="{BB962C8B-B14F-4D97-AF65-F5344CB8AC3E}">
        <p14:creationId xmlns:p14="http://schemas.microsoft.com/office/powerpoint/2010/main" val="244660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ru-RU" sz="3200" b="1" dirty="0">
                <a:solidFill>
                  <a:srgbClr val="FF0000"/>
                </a:solidFill>
              </a:rPr>
              <a:t>А) Герой нашего времени</a:t>
            </a:r>
          </a:p>
          <a:p>
            <a:pPr algn="ctr"/>
            <a:endParaRPr lang="ru-RU" sz="3200" b="1" dirty="0">
              <a:solidFill>
                <a:srgbClr val="FF0000"/>
              </a:solidFill>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6237" y="2595528"/>
            <a:ext cx="2781836" cy="3547506"/>
          </a:xfrm>
          <a:prstGeom prst="rect">
            <a:avLst/>
          </a:prstGeom>
          <a:ln>
            <a:noFill/>
          </a:ln>
          <a:effectLst>
            <a:softEdge rad="112500"/>
          </a:effectLst>
        </p:spPr>
      </p:pic>
    </p:spTree>
    <p:extLst>
      <p:ext uri="{BB962C8B-B14F-4D97-AF65-F5344CB8AC3E}">
        <p14:creationId xmlns:p14="http://schemas.microsoft.com/office/powerpoint/2010/main" val="3831868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FF0000"/>
                </a:solidFill>
              </a:rPr>
              <a:t>15.</a:t>
            </a:r>
            <a:r>
              <a:rPr lang="ru-RU" sz="2800" b="1" dirty="0">
                <a:solidFill>
                  <a:srgbClr val="FF0000"/>
                </a:solidFill>
              </a:rPr>
              <a:t> В каком городе настигла смерть М.Ю. Лермонтова?</a:t>
            </a:r>
          </a:p>
        </p:txBody>
      </p:sp>
      <p:sp>
        <p:nvSpPr>
          <p:cNvPr id="3" name="Объект 2"/>
          <p:cNvSpPr>
            <a:spLocks noGrp="1"/>
          </p:cNvSpPr>
          <p:nvPr>
            <p:ph idx="1"/>
          </p:nvPr>
        </p:nvSpPr>
        <p:spPr/>
        <p:txBody>
          <a:bodyPr/>
          <a:lstStyle/>
          <a:p>
            <a:r>
              <a:rPr lang="ru-RU" dirty="0"/>
              <a:t>А) В Москве</a:t>
            </a:r>
          </a:p>
          <a:p>
            <a:r>
              <a:rPr lang="ru-RU" dirty="0" smtClean="0"/>
              <a:t> </a:t>
            </a:r>
            <a:r>
              <a:rPr lang="ru-RU" dirty="0"/>
              <a:t>Б) В Пятигорске</a:t>
            </a:r>
          </a:p>
          <a:p>
            <a:r>
              <a:rPr lang="ru-RU" dirty="0"/>
              <a:t>В) В Петербурге</a:t>
            </a:r>
          </a:p>
          <a:p>
            <a:r>
              <a:rPr lang="ru-RU" dirty="0"/>
              <a:t>Г) В Тифлисе</a:t>
            </a:r>
          </a:p>
          <a:p>
            <a:endParaRPr lang="ru-RU" dirty="0"/>
          </a:p>
        </p:txBody>
      </p:sp>
    </p:spTree>
    <p:extLst>
      <p:ext uri="{BB962C8B-B14F-4D97-AF65-F5344CB8AC3E}">
        <p14:creationId xmlns:p14="http://schemas.microsoft.com/office/powerpoint/2010/main" val="319810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500"/>
                                        <p:tgtEl>
                                          <p:spTgt spid="3">
                                            <p:txEl>
                                              <p:pRg st="1" end="1"/>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9187" y="936525"/>
            <a:ext cx="7886700" cy="4351338"/>
          </a:xfrm>
        </p:spPr>
        <p:txBody>
          <a:bodyPr/>
          <a:lstStyle/>
          <a:p>
            <a:pPr algn="ctr"/>
            <a:r>
              <a:rPr lang="ru-RU" sz="4800" b="1" dirty="0">
                <a:solidFill>
                  <a:srgbClr val="FF0000"/>
                </a:solidFill>
              </a:rPr>
              <a:t>Б) В Пятигорске</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7887" y="1764404"/>
            <a:ext cx="3936642" cy="2214361"/>
          </a:xfrm>
          <a:prstGeom prst="rect">
            <a:avLst/>
          </a:prstGeom>
          <a:ln>
            <a:noFill/>
          </a:ln>
          <a:effectLst>
            <a:softEdge rad="112500"/>
          </a:effectLst>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9122" y="3606085"/>
            <a:ext cx="3683358" cy="2555649"/>
          </a:xfrm>
          <a:prstGeom prst="rect">
            <a:avLst/>
          </a:prstGeom>
          <a:ln>
            <a:noFill/>
          </a:ln>
          <a:effectLst>
            <a:softEdge rad="112500"/>
          </a:effectLst>
        </p:spPr>
      </p:pic>
    </p:spTree>
    <p:extLst>
      <p:ext uri="{BB962C8B-B14F-4D97-AF65-F5344CB8AC3E}">
        <p14:creationId xmlns:p14="http://schemas.microsoft.com/office/powerpoint/2010/main" val="16281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0000"/>
                </a:solidFill>
              </a:rPr>
              <a:t>16.</a:t>
            </a:r>
            <a:r>
              <a:rPr lang="ru-RU" sz="3200" b="1" dirty="0">
                <a:solidFill>
                  <a:srgbClr val="FF0000"/>
                </a:solidFill>
              </a:rPr>
              <a:t> С кем стрелялся на последней дуэли М.Ю. Лермонтов?</a:t>
            </a:r>
          </a:p>
        </p:txBody>
      </p:sp>
      <p:sp>
        <p:nvSpPr>
          <p:cNvPr id="3" name="Объект 2"/>
          <p:cNvSpPr>
            <a:spLocks noGrp="1"/>
          </p:cNvSpPr>
          <p:nvPr>
            <p:ph idx="1"/>
          </p:nvPr>
        </p:nvSpPr>
        <p:spPr/>
        <p:txBody>
          <a:bodyPr/>
          <a:lstStyle/>
          <a:p>
            <a:r>
              <a:rPr lang="ru-RU" dirty="0"/>
              <a:t>А) С </a:t>
            </a:r>
            <a:r>
              <a:rPr lang="ru-RU" dirty="0" err="1"/>
              <a:t>Барантом</a:t>
            </a:r>
            <a:endParaRPr lang="ru-RU" dirty="0"/>
          </a:p>
          <a:p>
            <a:r>
              <a:rPr lang="ru-RU" dirty="0"/>
              <a:t>Б) С Дантесом</a:t>
            </a:r>
          </a:p>
          <a:p>
            <a:r>
              <a:rPr lang="ru-RU" dirty="0" smtClean="0"/>
              <a:t>В</a:t>
            </a:r>
            <a:r>
              <a:rPr lang="ru-RU" dirty="0"/>
              <a:t>) С Н. Мартыновым</a:t>
            </a:r>
          </a:p>
          <a:p>
            <a:r>
              <a:rPr lang="ru-RU" dirty="0"/>
              <a:t>Г) С графом </a:t>
            </a:r>
            <a:r>
              <a:rPr lang="ru-RU" dirty="0" err="1"/>
              <a:t>Бенкендорфом</a:t>
            </a:r>
            <a:endParaRPr lang="ru-RU" dirty="0"/>
          </a:p>
          <a:p>
            <a:endParaRPr lang="ru-RU" dirty="0"/>
          </a:p>
        </p:txBody>
      </p:sp>
    </p:spTree>
    <p:extLst>
      <p:ext uri="{BB962C8B-B14F-4D97-AF65-F5344CB8AC3E}">
        <p14:creationId xmlns:p14="http://schemas.microsoft.com/office/powerpoint/2010/main" val="198226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ru-RU" sz="3600" b="1" dirty="0">
                <a:solidFill>
                  <a:srgbClr val="FF0000"/>
                </a:solidFill>
              </a:rPr>
              <a:t>В) С Н. Мартыновым</a:t>
            </a:r>
          </a:p>
          <a:p>
            <a:pPr algn="ctr"/>
            <a:endParaRPr lang="ru-RU" sz="3600" b="1" dirty="0">
              <a:solidFill>
                <a:srgbClr val="FF00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7520" y="2576859"/>
            <a:ext cx="4919730" cy="3689798"/>
          </a:xfrm>
          <a:prstGeom prst="rect">
            <a:avLst/>
          </a:prstGeom>
          <a:ln>
            <a:noFill/>
          </a:ln>
          <a:effectLst>
            <a:softEdge rad="112500"/>
          </a:effectLst>
        </p:spPr>
      </p:pic>
    </p:spTree>
    <p:extLst>
      <p:ext uri="{BB962C8B-B14F-4D97-AF65-F5344CB8AC3E}">
        <p14:creationId xmlns:p14="http://schemas.microsoft.com/office/powerpoint/2010/main" val="209448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FF0000"/>
                </a:solidFill>
              </a:rPr>
              <a:t>17.</a:t>
            </a:r>
            <a:r>
              <a:rPr lang="ru-RU" sz="2800" b="1" dirty="0">
                <a:solidFill>
                  <a:srgbClr val="FF0000"/>
                </a:solidFill>
              </a:rPr>
              <a:t> Где состоялась дуэль на которой погиб М.Ю. Лермонтов?</a:t>
            </a:r>
          </a:p>
        </p:txBody>
      </p:sp>
      <p:sp>
        <p:nvSpPr>
          <p:cNvPr id="3" name="Объект 2"/>
          <p:cNvSpPr>
            <a:spLocks noGrp="1"/>
          </p:cNvSpPr>
          <p:nvPr>
            <p:ph idx="1"/>
          </p:nvPr>
        </p:nvSpPr>
        <p:spPr/>
        <p:txBody>
          <a:bodyPr/>
          <a:lstStyle/>
          <a:p>
            <a:r>
              <a:rPr lang="ru-RU" dirty="0"/>
              <a:t>А) На чёрной реке</a:t>
            </a:r>
          </a:p>
          <a:p>
            <a:r>
              <a:rPr lang="ru-RU" dirty="0" smtClean="0"/>
              <a:t>Б</a:t>
            </a:r>
            <a:r>
              <a:rPr lang="ru-RU" dirty="0"/>
              <a:t>) На горе Машук</a:t>
            </a:r>
          </a:p>
          <a:p>
            <a:r>
              <a:rPr lang="ru-RU" dirty="0"/>
              <a:t>В) На берегу Невы</a:t>
            </a:r>
          </a:p>
          <a:p>
            <a:r>
              <a:rPr lang="ru-RU" dirty="0"/>
              <a:t>Г) В поле</a:t>
            </a:r>
          </a:p>
          <a:p>
            <a:endParaRPr lang="ru-RU" dirty="0"/>
          </a:p>
        </p:txBody>
      </p:sp>
    </p:spTree>
    <p:extLst>
      <p:ext uri="{BB962C8B-B14F-4D97-AF65-F5344CB8AC3E}">
        <p14:creationId xmlns:p14="http://schemas.microsoft.com/office/powerpoint/2010/main" val="365143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algn="ctr"/>
            <a:r>
              <a:rPr lang="ru-RU" sz="3600" b="1" dirty="0">
                <a:solidFill>
                  <a:srgbClr val="FF0000"/>
                </a:solidFill>
              </a:rPr>
              <a:t>Б) На горе Машук</a:t>
            </a:r>
          </a:p>
          <a:p>
            <a:endParaRPr lang="ru-RU" sz="36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5926" y="2691685"/>
            <a:ext cx="5705341" cy="3387546"/>
          </a:xfrm>
          <a:prstGeom prst="rect">
            <a:avLst/>
          </a:prstGeom>
          <a:ln>
            <a:noFill/>
          </a:ln>
          <a:effectLst>
            <a:softEdge rad="112500"/>
          </a:effectLst>
        </p:spPr>
      </p:pic>
    </p:spTree>
    <p:extLst>
      <p:ext uri="{BB962C8B-B14F-4D97-AF65-F5344CB8AC3E}">
        <p14:creationId xmlns:p14="http://schemas.microsoft.com/office/powerpoint/2010/main" val="12550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352281" y="536005"/>
            <a:ext cx="6336405" cy="1569660"/>
          </a:xfrm>
          <a:prstGeom prst="rect">
            <a:avLst/>
          </a:prstGeom>
          <a:noFill/>
        </p:spPr>
        <p:txBody>
          <a:bodyPr wrap="square" lIns="91440" tIns="45720" rIns="91440" bIns="45720">
            <a:spAutoFit/>
          </a:bodyPr>
          <a:lstStyle/>
          <a:p>
            <a:pPr algn="ctr"/>
            <a:r>
              <a:rPr lang="ru-RU" sz="3200" b="1" dirty="0" smtClean="0">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rPr>
              <a:t>История создания </a:t>
            </a:r>
          </a:p>
          <a:p>
            <a:pPr algn="ctr"/>
            <a:r>
              <a:rPr lang="ru-RU" sz="3200" b="1" dirty="0">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rPr>
              <a:t>р</a:t>
            </a:r>
            <a:r>
              <a:rPr lang="ru-RU" sz="3200" b="1" cap="none" spc="0" dirty="0" smtClean="0">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rPr>
              <a:t>омана </a:t>
            </a:r>
          </a:p>
          <a:p>
            <a:pPr algn="ctr"/>
            <a:r>
              <a:rPr lang="ru-RU" sz="3200" b="1" cap="none" spc="0" dirty="0" smtClean="0">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rPr>
              <a:t>«Герой нашего времени»</a:t>
            </a:r>
            <a:endParaRPr lang="ru-RU" sz="3200" b="1" cap="none" spc="0" dirty="0">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3013" y="2141608"/>
            <a:ext cx="4548875" cy="2902810"/>
          </a:xfrm>
          <a:prstGeom prst="rect">
            <a:avLst/>
          </a:prstGeom>
          <a:ln>
            <a:noFill/>
          </a:ln>
          <a:effectLst>
            <a:softEdge rad="112500"/>
          </a:effectLst>
        </p:spPr>
      </p:pic>
    </p:spTree>
    <p:extLst>
      <p:ext uri="{BB962C8B-B14F-4D97-AF65-F5344CB8AC3E}">
        <p14:creationId xmlns:p14="http://schemas.microsoft.com/office/powerpoint/2010/main" val="344086023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7409" y="924439"/>
            <a:ext cx="7735710" cy="4351337"/>
          </a:xfrm>
          <a:prstGeom prst="rect">
            <a:avLst/>
          </a:prstGeom>
          <a:ln>
            <a:noFill/>
          </a:ln>
          <a:effectLst>
            <a:softEdge rad="112500"/>
          </a:effectLst>
        </p:spPr>
      </p:pic>
    </p:spTree>
    <p:extLst>
      <p:ext uri="{BB962C8B-B14F-4D97-AF65-F5344CB8AC3E}">
        <p14:creationId xmlns:p14="http://schemas.microsoft.com/office/powerpoint/2010/main" val="426888694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90918" y="575916"/>
            <a:ext cx="7034816" cy="4351338"/>
          </a:xfrm>
        </p:spPr>
        <p:txBody>
          <a:bodyPr>
            <a:normAutofit fontScale="92500" lnSpcReduction="20000"/>
          </a:bodyPr>
          <a:lstStyle/>
          <a:p>
            <a:r>
              <a:rPr lang="ru-RU" sz="1500" dirty="0"/>
              <a:t>Наверное, уже все знают, что кумиром для юного Лермонтова был Пушкин. Именно он «помогал» создавать поэту произведение в прозе.</a:t>
            </a:r>
          </a:p>
          <a:p>
            <a:r>
              <a:rPr lang="ru-RU" sz="1500" dirty="0"/>
              <a:t>Для Лермонтова любимым сочинением Пушкина был рассказ об Онегине. Поэт настолько влюбился в образ молодого дворянина, что решил создать подобного персонажа, со схожим характером. Так появился Печорин. Как известно, фамилия Онегин была взята с реки Онега, к которой очень похожа река Печора. Вот откуда появились имена популярных литературных героев.</a:t>
            </a:r>
          </a:p>
          <a:p>
            <a:r>
              <a:rPr lang="ru-RU" sz="1500" dirty="0"/>
              <a:t>Неожиданно для всей империи в 1837 году Пушкин был убит на дуэли. Это событие очень огорчило молодого Лермонтова и он пишет свой известный стих «Смерть поэта», который не очень понравился властям. За этот стих </a:t>
            </a:r>
            <a:r>
              <a:rPr lang="ru-RU" sz="1500" dirty="0" smtClean="0"/>
              <a:t>Лермонтова </a:t>
            </a:r>
            <a:r>
              <a:rPr lang="ru-RU" sz="1500" dirty="0"/>
              <a:t>решили отправить на Кавказ как офицера, служить Родине</a:t>
            </a:r>
            <a:r>
              <a:rPr lang="ru-RU" sz="1500" dirty="0" smtClean="0"/>
              <a:t>.</a:t>
            </a:r>
          </a:p>
          <a:p>
            <a:r>
              <a:rPr lang="ru-RU" sz="1600" dirty="0"/>
              <a:t>Там Лермонтов столкнулся со всеми реалиями Кавказкой войны, познакомился со многими местными жителями, выучил их колорит и традиции. Он также тесно общался со своими солдатами. Благодаря этой </a:t>
            </a:r>
            <a:r>
              <a:rPr lang="ru-RU" sz="1600" dirty="0" smtClean="0"/>
              <a:t>ссылке, Лермонтов </a:t>
            </a:r>
            <a:r>
              <a:rPr lang="ru-RU" sz="1600" dirty="0"/>
              <a:t>закончил образ Печорина. </a:t>
            </a:r>
            <a:endParaRPr lang="ru-RU" sz="1600" dirty="0" smtClean="0"/>
          </a:p>
          <a:p>
            <a:r>
              <a:rPr lang="ru-RU" sz="1600" dirty="0"/>
              <a:t>Потом начался сам процесс написания истории. Но Лермонтов неоднократно изменял сюжет, часто откидал некоторые части или вставлял новые. Таким образом части будущего романа выходили не по известному нам порядку. Сначала появился рассказ «Тамань», позже, возможно, «Фаталист», а тогда уже части про Максима </a:t>
            </a:r>
            <a:r>
              <a:rPr lang="ru-RU" sz="1600" dirty="0" err="1"/>
              <a:t>Максимыча</a:t>
            </a:r>
            <a:r>
              <a:rPr lang="ru-RU" sz="1600" dirty="0"/>
              <a:t> и Бэлу.</a:t>
            </a:r>
            <a:endParaRPr lang="ru-RU" sz="15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8062" y="4638683"/>
            <a:ext cx="1194958" cy="1523857"/>
          </a:xfrm>
          <a:prstGeom prst="rect">
            <a:avLst/>
          </a:prstGeom>
          <a:ln>
            <a:noFill/>
          </a:ln>
          <a:effectLst>
            <a:softEdge rad="112500"/>
          </a:effectLst>
        </p:spPr>
      </p:pic>
    </p:spTree>
    <p:extLst>
      <p:ext uri="{BB962C8B-B14F-4D97-AF65-F5344CB8AC3E}">
        <p14:creationId xmlns:p14="http://schemas.microsoft.com/office/powerpoint/2010/main" val="186925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a:noFill/>
          </a:ln>
          <a:effectLst>
            <a:softEdge rad="112500"/>
          </a:effectLst>
        </p:spPr>
      </p:pic>
    </p:spTree>
    <p:extLst>
      <p:ext uri="{BB962C8B-B14F-4D97-AF65-F5344CB8AC3E}">
        <p14:creationId xmlns:p14="http://schemas.microsoft.com/office/powerpoint/2010/main" val="334765627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2" descr="C:\Documents and Settings\MEDVED\Рабочий стол\346px-Otechestvennye_zapiski.jpg"/>
          <p:cNvPicPr>
            <a:picLocks noChangeAspect="1" noChangeArrowheads="1"/>
          </p:cNvPicPr>
          <p:nvPr/>
        </p:nvPicPr>
        <p:blipFill>
          <a:blip r:embed="rId2"/>
          <a:srcRect/>
          <a:stretch>
            <a:fillRect/>
          </a:stretch>
        </p:blipFill>
        <p:spPr bwMode="auto">
          <a:xfrm>
            <a:off x="5020519" y="624204"/>
            <a:ext cx="3295650" cy="5705475"/>
          </a:xfrm>
          <a:prstGeom prst="rect">
            <a:avLst/>
          </a:prstGeom>
          <a:noFill/>
          <a:scene3d>
            <a:camera prst="isometricOffAxis1Right"/>
            <a:lightRig rig="threePt" dir="t"/>
          </a:scene3d>
        </p:spPr>
      </p:pic>
      <p:sp>
        <p:nvSpPr>
          <p:cNvPr id="2" name="Прямоугольник 1"/>
          <p:cNvSpPr/>
          <p:nvPr/>
        </p:nvSpPr>
        <p:spPr>
          <a:xfrm>
            <a:off x="637504" y="624204"/>
            <a:ext cx="4572000" cy="2585323"/>
          </a:xfrm>
          <a:prstGeom prst="rect">
            <a:avLst/>
          </a:prstGeom>
        </p:spPr>
        <p:txBody>
          <a:bodyPr>
            <a:spAutoFit/>
          </a:bodyPr>
          <a:lstStyle/>
          <a:p>
            <a:pPr>
              <a:buFont typeface="Wingdings" panose="05000000000000000000" pitchFamily="2" charset="2"/>
              <a:buChar char="Ø"/>
            </a:pPr>
            <a:r>
              <a:rPr lang="ru-RU" altLang="ru-RU" i="1" dirty="0">
                <a:latin typeface="Calibri" panose="020F0502020204030204" pitchFamily="34" charset="0"/>
                <a:cs typeface="Arial" panose="020B0604020202020204" pitchFamily="34" charset="0"/>
              </a:rPr>
              <a:t>Роман появлялся в печати по частям с 1838 г. </a:t>
            </a:r>
          </a:p>
          <a:p>
            <a:pPr>
              <a:buFont typeface="Wingdings" panose="05000000000000000000" pitchFamily="2" charset="2"/>
              <a:buChar char="Ø"/>
            </a:pPr>
            <a:endParaRPr lang="ru-RU" altLang="ru-RU" i="1" dirty="0">
              <a:latin typeface="Calibri" panose="020F0502020204030204" pitchFamily="34" charset="0"/>
              <a:cs typeface="Arial" panose="020B0604020202020204" pitchFamily="34" charset="0"/>
            </a:endParaRPr>
          </a:p>
          <a:p>
            <a:pPr>
              <a:buFont typeface="Wingdings" panose="05000000000000000000" pitchFamily="2" charset="2"/>
              <a:buChar char="Ø"/>
            </a:pPr>
            <a:r>
              <a:rPr lang="ru-RU" altLang="ru-RU" i="1" u="sng" dirty="0">
                <a:latin typeface="Calibri" panose="020F0502020204030204" pitchFamily="34" charset="0"/>
                <a:cs typeface="Arial" panose="020B0604020202020204" pitchFamily="34" charset="0"/>
              </a:rPr>
              <a:t>«Бэла» </a:t>
            </a:r>
            <a:r>
              <a:rPr lang="ru-RU" altLang="ru-RU" i="1" dirty="0">
                <a:latin typeface="Calibri" panose="020F0502020204030204" pitchFamily="34" charset="0"/>
                <a:cs typeface="Arial" panose="020B0604020202020204" pitchFamily="34" charset="0"/>
              </a:rPr>
              <a:t>была написана в 1838 г. Первая публикация — в «Отечественных записках», март 1839</a:t>
            </a:r>
          </a:p>
          <a:p>
            <a:pPr>
              <a:buFont typeface="Wingdings" panose="05000000000000000000" pitchFamily="2" charset="2"/>
              <a:buChar char="Ø"/>
            </a:pPr>
            <a:r>
              <a:rPr lang="ru-RU" altLang="ru-RU" i="1" u="sng" dirty="0">
                <a:latin typeface="Calibri" panose="020F0502020204030204" pitchFamily="34" charset="0"/>
                <a:cs typeface="Arial" panose="020B0604020202020204" pitchFamily="34" charset="0"/>
              </a:rPr>
              <a:t>«Фаталист»</a:t>
            </a:r>
            <a:r>
              <a:rPr lang="ru-RU" altLang="ru-RU" i="1" dirty="0">
                <a:latin typeface="Calibri" panose="020F0502020204030204" pitchFamily="34" charset="0"/>
                <a:cs typeface="Arial" panose="020B0604020202020204" pitchFamily="34" charset="0"/>
              </a:rPr>
              <a:t> был впервые опубликован в «Отечественных записках» в 1839 г.</a:t>
            </a:r>
          </a:p>
          <a:p>
            <a:pPr>
              <a:buFont typeface="Wingdings 2" panose="05020102010507070707" pitchFamily="18" charset="2"/>
              <a:buNone/>
            </a:pPr>
            <a:endParaRPr lang="ru-RU" altLang="ru-RU"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4126541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2" descr="C:\Documents and Settings\MEDVED\Рабочий стол\423px-Otechestvennye_zapiski_1840_t8_n2_s144.gif"/>
          <p:cNvPicPr>
            <a:picLocks noChangeAspect="1" noChangeArrowheads="1"/>
          </p:cNvPicPr>
          <p:nvPr/>
        </p:nvPicPr>
        <p:blipFill>
          <a:blip r:embed="rId2"/>
          <a:srcRect/>
          <a:stretch>
            <a:fillRect/>
          </a:stretch>
        </p:blipFill>
        <p:spPr bwMode="auto">
          <a:xfrm>
            <a:off x="4608369" y="709729"/>
            <a:ext cx="3773684" cy="5352744"/>
          </a:xfrm>
          <a:prstGeom prst="rect">
            <a:avLst/>
          </a:prstGeom>
          <a:noFill/>
          <a:scene3d>
            <a:camera prst="perspectiveLeft"/>
            <a:lightRig rig="threePt" dir="t"/>
          </a:scene3d>
        </p:spPr>
      </p:pic>
      <p:sp>
        <p:nvSpPr>
          <p:cNvPr id="2" name="Прямоугольник 1"/>
          <p:cNvSpPr/>
          <p:nvPr/>
        </p:nvSpPr>
        <p:spPr>
          <a:xfrm>
            <a:off x="547352" y="709729"/>
            <a:ext cx="4572000" cy="2031325"/>
          </a:xfrm>
          <a:prstGeom prst="rect">
            <a:avLst/>
          </a:prstGeom>
        </p:spPr>
        <p:txBody>
          <a:bodyPr>
            <a:spAutoFit/>
          </a:bodyPr>
          <a:lstStyle/>
          <a:p>
            <a:pPr>
              <a:buFont typeface="Wingdings" panose="05000000000000000000" pitchFamily="2" charset="2"/>
              <a:buChar char="Ø"/>
            </a:pPr>
            <a:r>
              <a:rPr lang="ru-RU" altLang="ru-RU" i="1" dirty="0">
                <a:latin typeface="Calibri" panose="020F0502020204030204" pitchFamily="34" charset="0"/>
                <a:cs typeface="Arial" panose="020B0604020202020204" pitchFamily="34" charset="0"/>
              </a:rPr>
              <a:t>1840г. </a:t>
            </a:r>
            <a:r>
              <a:rPr lang="ru-RU" altLang="ru-RU" i="1" u="sng" dirty="0">
                <a:latin typeface="Calibri" panose="020F0502020204030204" pitchFamily="34" charset="0"/>
                <a:cs typeface="Arial" panose="020B0604020202020204" pitchFamily="34" charset="0"/>
              </a:rPr>
              <a:t>«Тамань» </a:t>
            </a:r>
            <a:r>
              <a:rPr lang="ru-RU" altLang="ru-RU" i="1" dirty="0">
                <a:latin typeface="Calibri" panose="020F0502020204030204" pitchFamily="34" charset="0"/>
                <a:cs typeface="Arial" panose="020B0604020202020204" pitchFamily="34" charset="0"/>
              </a:rPr>
              <a:t>«Отечественные записки». </a:t>
            </a:r>
          </a:p>
          <a:p>
            <a:pPr>
              <a:buFont typeface="Wingdings" panose="05000000000000000000" pitchFamily="2" charset="2"/>
              <a:buChar char="Ø"/>
            </a:pPr>
            <a:r>
              <a:rPr lang="ru-RU" altLang="ru-RU" i="1" u="sng" dirty="0">
                <a:latin typeface="Calibri" panose="020F0502020204030204" pitchFamily="34" charset="0"/>
                <a:cs typeface="Arial" panose="020B0604020202020204" pitchFamily="34" charset="0"/>
              </a:rPr>
              <a:t>«Максим </a:t>
            </a:r>
            <a:r>
              <a:rPr lang="ru-RU" altLang="ru-RU" i="1" u="sng" dirty="0" err="1">
                <a:latin typeface="Calibri" panose="020F0502020204030204" pitchFamily="34" charset="0"/>
                <a:cs typeface="Arial" panose="020B0604020202020204" pitchFamily="34" charset="0"/>
              </a:rPr>
              <a:t>Максимыч</a:t>
            </a:r>
            <a:r>
              <a:rPr lang="ru-RU" altLang="ru-RU" i="1" u="sng" dirty="0">
                <a:latin typeface="Calibri" panose="020F0502020204030204" pitchFamily="34" charset="0"/>
                <a:cs typeface="Arial" panose="020B0604020202020204" pitchFamily="34" charset="0"/>
              </a:rPr>
              <a:t>» </a:t>
            </a:r>
            <a:r>
              <a:rPr lang="ru-RU" altLang="ru-RU" i="1" dirty="0">
                <a:latin typeface="Calibri" panose="020F0502020204030204" pitchFamily="34" charset="0"/>
                <a:cs typeface="Arial" panose="020B0604020202020204" pitchFamily="34" charset="0"/>
              </a:rPr>
              <a:t>впервые появился в печати        в 1-м отдельном издании романа в 1840 г.</a:t>
            </a:r>
          </a:p>
          <a:p>
            <a:pPr>
              <a:buFont typeface="Wingdings" panose="05000000000000000000" pitchFamily="2" charset="2"/>
              <a:buChar char="Ø"/>
            </a:pPr>
            <a:r>
              <a:rPr lang="ru-RU" altLang="ru-RU" i="1" u="sng" dirty="0">
                <a:latin typeface="Calibri" panose="020F0502020204030204" pitchFamily="34" charset="0"/>
                <a:cs typeface="Arial" panose="020B0604020202020204" pitchFamily="34" charset="0"/>
              </a:rPr>
              <a:t>«Княжна Мери» </a:t>
            </a:r>
            <a:r>
              <a:rPr lang="ru-RU" altLang="ru-RU" i="1" dirty="0">
                <a:latin typeface="Calibri" panose="020F0502020204030204" pitchFamily="34" charset="0"/>
                <a:cs typeface="Arial" panose="020B0604020202020204" pitchFamily="34" charset="0"/>
              </a:rPr>
              <a:t>впервые появилась в 1-м издании романа.</a:t>
            </a:r>
          </a:p>
        </p:txBody>
      </p:sp>
    </p:spTree>
    <p:extLst>
      <p:ext uri="{BB962C8B-B14F-4D97-AF65-F5344CB8AC3E}">
        <p14:creationId xmlns:p14="http://schemas.microsoft.com/office/powerpoint/2010/main" val="232355134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3" name="Picture 2" descr="C:\Documents and Settings\MEDVED\Рабочий стол\Geroy_nashego_vremeni.gif"/>
          <p:cNvPicPr>
            <a:picLocks noChangeAspect="1" noChangeArrowheads="1"/>
          </p:cNvPicPr>
          <p:nvPr/>
        </p:nvPicPr>
        <p:blipFill>
          <a:blip r:embed="rId2"/>
          <a:srcRect/>
          <a:stretch>
            <a:fillRect/>
          </a:stretch>
        </p:blipFill>
        <p:spPr bwMode="auto">
          <a:xfrm>
            <a:off x="189733" y="1423392"/>
            <a:ext cx="3429024" cy="4880312"/>
          </a:xfrm>
          <a:prstGeom prst="rect">
            <a:avLst/>
          </a:prstGeom>
          <a:no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2" name="Прямоугольник 1"/>
          <p:cNvSpPr/>
          <p:nvPr/>
        </p:nvSpPr>
        <p:spPr>
          <a:xfrm>
            <a:off x="3618757" y="1653484"/>
            <a:ext cx="4572000" cy="2031325"/>
          </a:xfrm>
          <a:prstGeom prst="rect">
            <a:avLst/>
          </a:prstGeom>
        </p:spPr>
        <p:txBody>
          <a:bodyPr>
            <a:spAutoFit/>
          </a:bodyPr>
          <a:lstStyle/>
          <a:p>
            <a:pPr algn="ctr">
              <a:buFont typeface="Wingdings 2" panose="05020102010507070707" pitchFamily="18" charset="2"/>
              <a:buNone/>
            </a:pPr>
            <a:r>
              <a:rPr lang="ru-RU" altLang="ru-RU" dirty="0"/>
              <a:t>Первое полное издание вышло в 1840 г.</a:t>
            </a:r>
          </a:p>
          <a:p>
            <a:pPr algn="ctr">
              <a:buFont typeface="Wingdings 2" panose="05020102010507070707" pitchFamily="18" charset="2"/>
              <a:buNone/>
            </a:pPr>
            <a:endParaRPr lang="ru-RU" altLang="ru-RU" dirty="0"/>
          </a:p>
          <a:p>
            <a:pPr algn="ctr">
              <a:buFont typeface="Wingdings 2" panose="05020102010507070707" pitchFamily="18" charset="2"/>
              <a:buNone/>
            </a:pPr>
            <a:r>
              <a:rPr lang="ru-RU" altLang="ru-RU" dirty="0"/>
              <a:t>«Предисловие» было написано в    </a:t>
            </a:r>
          </a:p>
          <a:p>
            <a:pPr algn="ctr">
              <a:buFont typeface="Wingdings 2" panose="05020102010507070707" pitchFamily="18" charset="2"/>
              <a:buNone/>
            </a:pPr>
            <a:r>
              <a:rPr lang="ru-RU" altLang="ru-RU" dirty="0"/>
              <a:t> Санкт -Петербурге весной 1841 г. и впервые появилось во втором издании романа.</a:t>
            </a:r>
          </a:p>
        </p:txBody>
      </p:sp>
    </p:spTree>
    <p:extLst>
      <p:ext uri="{BB962C8B-B14F-4D97-AF65-F5344CB8AC3E}">
        <p14:creationId xmlns:p14="http://schemas.microsoft.com/office/powerpoint/2010/main" val="11424215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096029" y="596757"/>
            <a:ext cx="7024680" cy="523220"/>
          </a:xfrm>
          <a:prstGeom prst="rect">
            <a:avLst/>
          </a:prstGeom>
        </p:spPr>
        <p:txBody>
          <a:bodyPr wrap="none">
            <a:spAutoFit/>
          </a:bodyPr>
          <a:lstStyle/>
          <a:p>
            <a:r>
              <a:rPr lang="ru-RU" sz="2800" dirty="0">
                <a:solidFill>
                  <a:srgbClr val="FF0000"/>
                </a:solidFill>
                <a:effectLst>
                  <a:outerShdw blurRad="38100" dist="38100" dir="2700000" algn="tl">
                    <a:srgbClr val="000000">
                      <a:alpha val="43137"/>
                    </a:srgbClr>
                  </a:outerShdw>
                </a:effectLst>
              </a:rPr>
              <a:t>Роман состоит из нескольких </a:t>
            </a:r>
            <a:r>
              <a:rPr lang="ru-RU" sz="2800" dirty="0" smtClean="0">
                <a:solidFill>
                  <a:srgbClr val="FF0000"/>
                </a:solidFill>
                <a:effectLst>
                  <a:outerShdw blurRad="38100" dist="38100" dir="2700000" algn="tl">
                    <a:srgbClr val="000000">
                      <a:alpha val="43137"/>
                    </a:srgbClr>
                  </a:outerShdw>
                </a:effectLst>
              </a:rPr>
              <a:t>частей:</a:t>
            </a:r>
            <a:endParaRPr lang="ru-RU" sz="2800"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2417051" y="1089898"/>
            <a:ext cx="4572000" cy="1692771"/>
          </a:xfrm>
          <a:prstGeom prst="rect">
            <a:avLst/>
          </a:prstGeom>
        </p:spPr>
        <p:txBody>
          <a:bodyPr>
            <a:spAutoFit/>
          </a:bodyPr>
          <a:lstStyle/>
          <a:p>
            <a:pPr marL="342900" indent="-342900" algn="ctr">
              <a:buFont typeface="Wingdings 2" panose="05020102010507070707" pitchFamily="18" charset="2"/>
              <a:buNone/>
            </a:pPr>
            <a:r>
              <a:rPr lang="ru-RU" altLang="ru-RU" sz="2600" dirty="0" smtClean="0"/>
              <a:t> </a:t>
            </a:r>
          </a:p>
          <a:p>
            <a:pPr algn="ctr">
              <a:spcBef>
                <a:spcPct val="0"/>
              </a:spcBef>
            </a:pPr>
            <a:r>
              <a:rPr lang="ru-RU" altLang="ru-RU" sz="2600" b="1" dirty="0" smtClean="0"/>
              <a:t>ЧАСТЬ ПЕРВАЯ </a:t>
            </a:r>
          </a:p>
          <a:p>
            <a:pPr marL="742950" lvl="1" indent="-285750" algn="ctr">
              <a:spcBef>
                <a:spcPct val="0"/>
              </a:spcBef>
              <a:buFont typeface="Arial" panose="020B0604020202020204" pitchFamily="34" charset="0"/>
              <a:buChar char="–"/>
            </a:pPr>
            <a:r>
              <a:rPr lang="ru-RU" altLang="ru-RU" sz="2600" dirty="0" smtClean="0"/>
              <a:t>I. Бэла </a:t>
            </a:r>
          </a:p>
          <a:p>
            <a:pPr marL="742950" lvl="1" indent="-285750" algn="ctr">
              <a:spcBef>
                <a:spcPct val="0"/>
              </a:spcBef>
              <a:buFont typeface="Arial" panose="020B0604020202020204" pitchFamily="34" charset="0"/>
              <a:buChar char="–"/>
            </a:pPr>
            <a:r>
              <a:rPr lang="ru-RU" altLang="ru-RU" sz="2600" dirty="0" smtClean="0"/>
              <a:t>II. Максим </a:t>
            </a:r>
            <a:r>
              <a:rPr lang="ru-RU" altLang="ru-RU" sz="2600" dirty="0" err="1" smtClean="0"/>
              <a:t>Максимыч</a:t>
            </a:r>
            <a:r>
              <a:rPr lang="ru-RU" altLang="ru-RU" sz="2600" dirty="0" smtClean="0"/>
              <a:t> </a:t>
            </a:r>
            <a:endParaRPr lang="ru-RU" altLang="ru-RU" sz="2600" dirty="0"/>
          </a:p>
        </p:txBody>
      </p:sp>
      <p:sp>
        <p:nvSpPr>
          <p:cNvPr id="5" name="Прямоугольник 4"/>
          <p:cNvSpPr/>
          <p:nvPr/>
        </p:nvSpPr>
        <p:spPr>
          <a:xfrm>
            <a:off x="2286000" y="2782669"/>
            <a:ext cx="4572000" cy="1292662"/>
          </a:xfrm>
          <a:prstGeom prst="rect">
            <a:avLst/>
          </a:prstGeom>
        </p:spPr>
        <p:txBody>
          <a:bodyPr>
            <a:spAutoFit/>
          </a:bodyPr>
          <a:lstStyle/>
          <a:p>
            <a:pPr marL="342900" indent="-342900" algn="ctr" eaLnBrk="0" fontAlgn="auto" hangingPunct="0">
              <a:spcBef>
                <a:spcPts val="0"/>
              </a:spcBef>
              <a:spcAft>
                <a:spcPts val="0"/>
              </a:spcAft>
              <a:buClr>
                <a:srgbClr val="F9F9F9"/>
              </a:buClr>
              <a:buSzPct val="65000"/>
              <a:buFont typeface="Arial" pitchFamily="34" charset="0"/>
              <a:buChar char="•"/>
              <a:defRPr/>
            </a:pPr>
            <a:r>
              <a:rPr lang="ru-RU" sz="2600" i="1" dirty="0"/>
              <a:t>Журнал Печорина</a:t>
            </a:r>
            <a:r>
              <a:rPr lang="ru-RU" sz="2600" dirty="0"/>
              <a:t> </a:t>
            </a:r>
          </a:p>
          <a:p>
            <a:pPr marL="742950" lvl="1" indent="-285750" algn="ctr" eaLnBrk="0" fontAlgn="auto" hangingPunct="0">
              <a:spcBef>
                <a:spcPts val="0"/>
              </a:spcBef>
              <a:spcAft>
                <a:spcPts val="0"/>
              </a:spcAft>
              <a:buClr>
                <a:schemeClr val="tx1"/>
              </a:buClr>
              <a:buSzPct val="80000"/>
              <a:buFont typeface="Arial" pitchFamily="34" charset="0"/>
              <a:buChar char="–"/>
              <a:defRPr/>
            </a:pPr>
            <a:r>
              <a:rPr lang="ru-RU" sz="2600" dirty="0"/>
              <a:t>Предисловие </a:t>
            </a:r>
          </a:p>
          <a:p>
            <a:pPr marL="742950" lvl="1" indent="-285750" algn="ctr" eaLnBrk="0" fontAlgn="auto" hangingPunct="0">
              <a:spcBef>
                <a:spcPts val="0"/>
              </a:spcBef>
              <a:spcAft>
                <a:spcPts val="0"/>
              </a:spcAft>
              <a:buClr>
                <a:schemeClr val="tx1"/>
              </a:buClr>
              <a:buSzPct val="80000"/>
              <a:buFont typeface="Arial" pitchFamily="34" charset="0"/>
              <a:buChar char="–"/>
              <a:defRPr/>
            </a:pPr>
            <a:r>
              <a:rPr lang="ru-RU" sz="2600" dirty="0"/>
              <a:t>I. Тамань </a:t>
            </a:r>
          </a:p>
        </p:txBody>
      </p:sp>
      <p:sp>
        <p:nvSpPr>
          <p:cNvPr id="6" name="Прямоугольник 5"/>
          <p:cNvSpPr/>
          <p:nvPr/>
        </p:nvSpPr>
        <p:spPr>
          <a:xfrm>
            <a:off x="2351526" y="4075331"/>
            <a:ext cx="4572000" cy="2092881"/>
          </a:xfrm>
          <a:prstGeom prst="rect">
            <a:avLst/>
          </a:prstGeom>
        </p:spPr>
        <p:txBody>
          <a:bodyPr>
            <a:spAutoFit/>
          </a:bodyPr>
          <a:lstStyle/>
          <a:p>
            <a:pPr marL="342900" indent="-342900" algn="ctr" eaLnBrk="0" fontAlgn="auto" hangingPunct="0">
              <a:spcBef>
                <a:spcPts val="0"/>
              </a:spcBef>
              <a:spcAft>
                <a:spcPts val="0"/>
              </a:spcAft>
              <a:buClr>
                <a:srgbClr val="F9F9F9"/>
              </a:buClr>
              <a:buSzPct val="65000"/>
              <a:buFont typeface="Arial" pitchFamily="34" charset="0"/>
              <a:buChar char="•"/>
              <a:defRPr/>
            </a:pPr>
            <a:r>
              <a:rPr lang="ru-RU" sz="2600" b="1" dirty="0"/>
              <a:t>ЧАСТЬ ВТОРАЯ </a:t>
            </a:r>
          </a:p>
          <a:p>
            <a:pPr marL="342900" indent="-342900" algn="ctr" eaLnBrk="0" fontAlgn="auto" hangingPunct="0">
              <a:spcBef>
                <a:spcPts val="0"/>
              </a:spcBef>
              <a:spcAft>
                <a:spcPts val="0"/>
              </a:spcAft>
              <a:buClr>
                <a:srgbClr val="F9F9F9"/>
              </a:buClr>
              <a:buSzPct val="65000"/>
              <a:buFont typeface="Arial" pitchFamily="34" charset="0"/>
              <a:buChar char="•"/>
              <a:defRPr/>
            </a:pPr>
            <a:r>
              <a:rPr lang="ru-RU" sz="2600" i="1" dirty="0"/>
              <a:t>Окончание журнала Печорина</a:t>
            </a:r>
            <a:r>
              <a:rPr lang="ru-RU" sz="2600" dirty="0"/>
              <a:t> </a:t>
            </a:r>
          </a:p>
          <a:p>
            <a:pPr marL="742950" lvl="1" indent="-285750" algn="ctr" eaLnBrk="0" fontAlgn="auto" hangingPunct="0">
              <a:spcBef>
                <a:spcPts val="0"/>
              </a:spcBef>
              <a:spcAft>
                <a:spcPts val="0"/>
              </a:spcAft>
              <a:buClr>
                <a:schemeClr val="tx1"/>
              </a:buClr>
              <a:buSzPct val="80000"/>
              <a:buFont typeface="Arial" pitchFamily="34" charset="0"/>
              <a:buChar char="–"/>
              <a:defRPr/>
            </a:pPr>
            <a:r>
              <a:rPr lang="ru-RU" sz="2600" dirty="0"/>
              <a:t>II. Княжна Мери </a:t>
            </a:r>
          </a:p>
          <a:p>
            <a:pPr marL="742950" lvl="1" indent="-285750" algn="ctr" eaLnBrk="0" fontAlgn="auto" hangingPunct="0">
              <a:spcBef>
                <a:spcPts val="0"/>
              </a:spcBef>
              <a:spcAft>
                <a:spcPts val="0"/>
              </a:spcAft>
              <a:buClr>
                <a:schemeClr val="tx1"/>
              </a:buClr>
              <a:buSzPct val="80000"/>
              <a:buFont typeface="Arial" pitchFamily="34" charset="0"/>
              <a:buChar char="–"/>
              <a:defRPr/>
            </a:pPr>
            <a:r>
              <a:rPr lang="ru-RU" sz="2600" dirty="0"/>
              <a:t>III. Фаталист </a:t>
            </a:r>
          </a:p>
        </p:txBody>
      </p:sp>
    </p:spTree>
    <p:extLst>
      <p:ext uri="{BB962C8B-B14F-4D97-AF65-F5344CB8AC3E}">
        <p14:creationId xmlns:p14="http://schemas.microsoft.com/office/powerpoint/2010/main" val="212525629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503993" y="500062"/>
            <a:ext cx="6208751" cy="523220"/>
          </a:xfrm>
          <a:prstGeom prst="rect">
            <a:avLst/>
          </a:prstGeom>
        </p:spPr>
        <p:txBody>
          <a:bodyPr wrap="none">
            <a:spAutoFit/>
          </a:bodyPr>
          <a:lstStyle/>
          <a:p>
            <a:r>
              <a:rPr lang="ru-RU" sz="2800" dirty="0">
                <a:solidFill>
                  <a:srgbClr val="FF0000"/>
                </a:solidFill>
                <a:effectLst>
                  <a:outerShdw blurRad="38100" dist="38100" dir="2700000" algn="tl">
                    <a:srgbClr val="000000">
                      <a:alpha val="43137"/>
                    </a:srgbClr>
                  </a:outerShdw>
                </a:effectLst>
              </a:rPr>
              <a:t>Хронологический порядок частей</a:t>
            </a:r>
          </a:p>
        </p:txBody>
      </p:sp>
      <p:sp>
        <p:nvSpPr>
          <p:cNvPr id="3" name="Прямоугольник 2"/>
          <p:cNvSpPr/>
          <p:nvPr/>
        </p:nvSpPr>
        <p:spPr>
          <a:xfrm>
            <a:off x="2322368" y="1023282"/>
            <a:ext cx="4572000" cy="1477328"/>
          </a:xfrm>
          <a:prstGeom prst="rect">
            <a:avLst/>
          </a:prstGeom>
        </p:spPr>
        <p:txBody>
          <a:bodyPr>
            <a:spAutoFit/>
          </a:bodyPr>
          <a:lstStyle/>
          <a:p>
            <a:pPr algn="ctr">
              <a:buFont typeface="Arial" panose="020B0604020202020204" pitchFamily="34" charset="0"/>
              <a:buChar char="•"/>
            </a:pPr>
            <a:r>
              <a:rPr lang="ru-RU" altLang="ru-RU" dirty="0"/>
              <a:t>Тамань </a:t>
            </a:r>
          </a:p>
          <a:p>
            <a:pPr algn="ctr">
              <a:buFont typeface="Arial" panose="020B0604020202020204" pitchFamily="34" charset="0"/>
              <a:buChar char="•"/>
            </a:pPr>
            <a:r>
              <a:rPr lang="ru-RU" altLang="ru-RU" dirty="0"/>
              <a:t>Княжна Мери </a:t>
            </a:r>
          </a:p>
          <a:p>
            <a:pPr algn="ctr">
              <a:buFont typeface="Arial" panose="020B0604020202020204" pitchFamily="34" charset="0"/>
              <a:buChar char="•"/>
            </a:pPr>
            <a:r>
              <a:rPr lang="ru-RU" altLang="ru-RU" dirty="0"/>
              <a:t>Фаталист </a:t>
            </a:r>
          </a:p>
          <a:p>
            <a:pPr algn="ctr">
              <a:buFont typeface="Arial" panose="020B0604020202020204" pitchFamily="34" charset="0"/>
              <a:buChar char="•"/>
            </a:pPr>
            <a:r>
              <a:rPr lang="ru-RU" altLang="ru-RU" dirty="0"/>
              <a:t>Бэла </a:t>
            </a:r>
          </a:p>
          <a:p>
            <a:pPr algn="ctr">
              <a:buFont typeface="Arial" panose="020B0604020202020204" pitchFamily="34" charset="0"/>
              <a:buChar char="•"/>
            </a:pPr>
            <a:r>
              <a:rPr lang="ru-RU" altLang="ru-RU" dirty="0"/>
              <a:t>Максим </a:t>
            </a:r>
            <a:r>
              <a:rPr lang="ru-RU" altLang="ru-RU" dirty="0" err="1"/>
              <a:t>Максимыч</a:t>
            </a:r>
            <a:r>
              <a:rPr lang="ru-RU" altLang="ru-RU" dirty="0"/>
              <a:t> </a:t>
            </a:r>
          </a:p>
        </p:txBody>
      </p:sp>
      <p:sp>
        <p:nvSpPr>
          <p:cNvPr id="5" name="Прямоугольник 4"/>
          <p:cNvSpPr/>
          <p:nvPr/>
        </p:nvSpPr>
        <p:spPr>
          <a:xfrm>
            <a:off x="1239125" y="2472147"/>
            <a:ext cx="6738485" cy="1323439"/>
          </a:xfrm>
          <a:prstGeom prst="rect">
            <a:avLst/>
          </a:prstGeom>
        </p:spPr>
        <p:txBody>
          <a:bodyPr wrap="square">
            <a:spAutoFit/>
          </a:bodyPr>
          <a:lstStyle/>
          <a:p>
            <a:pPr marL="342900" indent="-342900" algn="ctr" fontAlgn="auto">
              <a:spcBef>
                <a:spcPct val="20000"/>
              </a:spcBef>
              <a:spcAft>
                <a:spcPts val="0"/>
              </a:spcAft>
              <a:buFont typeface="Arial" pitchFamily="34" charset="0"/>
              <a:buChar char="•"/>
              <a:defRPr/>
            </a:pPr>
            <a:r>
              <a:rPr lang="ru-RU" sz="2000" b="1" dirty="0">
                <a:solidFill>
                  <a:srgbClr val="0070C0"/>
                </a:solidFill>
              </a:rPr>
              <a:t>Между событиями «Бэлы» и встречей Печорина с Максимом </a:t>
            </a:r>
            <a:r>
              <a:rPr lang="ru-RU" sz="2000" b="1" dirty="0" err="1">
                <a:solidFill>
                  <a:srgbClr val="0070C0"/>
                </a:solidFill>
              </a:rPr>
              <a:t>Максимычем</a:t>
            </a:r>
            <a:r>
              <a:rPr lang="ru-RU" sz="2000" b="1" dirty="0">
                <a:solidFill>
                  <a:srgbClr val="0070C0"/>
                </a:solidFill>
              </a:rPr>
              <a:t> на глазах у рассказчика в части «Максим </a:t>
            </a:r>
            <a:r>
              <a:rPr lang="ru-RU" sz="2000" b="1" dirty="0" err="1">
                <a:solidFill>
                  <a:srgbClr val="0070C0"/>
                </a:solidFill>
              </a:rPr>
              <a:t>Максимыч</a:t>
            </a:r>
            <a:r>
              <a:rPr lang="ru-RU" sz="2000" b="1" dirty="0">
                <a:solidFill>
                  <a:srgbClr val="0070C0"/>
                </a:solidFill>
              </a:rPr>
              <a:t>» проходит пять лет.</a:t>
            </a:r>
          </a:p>
        </p:txBody>
      </p:sp>
      <p:sp>
        <p:nvSpPr>
          <p:cNvPr id="6" name="Прямоугольник 5"/>
          <p:cNvSpPr/>
          <p:nvPr/>
        </p:nvSpPr>
        <p:spPr>
          <a:xfrm>
            <a:off x="3232596" y="3949475"/>
            <a:ext cx="4572000" cy="2031325"/>
          </a:xfrm>
          <a:prstGeom prst="rect">
            <a:avLst/>
          </a:prstGeom>
        </p:spPr>
        <p:txBody>
          <a:bodyPr>
            <a:spAutoFit/>
          </a:bodyPr>
          <a:lstStyle/>
          <a:p>
            <a:r>
              <a:rPr lang="ru-RU" altLang="ru-RU" dirty="0"/>
              <a:t>Такое расположение служит особым художественным задачам: в частности,                                          сначала Печорин показывается глазами Максима Максимовича, а только затем мы видим его изнутри, по записям в дневнике.</a:t>
            </a:r>
          </a:p>
        </p:txBody>
      </p:sp>
      <p:pic>
        <p:nvPicPr>
          <p:cNvPr id="7" name="Содержимое 3" descr="13_news_zhenya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1217" y="961727"/>
            <a:ext cx="2271455" cy="1510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Содержимое 6" descr="3.jpg"/>
          <p:cNvPicPr>
            <a:picLocks noChangeAspect="1"/>
          </p:cNvPicPr>
          <p:nvPr/>
        </p:nvPicPr>
        <p:blipFill>
          <a:blip r:embed="rId3">
            <a:extLst>
              <a:ext uri="{28A0092B-C50C-407E-A947-70E740481C1C}">
                <a14:useLocalDpi xmlns:a14="http://schemas.microsoft.com/office/drawing/2010/main" val="0"/>
              </a:ext>
            </a:extLst>
          </a:blip>
          <a:srcRect l="57980" t="24347"/>
          <a:stretch>
            <a:fillRect/>
          </a:stretch>
        </p:blipFill>
        <p:spPr bwMode="auto">
          <a:xfrm>
            <a:off x="7271698" y="931484"/>
            <a:ext cx="1200922" cy="160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472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1" fill="hold" nodeType="afterEffect">
                                  <p:stCondLst>
                                    <p:cond delay="100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1778" y="386368"/>
            <a:ext cx="6422263" cy="4816698"/>
          </a:xfrm>
          <a:prstGeom prst="rect">
            <a:avLst/>
          </a:prstGeom>
          <a:ln>
            <a:noFill/>
          </a:ln>
          <a:effectLst>
            <a:softEdge rad="112500"/>
          </a:effectLst>
        </p:spPr>
      </p:pic>
    </p:spTree>
    <p:extLst>
      <p:ext uri="{BB962C8B-B14F-4D97-AF65-F5344CB8AC3E}">
        <p14:creationId xmlns:p14="http://schemas.microsoft.com/office/powerpoint/2010/main" val="147896295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2129805" y="500062"/>
            <a:ext cx="4575291" cy="523220"/>
          </a:xfrm>
          <a:prstGeom prst="rect">
            <a:avLst/>
          </a:prstGeom>
        </p:spPr>
        <p:txBody>
          <a:bodyPr wrap="none">
            <a:spAutoFit/>
          </a:bodyPr>
          <a:lstStyle/>
          <a:p>
            <a:r>
              <a:rPr lang="ru-RU" sz="2800" b="1" dirty="0">
                <a:solidFill>
                  <a:srgbClr val="FF0000"/>
                </a:solidFill>
                <a:effectLst>
                  <a:outerShdw blurRad="38100" dist="38100" dir="2700000" algn="tl">
                    <a:srgbClr val="000000">
                      <a:alpha val="43137"/>
                    </a:srgbClr>
                  </a:outerShdw>
                </a:effectLst>
              </a:rPr>
              <a:t>Главные герои романа:</a:t>
            </a:r>
          </a:p>
        </p:txBody>
      </p:sp>
      <p:sp>
        <p:nvSpPr>
          <p:cNvPr id="5" name="Прямоугольник 4"/>
          <p:cNvSpPr/>
          <p:nvPr/>
        </p:nvSpPr>
        <p:spPr>
          <a:xfrm>
            <a:off x="2659487" y="1023282"/>
            <a:ext cx="4572000" cy="4247317"/>
          </a:xfrm>
          <a:prstGeom prst="rect">
            <a:avLst/>
          </a:prstGeom>
        </p:spPr>
        <p:txBody>
          <a:bodyPr>
            <a:spAutoFit/>
          </a:bodyPr>
          <a:lstStyle/>
          <a:p>
            <a:pPr marL="548640" indent="-411480">
              <a:buClr>
                <a:schemeClr val="tx1">
                  <a:shade val="95000"/>
                </a:schemeClr>
              </a:buClr>
              <a:buFont typeface="Arial" pitchFamily="34" charset="0"/>
              <a:buChar char="•"/>
              <a:defRPr/>
            </a:pPr>
            <a:r>
              <a:rPr lang="ru-RU" dirty="0"/>
              <a:t>Офицер-рассказчик.</a:t>
            </a:r>
          </a:p>
          <a:p>
            <a:pPr marL="548640" indent="-411480">
              <a:buClr>
                <a:schemeClr val="tx1">
                  <a:shade val="95000"/>
                </a:schemeClr>
              </a:buClr>
              <a:buFont typeface="Arial" pitchFamily="34" charset="0"/>
              <a:buChar char="•"/>
              <a:defRPr/>
            </a:pPr>
            <a:r>
              <a:rPr lang="ru-RU" i="1" dirty="0"/>
              <a:t>Печорин</a:t>
            </a:r>
            <a:r>
              <a:rPr lang="ru-RU" dirty="0"/>
              <a:t>, Григорий Александрович. </a:t>
            </a:r>
          </a:p>
          <a:p>
            <a:pPr marL="548640" indent="-411480">
              <a:buClr>
                <a:schemeClr val="tx1">
                  <a:shade val="95000"/>
                </a:schemeClr>
              </a:buClr>
              <a:buFont typeface="Arial" pitchFamily="34" charset="0"/>
              <a:buChar char="•"/>
              <a:defRPr/>
            </a:pPr>
            <a:r>
              <a:rPr lang="ru-RU" i="1" dirty="0"/>
              <a:t>Максим </a:t>
            </a:r>
            <a:r>
              <a:rPr lang="ru-RU" i="1" dirty="0" err="1"/>
              <a:t>Максимыч</a:t>
            </a:r>
            <a:r>
              <a:rPr lang="ru-RU" dirty="0"/>
              <a:t>, штабс-капитан.</a:t>
            </a:r>
          </a:p>
          <a:p>
            <a:pPr marL="548640" indent="-411480">
              <a:buClr>
                <a:schemeClr val="tx1">
                  <a:shade val="95000"/>
                </a:schemeClr>
              </a:buClr>
              <a:buFont typeface="Arial" pitchFamily="34" charset="0"/>
              <a:buChar char="•"/>
              <a:defRPr/>
            </a:pPr>
            <a:r>
              <a:rPr lang="ru-RU" i="1" dirty="0"/>
              <a:t>Бэла</a:t>
            </a:r>
            <a:r>
              <a:rPr lang="ru-RU" dirty="0"/>
              <a:t>, черкешенка, дочь князя. </a:t>
            </a:r>
          </a:p>
          <a:p>
            <a:pPr marL="548640" indent="-411480">
              <a:buClr>
                <a:schemeClr val="tx1">
                  <a:shade val="95000"/>
                </a:schemeClr>
              </a:buClr>
              <a:buFont typeface="Arial" pitchFamily="34" charset="0"/>
              <a:buChar char="•"/>
              <a:defRPr/>
            </a:pPr>
            <a:r>
              <a:rPr lang="ru-RU" i="1" dirty="0"/>
              <a:t>Казбич</a:t>
            </a:r>
            <a:r>
              <a:rPr lang="ru-RU" dirty="0"/>
              <a:t>, черкес.</a:t>
            </a:r>
          </a:p>
          <a:p>
            <a:pPr marL="548640" indent="-411480">
              <a:buClr>
                <a:schemeClr val="tx1">
                  <a:shade val="95000"/>
                </a:schemeClr>
              </a:buClr>
              <a:buFont typeface="Arial" pitchFamily="34" charset="0"/>
              <a:buChar char="•"/>
              <a:defRPr/>
            </a:pPr>
            <a:r>
              <a:rPr lang="ru-RU" i="1" dirty="0" err="1"/>
              <a:t>Азамат</a:t>
            </a:r>
            <a:r>
              <a:rPr lang="ru-RU" dirty="0"/>
              <a:t>, черкес, сын князя. </a:t>
            </a:r>
          </a:p>
          <a:p>
            <a:pPr marL="548640" indent="-411480">
              <a:buClr>
                <a:schemeClr val="tx1">
                  <a:shade val="95000"/>
                </a:schemeClr>
              </a:buClr>
              <a:buFont typeface="Arial" pitchFamily="34" charset="0"/>
              <a:buChar char="•"/>
              <a:defRPr/>
            </a:pPr>
            <a:r>
              <a:rPr lang="ru-RU" i="1" dirty="0"/>
              <a:t>княжна Мери</a:t>
            </a:r>
            <a:r>
              <a:rPr lang="ru-RU" dirty="0"/>
              <a:t> Лиговская. </a:t>
            </a:r>
          </a:p>
          <a:p>
            <a:pPr marL="548640" indent="-411480">
              <a:buClr>
                <a:schemeClr val="tx1">
                  <a:shade val="95000"/>
                </a:schemeClr>
              </a:buClr>
              <a:buFont typeface="Arial" pitchFamily="34" charset="0"/>
              <a:buChar char="•"/>
              <a:defRPr/>
            </a:pPr>
            <a:r>
              <a:rPr lang="ru-RU" i="1" dirty="0"/>
              <a:t>Вера, дальняя родственница </a:t>
            </a:r>
          </a:p>
          <a:p>
            <a:pPr marL="548640" indent="-411480">
              <a:buClr>
                <a:schemeClr val="tx1">
                  <a:shade val="95000"/>
                </a:schemeClr>
              </a:buClr>
              <a:defRPr/>
            </a:pPr>
            <a:r>
              <a:rPr lang="ru-RU" i="1" dirty="0"/>
              <a:t>княгини Лиговской по мужу</a:t>
            </a:r>
            <a:r>
              <a:rPr lang="ru-RU" dirty="0"/>
              <a:t>. </a:t>
            </a:r>
          </a:p>
          <a:p>
            <a:pPr marL="548640" indent="-411480">
              <a:buClr>
                <a:schemeClr val="tx1">
                  <a:shade val="95000"/>
                </a:schemeClr>
              </a:buClr>
              <a:buFont typeface="Arial" pitchFamily="34" charset="0"/>
              <a:buChar char="•"/>
              <a:defRPr/>
            </a:pPr>
            <a:r>
              <a:rPr lang="ru-RU" i="1" dirty="0"/>
              <a:t>Грушницкий, юнкер.</a:t>
            </a:r>
            <a:endParaRPr lang="ru-RU" dirty="0"/>
          </a:p>
          <a:p>
            <a:pPr marL="548640" indent="-411480">
              <a:buClr>
                <a:schemeClr val="tx1">
                  <a:shade val="95000"/>
                </a:schemeClr>
              </a:buClr>
              <a:buFont typeface="Arial" pitchFamily="34" charset="0"/>
              <a:buChar char="•"/>
              <a:defRPr/>
            </a:pPr>
            <a:r>
              <a:rPr lang="ru-RU" i="1" dirty="0"/>
              <a:t>доктор Вернер.</a:t>
            </a:r>
            <a:r>
              <a:rPr lang="ru-RU" dirty="0"/>
              <a:t> </a:t>
            </a:r>
          </a:p>
          <a:p>
            <a:pPr marL="548640" indent="-411480">
              <a:buClr>
                <a:schemeClr val="tx1">
                  <a:shade val="95000"/>
                </a:schemeClr>
              </a:buClr>
              <a:buFont typeface="Arial" pitchFamily="34" charset="0"/>
              <a:buChar char="•"/>
              <a:defRPr/>
            </a:pPr>
            <a:r>
              <a:rPr lang="ru-RU" i="1" dirty="0" err="1"/>
              <a:t>Вулич</a:t>
            </a:r>
            <a:r>
              <a:rPr lang="ru-RU" dirty="0"/>
              <a:t>, поручик. </a:t>
            </a:r>
          </a:p>
          <a:p>
            <a:pPr marL="548640" indent="-411480">
              <a:buClr>
                <a:schemeClr val="tx1">
                  <a:shade val="95000"/>
                </a:schemeClr>
              </a:buClr>
              <a:buFont typeface="Arial" pitchFamily="34" charset="0"/>
              <a:buChar char="•"/>
              <a:defRPr/>
            </a:pPr>
            <a:endParaRPr lang="ru-RU" dirty="0"/>
          </a:p>
        </p:txBody>
      </p:sp>
    </p:spTree>
    <p:extLst>
      <p:ext uri="{BB962C8B-B14F-4D97-AF65-F5344CB8AC3E}">
        <p14:creationId xmlns:p14="http://schemas.microsoft.com/office/powerpoint/2010/main" val="290450891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2824868" y="669339"/>
            <a:ext cx="3567002" cy="584775"/>
          </a:xfrm>
          <a:prstGeom prst="rect">
            <a:avLst/>
          </a:prstGeom>
        </p:spPr>
        <p:txBody>
          <a:bodyPr wrap="none">
            <a:spAutoFit/>
          </a:bodyPr>
          <a:lstStyle/>
          <a:p>
            <a:r>
              <a:rPr lang="ru-RU" sz="3200" b="1" dirty="0">
                <a:solidFill>
                  <a:srgbClr val="FF0000"/>
                </a:solidFill>
                <a:effectLst>
                  <a:outerShdw blurRad="38100" dist="38100" dir="2700000" algn="tl">
                    <a:srgbClr val="000000">
                      <a:alpha val="43137"/>
                    </a:srgbClr>
                  </a:outerShdw>
                </a:effectLst>
              </a:rPr>
              <a:t>Место действия</a:t>
            </a:r>
          </a:p>
        </p:txBody>
      </p:sp>
      <p:sp>
        <p:nvSpPr>
          <p:cNvPr id="3" name="Прямоугольник 2"/>
          <p:cNvSpPr/>
          <p:nvPr/>
        </p:nvSpPr>
        <p:spPr>
          <a:xfrm>
            <a:off x="2633730" y="1423391"/>
            <a:ext cx="4572000" cy="1200329"/>
          </a:xfrm>
          <a:prstGeom prst="rect">
            <a:avLst/>
          </a:prstGeom>
        </p:spPr>
        <p:txBody>
          <a:bodyPr>
            <a:spAutoFit/>
          </a:bodyPr>
          <a:lstStyle/>
          <a:p>
            <a:r>
              <a:rPr lang="ru-RU" altLang="ru-RU" dirty="0"/>
              <a:t>Прикавказье .</a:t>
            </a:r>
          </a:p>
          <a:p>
            <a:r>
              <a:rPr lang="ru-RU" altLang="ru-RU" dirty="0"/>
              <a:t>Пятигорск .</a:t>
            </a:r>
          </a:p>
          <a:p>
            <a:r>
              <a:rPr lang="ru-RU" altLang="ru-RU" dirty="0"/>
              <a:t>Район Кавказских Минеральных вод.</a:t>
            </a:r>
          </a:p>
          <a:p>
            <a:r>
              <a:rPr lang="ru-RU" altLang="ru-RU" dirty="0"/>
              <a:t>Кисловодск.</a:t>
            </a:r>
          </a:p>
        </p:txBody>
      </p:sp>
      <p:pic>
        <p:nvPicPr>
          <p:cNvPr id="5" name="Picture 4" descr="C:\Documents and Settings\MEDVED\Рабочий стол\Mount_Elbrus_May_2008.jpg"/>
          <p:cNvPicPr>
            <a:picLocks noChangeAspect="1" noChangeArrowheads="1"/>
          </p:cNvPicPr>
          <p:nvPr/>
        </p:nvPicPr>
        <p:blipFill>
          <a:blip r:embed="rId2" cstate="print"/>
          <a:srcRect/>
          <a:stretch>
            <a:fillRect/>
          </a:stretch>
        </p:blipFill>
        <p:spPr bwMode="auto">
          <a:xfrm>
            <a:off x="-126197" y="3206840"/>
            <a:ext cx="7096143" cy="3767071"/>
          </a:xfrm>
          <a:prstGeom prst="rect">
            <a:avLst/>
          </a:prstGeom>
          <a:noFill/>
          <a:effectLst>
            <a:softEdge rad="127000"/>
          </a:effectLst>
        </p:spPr>
      </p:pic>
    </p:spTree>
    <p:extLst>
      <p:ext uri="{BB962C8B-B14F-4D97-AF65-F5344CB8AC3E}">
        <p14:creationId xmlns:p14="http://schemas.microsoft.com/office/powerpoint/2010/main" val="88250767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3" name="Прямоугольник 2"/>
          <p:cNvSpPr/>
          <p:nvPr/>
        </p:nvSpPr>
        <p:spPr>
          <a:xfrm>
            <a:off x="4748818" y="961727"/>
            <a:ext cx="3798168" cy="5078313"/>
          </a:xfrm>
          <a:prstGeom prst="rect">
            <a:avLst/>
          </a:prstGeom>
        </p:spPr>
        <p:txBody>
          <a:bodyPr wrap="square">
            <a:spAutoFit/>
          </a:bodyPr>
          <a:lstStyle/>
          <a:p>
            <a:r>
              <a:rPr lang="ru-RU" b="1" dirty="0">
                <a:ln>
                  <a:solidFill>
                    <a:srgbClr val="002060"/>
                  </a:solidFill>
                </a:ln>
                <a:solidFill>
                  <a:srgbClr val="002060"/>
                </a:solidFill>
                <a:latin typeface="Garamond" panose="02020404030301010803" pitchFamily="18" charset="0"/>
              </a:rPr>
              <a:t>История написания «Героя нашего времени» включает в себя и многочисленные споры современников о том, кто является прототипом главного героя этого произведения. Литературоведы называют много разных имен, начиная от личности известного красавца, франта и дуэлянта </a:t>
            </a:r>
            <a:endParaRPr lang="ru-RU" b="1" dirty="0" smtClean="0">
              <a:ln>
                <a:solidFill>
                  <a:srgbClr val="002060"/>
                </a:solidFill>
              </a:ln>
              <a:solidFill>
                <a:srgbClr val="002060"/>
              </a:solidFill>
              <a:latin typeface="Garamond" panose="02020404030301010803" pitchFamily="18" charset="0"/>
            </a:endParaRPr>
          </a:p>
          <a:p>
            <a:r>
              <a:rPr lang="ru-RU" b="1" dirty="0" smtClean="0">
                <a:ln>
                  <a:solidFill>
                    <a:srgbClr val="002060"/>
                  </a:solidFill>
                </a:ln>
                <a:solidFill>
                  <a:srgbClr val="002060"/>
                </a:solidFill>
                <a:latin typeface="Garamond" panose="02020404030301010803" pitchFamily="18" charset="0"/>
              </a:rPr>
              <a:t>А.П</a:t>
            </a:r>
            <a:r>
              <a:rPr lang="ru-RU" b="1" dirty="0">
                <a:ln>
                  <a:solidFill>
                    <a:srgbClr val="002060"/>
                  </a:solidFill>
                </a:ln>
                <a:solidFill>
                  <a:srgbClr val="002060"/>
                </a:solidFill>
                <a:latin typeface="Garamond" panose="02020404030301010803" pitchFamily="18" charset="0"/>
              </a:rPr>
              <a:t>. Шувалова и заканчивая образом самого Лермонтова.</a:t>
            </a:r>
          </a:p>
          <a:p>
            <a:r>
              <a:rPr lang="ru-RU" b="1" dirty="0">
                <a:ln>
                  <a:solidFill>
                    <a:srgbClr val="002060"/>
                  </a:solidFill>
                </a:ln>
                <a:solidFill>
                  <a:srgbClr val="002060"/>
                </a:solidFill>
                <a:latin typeface="Garamond" panose="02020404030301010803" pitchFamily="18" charset="0"/>
              </a:rPr>
              <a:t>Так или иначе, этот роман сегодня является классикой русской литературы, гениальным произведением, которое показывает нам целый пласт русской жизни, быта и культуры начала позапрошлого века</a:t>
            </a:r>
            <a:r>
              <a:rPr lang="ru-RU" b="1" dirty="0" smtClean="0">
                <a:ln>
                  <a:solidFill>
                    <a:srgbClr val="002060"/>
                  </a:solidFill>
                </a:ln>
                <a:solidFill>
                  <a:srgbClr val="002060"/>
                </a:solidFill>
                <a:latin typeface="Garamond" panose="02020404030301010803" pitchFamily="18" charset="0"/>
              </a:rPr>
              <a:t>.</a:t>
            </a:r>
            <a:endParaRPr lang="ru-RU" b="1" dirty="0">
              <a:ln>
                <a:solidFill>
                  <a:srgbClr val="002060"/>
                </a:solidFill>
              </a:ln>
              <a:solidFill>
                <a:srgbClr val="002060"/>
              </a:solidFill>
              <a:latin typeface="Garamond" panose="02020404030301010803" pitchFamily="18" charset="0"/>
            </a:endParaRPr>
          </a:p>
        </p:txBody>
      </p:sp>
      <p:pic>
        <p:nvPicPr>
          <p:cNvPr id="5" name="Picture 2" descr="https://i.pinimg.com/originals/ec/06/da/ec06daa42254c15425fe595e868bb11c.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890105" y="653733"/>
            <a:ext cx="3858713" cy="4716204"/>
          </a:xfrm>
          <a:prstGeom prst="ellipse">
            <a:avLst/>
          </a:prstGeom>
          <a:ln>
            <a:noFill/>
          </a:ln>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22172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26533" y="500062"/>
            <a:ext cx="381836" cy="923330"/>
          </a:xfrm>
          <a:prstGeom prst="rect">
            <a:avLst/>
          </a:prstGeom>
          <a:noFill/>
        </p:spPr>
        <p:txBody>
          <a:bodyPr wrap="none" lIns="91440" tIns="45720" rIns="91440" bIns="45720">
            <a:spAutoFit/>
          </a:bodyPr>
          <a:lstStyle/>
          <a:p>
            <a:pPr algn="ctr"/>
            <a:r>
              <a:rPr lang="ru-RU" sz="5400" b="1" cap="none" spc="0" dirty="0" smtClean="0">
                <a:ln w="22225">
                  <a:solidFill>
                    <a:schemeClr val="accent2"/>
                  </a:solidFill>
                  <a:prstDash val="solid"/>
                </a:ln>
                <a:solidFill>
                  <a:schemeClr val="accent2">
                    <a:lumMod val="40000"/>
                    <a:lumOff val="60000"/>
                  </a:schemeClr>
                </a:solidFill>
                <a:effectLst/>
              </a:rPr>
              <a:t> </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2" name="Прямоугольник 1"/>
          <p:cNvSpPr/>
          <p:nvPr/>
        </p:nvSpPr>
        <p:spPr>
          <a:xfrm>
            <a:off x="1751590" y="662016"/>
            <a:ext cx="5898461" cy="923330"/>
          </a:xfrm>
          <a:prstGeom prst="rect">
            <a:avLst/>
          </a:prstGeom>
          <a:noFill/>
        </p:spPr>
        <p:txBody>
          <a:bodyPr wrap="square" lIns="91440" tIns="45720" rIns="91440" bIns="45720">
            <a:spAutoFit/>
          </a:bodyPr>
          <a:lstStyle/>
          <a:p>
            <a:pPr algn="ctr"/>
            <a:r>
              <a:rPr lang="ru-RU" sz="5400" b="1" dirty="0" smtClean="0">
                <a:ln w="22225">
                  <a:solidFill>
                    <a:schemeClr val="accent2"/>
                  </a:solidFill>
                  <a:prstDash val="solid"/>
                </a:ln>
                <a:solidFill>
                  <a:schemeClr val="accent2">
                    <a:lumMod val="40000"/>
                    <a:lumOff val="60000"/>
                  </a:schemeClr>
                </a:solidFill>
              </a:rPr>
              <a:t>Тест</a:t>
            </a:r>
            <a:endParaRPr lang="ru-RU" sz="5400" b="1" cap="none" spc="0" dirty="0">
              <a:ln w="22225">
                <a:solidFill>
                  <a:schemeClr val="accent2"/>
                </a:solidFill>
                <a:prstDash val="solid"/>
              </a:ln>
              <a:solidFill>
                <a:schemeClr val="accent2">
                  <a:lumMod val="40000"/>
                  <a:lumOff val="60000"/>
                </a:schemeClr>
              </a:solidFill>
              <a:effectLst/>
            </a:endParaRPr>
          </a:p>
        </p:txBody>
      </p:sp>
      <p:sp>
        <p:nvSpPr>
          <p:cNvPr id="3" name="TextBox 2"/>
          <p:cNvSpPr txBox="1"/>
          <p:nvPr/>
        </p:nvSpPr>
        <p:spPr>
          <a:xfrm>
            <a:off x="1275008" y="1585346"/>
            <a:ext cx="6980350" cy="646331"/>
          </a:xfrm>
          <a:prstGeom prst="rect">
            <a:avLst/>
          </a:prstGeom>
          <a:noFill/>
        </p:spPr>
        <p:txBody>
          <a:bodyPr wrap="square" rtlCol="0">
            <a:spAutoFit/>
          </a:bodyPr>
          <a:lstStyle/>
          <a:p>
            <a:r>
              <a:rPr lang="ru-RU" b="1" dirty="0">
                <a:solidFill>
                  <a:srgbClr val="FF0000"/>
                </a:solidFill>
              </a:rPr>
              <a:t>1. В каком году был впервые издан роман «Герой нашего времени»?</a:t>
            </a:r>
            <a:endParaRPr lang="ru-RU" dirty="0">
              <a:solidFill>
                <a:srgbClr val="FF0000"/>
              </a:solidFill>
            </a:endParaRPr>
          </a:p>
        </p:txBody>
      </p:sp>
      <p:sp>
        <p:nvSpPr>
          <p:cNvPr id="6" name="Прямоугольник 5"/>
          <p:cNvSpPr/>
          <p:nvPr/>
        </p:nvSpPr>
        <p:spPr>
          <a:xfrm>
            <a:off x="1275008" y="2346722"/>
            <a:ext cx="4572000" cy="1569660"/>
          </a:xfrm>
          <a:prstGeom prst="rect">
            <a:avLst/>
          </a:prstGeom>
        </p:spPr>
        <p:txBody>
          <a:bodyPr>
            <a:spAutoFit/>
          </a:bodyPr>
          <a:lstStyle/>
          <a:p>
            <a:r>
              <a:rPr lang="ru-RU" sz="2400" dirty="0">
                <a:solidFill>
                  <a:srgbClr val="2B2727"/>
                </a:solidFill>
                <a:latin typeface="Cantarell"/>
              </a:rPr>
              <a:t>А) В 1838 году</a:t>
            </a:r>
          </a:p>
          <a:p>
            <a:r>
              <a:rPr lang="ru-RU" sz="2400" dirty="0" smtClean="0">
                <a:latin typeface="Cantarell"/>
              </a:rPr>
              <a:t>Б</a:t>
            </a:r>
            <a:r>
              <a:rPr lang="ru-RU" sz="2400" dirty="0">
                <a:latin typeface="Cantarell"/>
              </a:rPr>
              <a:t>) В 1840 году</a:t>
            </a:r>
          </a:p>
          <a:p>
            <a:r>
              <a:rPr lang="ru-RU" sz="2400" dirty="0">
                <a:solidFill>
                  <a:srgbClr val="2B2727"/>
                </a:solidFill>
                <a:latin typeface="Cantarell"/>
              </a:rPr>
              <a:t>В) В 1842 году</a:t>
            </a:r>
          </a:p>
          <a:p>
            <a:r>
              <a:rPr lang="ru-RU" sz="2400" dirty="0">
                <a:solidFill>
                  <a:srgbClr val="2B2727"/>
                </a:solidFill>
                <a:latin typeface="Cantarell"/>
              </a:rPr>
              <a:t>Г) В 1856 году</a:t>
            </a:r>
            <a:endParaRPr lang="ru-RU" sz="2400" b="0" i="0" dirty="0">
              <a:solidFill>
                <a:srgbClr val="2B2727"/>
              </a:solidFill>
              <a:effectLst/>
              <a:latin typeface="Cantarell"/>
            </a:endParaRPr>
          </a:p>
        </p:txBody>
      </p:sp>
    </p:spTree>
    <p:extLst>
      <p:ext uri="{BB962C8B-B14F-4D97-AF65-F5344CB8AC3E}">
        <p14:creationId xmlns:p14="http://schemas.microsoft.com/office/powerpoint/2010/main" val="28730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additive="base">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 calcmode="lin" valueType="num">
                                      <p:cBhvr>
                                        <p:cTn id="3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33"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FF0000"/>
                </a:solidFill>
              </a:rPr>
              <a:t>2. К какому виду относится роман «Герой нашего времени»?</a:t>
            </a:r>
            <a:endParaRPr lang="ru-RU" sz="2800" dirty="0">
              <a:solidFill>
                <a:srgbClr val="FF0000"/>
              </a:solidFill>
            </a:endParaRPr>
          </a:p>
        </p:txBody>
      </p:sp>
      <p:sp>
        <p:nvSpPr>
          <p:cNvPr id="4" name="Прямоугольник 3"/>
          <p:cNvSpPr/>
          <p:nvPr/>
        </p:nvSpPr>
        <p:spPr>
          <a:xfrm>
            <a:off x="804930" y="1915319"/>
            <a:ext cx="4572000" cy="1569660"/>
          </a:xfrm>
          <a:prstGeom prst="rect">
            <a:avLst/>
          </a:prstGeom>
        </p:spPr>
        <p:txBody>
          <a:bodyPr>
            <a:spAutoFit/>
          </a:bodyPr>
          <a:lstStyle/>
          <a:p>
            <a:r>
              <a:rPr lang="ru-RU" sz="2400" dirty="0">
                <a:solidFill>
                  <a:srgbClr val="2B2727"/>
                </a:solidFill>
                <a:latin typeface="Cantarell"/>
              </a:rPr>
              <a:t>А) Психологический</a:t>
            </a:r>
          </a:p>
          <a:p>
            <a:r>
              <a:rPr lang="ru-RU" sz="2400" dirty="0">
                <a:solidFill>
                  <a:srgbClr val="2B2727"/>
                </a:solidFill>
                <a:latin typeface="Cantarell"/>
              </a:rPr>
              <a:t>Б) Социальный</a:t>
            </a:r>
          </a:p>
          <a:p>
            <a:r>
              <a:rPr lang="ru-RU" sz="2400" dirty="0">
                <a:solidFill>
                  <a:srgbClr val="2B2727"/>
                </a:solidFill>
                <a:latin typeface="Cantarell"/>
              </a:rPr>
              <a:t>В) </a:t>
            </a:r>
            <a:r>
              <a:rPr lang="ru-RU" sz="2400" dirty="0" smtClean="0">
                <a:solidFill>
                  <a:srgbClr val="2B2727"/>
                </a:solidFill>
                <a:latin typeface="Cantarell"/>
              </a:rPr>
              <a:t>Исторический</a:t>
            </a:r>
          </a:p>
          <a:p>
            <a:endParaRPr lang="ru-RU" sz="2400" b="0" i="0" dirty="0">
              <a:solidFill>
                <a:srgbClr val="2B2727"/>
              </a:solidFill>
              <a:effectLst/>
              <a:latin typeface="Cantarell"/>
            </a:endParaRPr>
          </a:p>
        </p:txBody>
      </p:sp>
    </p:spTree>
    <p:extLst>
      <p:ext uri="{BB962C8B-B14F-4D97-AF65-F5344CB8AC3E}">
        <p14:creationId xmlns:p14="http://schemas.microsoft.com/office/powerpoint/2010/main" val="370090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additive="base">
                                        <p:cTn id="2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p:cTn id="2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9"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a:solidFill>
                  <a:srgbClr val="FF0000"/>
                </a:solidFill>
              </a:rPr>
              <a:t>3. В чём особенность композиции романа?</a:t>
            </a:r>
            <a:endParaRPr lang="ru-RU" sz="2800" dirty="0">
              <a:solidFill>
                <a:srgbClr val="FF0000"/>
              </a:solidFill>
            </a:endParaRPr>
          </a:p>
        </p:txBody>
      </p:sp>
      <p:sp>
        <p:nvSpPr>
          <p:cNvPr id="3" name="Объект 2"/>
          <p:cNvSpPr>
            <a:spLocks noGrp="1"/>
          </p:cNvSpPr>
          <p:nvPr>
            <p:ph idx="1"/>
          </p:nvPr>
        </p:nvSpPr>
        <p:spPr>
          <a:xfrm>
            <a:off x="2125014" y="1915319"/>
            <a:ext cx="6352236" cy="3377898"/>
          </a:xfrm>
        </p:spPr>
        <p:txBody>
          <a:bodyPr>
            <a:normAutofit/>
          </a:bodyPr>
          <a:lstStyle/>
          <a:p>
            <a:r>
              <a:rPr lang="ru-RU" sz="2400" dirty="0"/>
              <a:t>А) Нет композиции</a:t>
            </a:r>
          </a:p>
          <a:p>
            <a:r>
              <a:rPr lang="ru-RU" sz="2400" dirty="0"/>
              <a:t>Б) Завязка и развязка поменяны местами</a:t>
            </a:r>
          </a:p>
          <a:p>
            <a:r>
              <a:rPr lang="ru-RU" sz="2400" dirty="0"/>
              <a:t>В) Нет кульминации</a:t>
            </a:r>
          </a:p>
          <a:p>
            <a:r>
              <a:rPr lang="ru-RU" sz="2400" dirty="0" smtClean="0"/>
              <a:t>Г</a:t>
            </a:r>
            <a:r>
              <a:rPr lang="ru-RU" sz="2400" dirty="0"/>
              <a:t>) Нарушен хронологический порядок</a:t>
            </a:r>
          </a:p>
          <a:p>
            <a:endParaRPr lang="ru-RU" sz="2400" dirty="0"/>
          </a:p>
        </p:txBody>
      </p:sp>
    </p:spTree>
    <p:extLst>
      <p:ext uri="{BB962C8B-B14F-4D97-AF65-F5344CB8AC3E}">
        <p14:creationId xmlns:p14="http://schemas.microsoft.com/office/powerpoint/2010/main" val="208089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iterate type="lt">
                                    <p:tmPct val="0"/>
                                  </p:iterate>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mph" presetSubtype="0" fill="hold" nodeType="clickEffect">
                                  <p:stCondLst>
                                    <p:cond delay="0"/>
                                  </p:stCondLst>
                                  <p:iterate type="lt">
                                    <p:tmPct val="4000"/>
                                  </p:iterate>
                                  <p:childTnLst>
                                    <p:set>
                                      <p:cBhvr override="childStyle">
                                        <p:cTn id="30" dur="500" fill="hold"/>
                                        <p:tgtEl>
                                          <p:spTgt spid="3">
                                            <p:txEl>
                                              <p:pRg st="3" end="3"/>
                                            </p:txEl>
                                          </p:spTgt>
                                        </p:tgtEl>
                                        <p:attrNameLst>
                                          <p:attrName>style.color</p:attrName>
                                        </p:attrNameLst>
                                      </p:cBhvr>
                                      <p:to>
                                        <p:clrVal>
                                          <a:srgbClr val="FF0000"/>
                                        </p:clrVal>
                                      </p:to>
                                    </p:set>
                                    <p:set>
                                      <p:cBhvr>
                                        <p:cTn id="31" dur="500" fill="hold"/>
                                        <p:tgtEl>
                                          <p:spTgt spid="3">
                                            <p:txEl>
                                              <p:pRg st="3" end="3"/>
                                            </p:txEl>
                                          </p:spTgt>
                                        </p:tgtEl>
                                        <p:attrNameLst>
                                          <p:attrName>fillcolor</p:attrName>
                                        </p:attrNameLst>
                                      </p:cBhvr>
                                      <p:to>
                                        <p:clrVal>
                                          <a:srgbClr val="FF0000"/>
                                        </p:clrVal>
                                      </p:to>
                                    </p:set>
                                    <p:set>
                                      <p:cBhvr>
                                        <p:cTn id="32" dur="500" fill="hold"/>
                                        <p:tgtEl>
                                          <p:spTgt spid="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29953" y="1803041"/>
            <a:ext cx="6814802" cy="3961339"/>
          </a:xfrm>
        </p:spPr>
        <p:txBody>
          <a:bodyPr/>
          <a:lstStyle/>
          <a:p>
            <a:r>
              <a:rPr lang="ru-RU" dirty="0"/>
              <a:t>А) 3</a:t>
            </a:r>
          </a:p>
          <a:p>
            <a:r>
              <a:rPr lang="ru-RU" dirty="0"/>
              <a:t>Б) 4</a:t>
            </a:r>
          </a:p>
          <a:p>
            <a:r>
              <a:rPr lang="ru-RU" dirty="0" smtClean="0"/>
              <a:t>В</a:t>
            </a:r>
            <a:r>
              <a:rPr lang="ru-RU" dirty="0"/>
              <a:t>) 5</a:t>
            </a:r>
          </a:p>
          <a:p>
            <a:r>
              <a:rPr lang="ru-RU" dirty="0"/>
              <a:t>Г) 6</a:t>
            </a:r>
          </a:p>
          <a:p>
            <a:endParaRPr lang="ru-RU" dirty="0"/>
          </a:p>
        </p:txBody>
      </p:sp>
      <p:sp>
        <p:nvSpPr>
          <p:cNvPr id="4" name="Прямоугольник 3"/>
          <p:cNvSpPr/>
          <p:nvPr/>
        </p:nvSpPr>
        <p:spPr>
          <a:xfrm>
            <a:off x="886296" y="964773"/>
            <a:ext cx="5580117" cy="584775"/>
          </a:xfrm>
          <a:prstGeom prst="rect">
            <a:avLst/>
          </a:prstGeom>
        </p:spPr>
        <p:txBody>
          <a:bodyPr wrap="none">
            <a:spAutoFit/>
          </a:bodyPr>
          <a:lstStyle/>
          <a:p>
            <a:r>
              <a:rPr lang="ru-RU" sz="3200" b="1" dirty="0">
                <a:solidFill>
                  <a:srgbClr val="FF0000"/>
                </a:solidFill>
                <a:latin typeface="Cantarell"/>
              </a:rPr>
              <a:t>4. Сколько глав в романе?</a:t>
            </a:r>
            <a:endParaRPr lang="ru-RU" sz="3200" dirty="0">
              <a:solidFill>
                <a:srgbClr val="FF0000"/>
              </a:solidFill>
            </a:endParaRPr>
          </a:p>
        </p:txBody>
      </p:sp>
    </p:spTree>
    <p:extLst>
      <p:ext uri="{BB962C8B-B14F-4D97-AF65-F5344CB8AC3E}">
        <p14:creationId xmlns:p14="http://schemas.microsoft.com/office/powerpoint/2010/main" val="145806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iterate type="lt">
                                    <p:tmPct val="0"/>
                                  </p:iterate>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mph" presetSubtype="0" fill="hold" nodeType="clickEffect">
                                  <p:stCondLst>
                                    <p:cond delay="0"/>
                                  </p:stCondLst>
                                  <p:iterate type="lt">
                                    <p:tmPct val="4000"/>
                                  </p:iterate>
                                  <p:childTnLst>
                                    <p:set>
                                      <p:cBhvr override="childStyle">
                                        <p:cTn id="30" dur="500" fill="hold"/>
                                        <p:tgtEl>
                                          <p:spTgt spid="3">
                                            <p:txEl>
                                              <p:pRg st="2" end="2"/>
                                            </p:txEl>
                                          </p:spTgt>
                                        </p:tgtEl>
                                        <p:attrNameLst>
                                          <p:attrName>style.color</p:attrName>
                                        </p:attrNameLst>
                                      </p:cBhvr>
                                      <p:to>
                                        <p:clrVal>
                                          <a:srgbClr val="FF0000"/>
                                        </p:clrVal>
                                      </p:to>
                                    </p:set>
                                    <p:set>
                                      <p:cBhvr>
                                        <p:cTn id="31" dur="500" fill="hold"/>
                                        <p:tgtEl>
                                          <p:spTgt spid="3">
                                            <p:txEl>
                                              <p:pRg st="2" end="2"/>
                                            </p:txEl>
                                          </p:spTgt>
                                        </p:tgtEl>
                                        <p:attrNameLst>
                                          <p:attrName>fillcolor</p:attrName>
                                        </p:attrNameLst>
                                      </p:cBhvr>
                                      <p:to>
                                        <p:clrVal>
                                          <a:srgbClr val="FF0000"/>
                                        </p:clrVal>
                                      </p:to>
                                    </p:set>
                                    <p:set>
                                      <p:cBhvr>
                                        <p:cTn id="32" dur="500" fill="hold"/>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FF0000"/>
                </a:solidFill>
              </a:rPr>
              <a:t>5.С </a:t>
            </a:r>
            <a:r>
              <a:rPr lang="ru-RU" sz="2400" b="1" dirty="0">
                <a:solidFill>
                  <a:srgbClr val="FF0000"/>
                </a:solidFill>
              </a:rPr>
              <a:t>какой главы начинается повествование?</a:t>
            </a:r>
            <a:endParaRPr lang="ru-RU" sz="2400" dirty="0">
              <a:solidFill>
                <a:srgbClr val="FF0000"/>
              </a:solidFill>
            </a:endParaRPr>
          </a:p>
        </p:txBody>
      </p:sp>
      <p:sp>
        <p:nvSpPr>
          <p:cNvPr id="3" name="Объект 2"/>
          <p:cNvSpPr>
            <a:spLocks noGrp="1"/>
          </p:cNvSpPr>
          <p:nvPr>
            <p:ph idx="1"/>
          </p:nvPr>
        </p:nvSpPr>
        <p:spPr/>
        <p:txBody>
          <a:bodyPr/>
          <a:lstStyle/>
          <a:p>
            <a:r>
              <a:rPr lang="ru-RU" dirty="0"/>
              <a:t>А) Максим </a:t>
            </a:r>
            <a:r>
              <a:rPr lang="ru-RU" dirty="0" err="1"/>
              <a:t>Максимыч</a:t>
            </a:r>
            <a:endParaRPr lang="ru-RU" dirty="0"/>
          </a:p>
          <a:p>
            <a:r>
              <a:rPr lang="ru-RU" dirty="0"/>
              <a:t>Б) Княжна Мери</a:t>
            </a:r>
          </a:p>
          <a:p>
            <a:r>
              <a:rPr lang="ru-RU" dirty="0" smtClean="0"/>
              <a:t>В</a:t>
            </a:r>
            <a:r>
              <a:rPr lang="ru-RU" dirty="0"/>
              <a:t>) Бэла</a:t>
            </a:r>
          </a:p>
          <a:p>
            <a:r>
              <a:rPr lang="ru-RU" dirty="0"/>
              <a:t>Г) Тамань</a:t>
            </a:r>
          </a:p>
          <a:p>
            <a:endParaRPr lang="ru-RU" dirty="0"/>
          </a:p>
        </p:txBody>
      </p:sp>
    </p:spTree>
    <p:extLst>
      <p:ext uri="{BB962C8B-B14F-4D97-AF65-F5344CB8AC3E}">
        <p14:creationId xmlns:p14="http://schemas.microsoft.com/office/powerpoint/2010/main" val="52323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iterate type="lt">
                                    <p:tmPct val="0"/>
                                  </p:iterate>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mph" presetSubtype="0" fill="hold" nodeType="clickEffect">
                                  <p:stCondLst>
                                    <p:cond delay="0"/>
                                  </p:stCondLst>
                                  <p:iterate type="lt">
                                    <p:tmPct val="4000"/>
                                  </p:iterate>
                                  <p:childTnLst>
                                    <p:set>
                                      <p:cBhvr override="childStyle">
                                        <p:cTn id="30" dur="500" fill="hold"/>
                                        <p:tgtEl>
                                          <p:spTgt spid="3">
                                            <p:txEl>
                                              <p:pRg st="2" end="2"/>
                                            </p:txEl>
                                          </p:spTgt>
                                        </p:tgtEl>
                                        <p:attrNameLst>
                                          <p:attrName>style.color</p:attrName>
                                        </p:attrNameLst>
                                      </p:cBhvr>
                                      <p:to>
                                        <p:clrVal>
                                          <a:srgbClr val="FF0000"/>
                                        </p:clrVal>
                                      </p:to>
                                    </p:set>
                                    <p:set>
                                      <p:cBhvr>
                                        <p:cTn id="31" dur="500" fill="hold"/>
                                        <p:tgtEl>
                                          <p:spTgt spid="3">
                                            <p:txEl>
                                              <p:pRg st="2" end="2"/>
                                            </p:txEl>
                                          </p:spTgt>
                                        </p:tgtEl>
                                        <p:attrNameLst>
                                          <p:attrName>fillcolor</p:attrName>
                                        </p:attrNameLst>
                                      </p:cBhvr>
                                      <p:to>
                                        <p:clrVal>
                                          <a:srgbClr val="FF0000"/>
                                        </p:clrVal>
                                      </p:to>
                                    </p:set>
                                    <p:set>
                                      <p:cBhvr>
                                        <p:cTn id="32" dur="500" fill="hold"/>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a:ln>
            <a:noFill/>
          </a:ln>
          <a:effectLst>
            <a:softEdge rad="112500"/>
          </a:effectLst>
        </p:spPr>
      </p:pic>
    </p:spTree>
    <p:extLst>
      <p:ext uri="{BB962C8B-B14F-4D97-AF65-F5344CB8AC3E}">
        <p14:creationId xmlns:p14="http://schemas.microsoft.com/office/powerpoint/2010/main" val="27349060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2">
      <a:majorFont>
        <a:latin typeface="Sketch Block"/>
        <a:ea typeface=""/>
        <a:cs typeface=""/>
      </a:majorFont>
      <a:minorFont>
        <a:latin typeface="Sitka Tex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278</TotalTime>
  <Words>2943</Words>
  <Application>Microsoft Office PowerPoint</Application>
  <PresentationFormat>Экран (4:3)</PresentationFormat>
  <Paragraphs>338</Paragraphs>
  <Slides>94</Slides>
  <Notes>0</Notes>
  <HiddenSlides>0</HiddenSlides>
  <MMClips>0</MMClips>
  <ScaleCrop>false</ScaleCrop>
  <HeadingPairs>
    <vt:vector size="8" baseType="variant">
      <vt:variant>
        <vt:lpstr>Использованные шрифты</vt:lpstr>
      </vt:variant>
      <vt:variant>
        <vt:i4>13</vt:i4>
      </vt:variant>
      <vt:variant>
        <vt:lpstr>Тема</vt:lpstr>
      </vt:variant>
      <vt:variant>
        <vt:i4>1</vt:i4>
      </vt:variant>
      <vt:variant>
        <vt:lpstr>Внедренные серверы OLE</vt:lpstr>
      </vt:variant>
      <vt:variant>
        <vt:i4>1</vt:i4>
      </vt:variant>
      <vt:variant>
        <vt:lpstr>Заголовки слайдов</vt:lpstr>
      </vt:variant>
      <vt:variant>
        <vt:i4>94</vt:i4>
      </vt:variant>
    </vt:vector>
  </HeadingPairs>
  <TitlesOfParts>
    <vt:vector size="109" baseType="lpstr">
      <vt:lpstr>Arial</vt:lpstr>
      <vt:lpstr>Bookman Old Style</vt:lpstr>
      <vt:lpstr>Calibri</vt:lpstr>
      <vt:lpstr>Cantarell</vt:lpstr>
      <vt:lpstr>Garamond</vt:lpstr>
      <vt:lpstr>Monotype Corsiva</vt:lpstr>
      <vt:lpstr>Sitka Text</vt:lpstr>
      <vt:lpstr>Sketch Block</vt:lpstr>
      <vt:lpstr>Times New Roman</vt:lpstr>
      <vt:lpstr>Verdana</vt:lpstr>
      <vt:lpstr>Wingdings</vt:lpstr>
      <vt:lpstr>Wingdings 2</vt:lpstr>
      <vt:lpstr>YS Text Optional</vt:lpstr>
      <vt:lpstr>Office Theme</vt:lpstr>
      <vt:lpstr>Рисунок Paintbrush</vt:lpstr>
      <vt:lpstr>М.Ю. Лермонтов (1814 – 1841)  «Герой нашего времени»</vt:lpstr>
      <vt:lpstr>Михаил Юрьевич Лермонтов — русский поэт, прозаик, драматург, художник, офицер.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Тест</vt:lpstr>
      <vt:lpstr>Презентация PowerPoint</vt:lpstr>
      <vt:lpstr>2. В каком году родился М.Ю. Лермонтов?</vt:lpstr>
      <vt:lpstr>Презентация PowerPoint</vt:lpstr>
      <vt:lpstr>3. Где провёл свои детские годы М.Ю. Лермонтов?</vt:lpstr>
      <vt:lpstr>Презентация PowerPoint</vt:lpstr>
      <vt:lpstr>4. Кто был крёстной матерью М.Ю. Лермонтова?</vt:lpstr>
      <vt:lpstr>Презентация PowerPoint</vt:lpstr>
      <vt:lpstr>5. Сколько лет было М.Ю. Лермонтову, когда умерла его мать?</vt:lpstr>
      <vt:lpstr>Презентация PowerPoint</vt:lpstr>
      <vt:lpstr>6. Почему бабушка М.Ю. Лермонтова взяла его на воспитание после смерти матери?</vt:lpstr>
      <vt:lpstr>Презентация PowerPoint</vt:lpstr>
      <vt:lpstr>7. Как звали бабушку Михаила Юрьевича?</vt:lpstr>
      <vt:lpstr>Презентация PowerPoint</vt:lpstr>
      <vt:lpstr>8. Куда возила бабушка М.Ю. Лермонтова на оздоровление?</vt:lpstr>
      <vt:lpstr>Презентация PowerPoint</vt:lpstr>
      <vt:lpstr>9. Куда поступил в 1828 году М.Ю. Лермонтов учиться?</vt:lpstr>
      <vt:lpstr>Презентация PowerPoint</vt:lpstr>
      <vt:lpstr>10. Где начал свою службу Михаил Юрьевич?</vt:lpstr>
      <vt:lpstr>Презентация PowerPoint</vt:lpstr>
      <vt:lpstr>11. Какое стихотворение принесло популярность М.Ю. Лермонтову?</vt:lpstr>
      <vt:lpstr>Презентация PowerPoint</vt:lpstr>
      <vt:lpstr>12. Кому было посвящено стихотворение М.Ю. Лермонтова, за которое его отправили в ссылку?</vt:lpstr>
      <vt:lpstr>Презентация PowerPoint</vt:lpstr>
      <vt:lpstr>13. За что М. Ю. Лермонтов отправлен в ссылку во второй раз?</vt:lpstr>
      <vt:lpstr>Презентация PowerPoint</vt:lpstr>
      <vt:lpstr>14. Какое произведение создаётся в период второй ссылки?</vt:lpstr>
      <vt:lpstr>Презентация PowerPoint</vt:lpstr>
      <vt:lpstr>15. В каком городе настигла смерть М.Ю. Лермонтова?</vt:lpstr>
      <vt:lpstr>Презентация PowerPoint</vt:lpstr>
      <vt:lpstr>16. С кем стрелялся на последней дуэли М.Ю. Лермонтов?</vt:lpstr>
      <vt:lpstr>Презентация PowerPoint</vt:lpstr>
      <vt:lpstr>17. Где состоялась дуэль на которой погиб М.Ю. Лермонтов?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К какому виду относится роман «Герой нашего времени»?</vt:lpstr>
      <vt:lpstr>3. В чём особенность композиции романа?</vt:lpstr>
      <vt:lpstr>Презентация PowerPoint</vt:lpstr>
      <vt:lpstr>5.С какой главы начинается повествование?</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Название презентации</dc:title>
  <dc:creator>Inna Manchak</dc:creator>
  <cp:lastModifiedBy>Анюта</cp:lastModifiedBy>
  <cp:revision>39</cp:revision>
  <dcterms:created xsi:type="dcterms:W3CDTF">2018-09-10T16:10:07Z</dcterms:created>
  <dcterms:modified xsi:type="dcterms:W3CDTF">2021-06-02T16:23:28Z</dcterms:modified>
</cp:coreProperties>
</file>