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5" r:id="rId4"/>
    <p:sldId id="259" r:id="rId5"/>
    <p:sldId id="260" r:id="rId6"/>
    <p:sldId id="258" r:id="rId7"/>
    <p:sldId id="264" r:id="rId8"/>
    <p:sldId id="265" r:id="rId9"/>
    <p:sldId id="268" r:id="rId10"/>
    <p:sldId id="267" r:id="rId11"/>
    <p:sldId id="269" r:id="rId12"/>
    <p:sldId id="270" r:id="rId13"/>
    <p:sldId id="271" r:id="rId14"/>
    <p:sldId id="272" r:id="rId15"/>
    <p:sldId id="274" r:id="rId16"/>
    <p:sldId id="278" r:id="rId17"/>
    <p:sldId id="261" r:id="rId18"/>
    <p:sldId id="263" r:id="rId19"/>
    <p:sldId id="276" r:id="rId20"/>
    <p:sldId id="277" r:id="rId21"/>
    <p:sldId id="266" r:id="rId22"/>
    <p:sldId id="279" r:id="rId23"/>
    <p:sldId id="27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5" Type="http://schemas.openxmlformats.org/officeDocument/2006/relationships/image" Target="../media/image10.wmf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0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9.jpeg"/><Relationship Id="rId4" Type="http://schemas.openxmlformats.org/officeDocument/2006/relationships/image" Target="../media/image1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1.jpeg"/><Relationship Id="rId4" Type="http://schemas.openxmlformats.org/officeDocument/2006/relationships/image" Target="../media/image2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9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25.bin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2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5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27.wmf"/><Relationship Id="rId4" Type="http://schemas.openxmlformats.org/officeDocument/2006/relationships/image" Target="../media/image24.wmf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29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1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.fenix.help/common/upload/ckeditor/2020/10/17/d5868f-mnozhestv-1602958069.jpg" TargetMode="External"/><Relationship Id="rId2" Type="http://schemas.openxmlformats.org/officeDocument/2006/relationships/hyperlink" Target="https://ru.wikipedia.org/wiki/&#1069;&#1081;&#1083;&#1077;&#1088;,_&#1051;&#1077;&#1086;&#1085;&#1072;&#1088;&#1076;#/media/&#1060;&#1072;&#1081;&#1083;:Leonhard_Euler_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enn-diagram.net/wp-content/uploads/2021/11/how-to-create-a-venn-diagram-in-tableau-software.png" TargetMode="External"/><Relationship Id="rId5" Type="http://schemas.openxmlformats.org/officeDocument/2006/relationships/hyperlink" Target="https://upload.wikimedia.org/wikipedia/commons/thumb/d/df/Disjunkte_Mengen.svg/1200px-Disjunkte_Mengen.svg.png" TargetMode="External"/><Relationship Id="rId4" Type="http://schemas.openxmlformats.org/officeDocument/2006/relationships/hyperlink" Target="https://wiki.fenix.help/common/upload/ckeditor/2020/10/17/d5868f-mnozhestv-160295798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2339752" y="2420888"/>
            <a:ext cx="6172200" cy="1728192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600"/>
              </a:spcBef>
            </a:pPr>
            <a:r>
              <a:rPr lang="ru-RU" dirty="0">
                <a:solidFill>
                  <a:schemeClr val="tx1"/>
                </a:solidFill>
              </a:rPr>
              <a:t>Множества. Операции над множествами.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(</a:t>
            </a:r>
            <a:r>
              <a:rPr lang="ru-RU" sz="1800" cap="none" dirty="0">
                <a:solidFill>
                  <a:schemeClr val="tx1"/>
                </a:solidFill>
                <a:ea typeface="+mn-ea"/>
                <a:cs typeface="+mn-cs"/>
              </a:rPr>
              <a:t>Урок-лекция </a:t>
            </a:r>
            <a:r>
              <a:rPr lang="ru-RU" sz="1800" cap="none" dirty="0" smtClean="0">
                <a:solidFill>
                  <a:schemeClr val="tx1"/>
                </a:solidFill>
                <a:ea typeface="+mn-ea"/>
                <a:cs typeface="+mn-cs"/>
              </a:rPr>
              <a:t>№1)</a:t>
            </a:r>
            <a:r>
              <a:rPr lang="ru-RU" sz="1800" cap="none" dirty="0">
                <a:solidFill>
                  <a:schemeClr val="tx1"/>
                </a:solidFill>
                <a:ea typeface="+mn-ea"/>
                <a:cs typeface="+mn-cs"/>
              </a:rPr>
              <a:t/>
            </a:r>
            <a:br>
              <a:rPr lang="ru-RU" sz="1800" cap="none" dirty="0">
                <a:solidFill>
                  <a:schemeClr val="tx1"/>
                </a:solidFill>
                <a:ea typeface="+mn-ea"/>
                <a:cs typeface="+mn-cs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139952" y="4509120"/>
            <a:ext cx="4320480" cy="1371600"/>
          </a:xfrm>
        </p:spPr>
        <p:txBody>
          <a:bodyPr>
            <a:normAutofit/>
          </a:bodyPr>
          <a:lstStyle/>
          <a:p>
            <a:pPr algn="r">
              <a:spcAft>
                <a:spcPts val="0"/>
              </a:spcAft>
            </a:pPr>
            <a:r>
              <a:rPr lang="ru-RU" dirty="0" err="1" smtClean="0">
                <a:solidFill>
                  <a:schemeClr val="tx1"/>
                </a:solidFill>
                <a:latin typeface="Times New Roman"/>
                <a:ea typeface="Calibri"/>
              </a:rPr>
              <a:t>Пашковская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</a:rPr>
              <a:t> Любовь Николаевна, </a:t>
            </a:r>
            <a:endParaRPr lang="ru-RU" dirty="0">
              <a:solidFill>
                <a:schemeClr val="tx1"/>
              </a:solidFill>
              <a:latin typeface="Times New Roman"/>
              <a:ea typeface="Calibri"/>
            </a:endParaRPr>
          </a:p>
          <a:p>
            <a:pPr algn="r">
              <a:spcAft>
                <a:spcPts val="0"/>
              </a:spcAft>
            </a:pP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</a:rPr>
              <a:t>преподаватель математики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Calibri"/>
              </a:rPr>
              <a:t> 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/>
              <a:ea typeface="Calibri"/>
            </a:endParaRPr>
          </a:p>
          <a:p>
            <a:pPr algn="ctr"/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F4DDD07-4446-4901-82AC-ACA4FF3B9EB3}"/>
              </a:ext>
            </a:extLst>
          </p:cNvPr>
          <p:cNvSpPr/>
          <p:nvPr/>
        </p:nvSpPr>
        <p:spPr>
          <a:xfrm>
            <a:off x="899592" y="476672"/>
            <a:ext cx="792088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verdana" panose="020B0604030504040204" pitchFamily="34" charset="0"/>
              </a:rPr>
              <a:t>Государственное профессиональное образовательное учреждение </a:t>
            </a:r>
          </a:p>
          <a:p>
            <a:pPr algn="ctr"/>
            <a:r>
              <a:rPr lang="ru-RU" sz="1400" b="1" i="0" dirty="0" smtClean="0">
                <a:effectLst/>
                <a:latin typeface="verdana" panose="020B0604030504040204" pitchFamily="34" charset="0"/>
              </a:rPr>
              <a:t>«Кузбасский многопрофильный техникум»</a:t>
            </a:r>
          </a:p>
          <a:p>
            <a:pPr algn="ctr"/>
            <a:endParaRPr lang="ru-RU" b="1" i="0" dirty="0">
              <a:solidFill>
                <a:srgbClr val="00008B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87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Множества. Подмножества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8147248" cy="5637240"/>
          </a:xfrm>
        </p:spPr>
        <p:txBody>
          <a:bodyPr>
            <a:normAutofit/>
          </a:bodyPr>
          <a:lstStyle/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 элементов, объединённых некоторым признаком, свойством, составляет понятие </a:t>
            </a:r>
            <a:r>
              <a:rPr lang="ru-RU" alt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</a:t>
            </a:r>
            <a:r>
              <a:rPr lang="ru-RU" altLang="ru-RU" sz="2800" kern="0" dirty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</a:t>
            </a: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книг в библиотеке; </a:t>
            </a: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учеников нашей школы; </a:t>
            </a: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натуральных чисел </a:t>
            </a:r>
            <a:r>
              <a:rPr lang="ru-RU" altLang="ru-RU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N;</a:t>
            </a: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целых чисел </a:t>
            </a:r>
            <a:r>
              <a:rPr lang="en-US" altLang="ru-RU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рациональных чисел</a:t>
            </a:r>
            <a:r>
              <a:rPr lang="en-US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действительных чисел</a:t>
            </a:r>
            <a:r>
              <a:rPr lang="en-US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4921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931224" cy="5997280"/>
          </a:xfrm>
        </p:spPr>
        <p:txBody>
          <a:bodyPr/>
          <a:lstStyle/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Clr>
                <a:srgbClr val="FE8637"/>
              </a:buClr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Запись   		означает: элемент </a:t>
            </a:r>
            <a:r>
              <a:rPr lang="ru-RU" alt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принадлежит</a:t>
            </a:r>
            <a:r>
              <a:rPr lang="ru-RU" altLang="ru-RU" sz="2800" b="1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множеству М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т. е. элемент </a:t>
            </a:r>
            <a:r>
              <a:rPr lang="en-US" altLang="ru-RU" sz="2800" b="1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обладает некоторым признаком. 	Если элемент </a:t>
            </a:r>
            <a:r>
              <a:rPr lang="en-US" alt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28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принадлежит </a:t>
            </a:r>
            <a:r>
              <a:rPr lang="ru-RU" altLang="ru-RU" sz="28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множеству М</a:t>
            </a:r>
            <a:r>
              <a:rPr lang="ru-RU" altLang="ru-RU" sz="2800" b="1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пишут</a:t>
            </a:r>
            <a:r>
              <a:rPr lang="ru-RU" altLang="ru-RU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Clr>
                <a:srgbClr val="FE8637"/>
              </a:buClr>
              <a:buNone/>
            </a:pPr>
            <a:endParaRPr lang="ru-RU" altLang="ru-RU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Clr>
                <a:srgbClr val="FE8637"/>
              </a:buClr>
              <a:buNone/>
            </a:pPr>
            <a:endParaRPr lang="ru-RU" altLang="ru-RU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361950">
              <a:buClr>
                <a:srgbClr val="FE8637"/>
              </a:buClr>
              <a:buNone/>
            </a:pP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В называют </a:t>
            </a:r>
            <a:r>
              <a:rPr 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подмножеством</a:t>
            </a: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множества А, если </a:t>
            </a:r>
            <a:r>
              <a:rPr lang="ru-RU" sz="2800" b="1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</a:t>
            </a: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элемент множества В является элементом множества 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lvl="0" indent="361950">
              <a:buClr>
                <a:srgbClr val="FE8637"/>
              </a:buClr>
              <a:buNone/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Запись                              читают: «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В является подмножеством </a:t>
            </a:r>
            <a:r>
              <a:rPr lang="ru-RU" sz="2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множества 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или «</a:t>
            </a:r>
            <a:r>
              <a:rPr lang="ru-RU" sz="2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А содержит множество В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0" lvl="0" indent="361950">
              <a:buClr>
                <a:srgbClr val="FE8637"/>
              </a:buClr>
              <a:buNone/>
            </a:pP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441325" fontAlgn="base">
              <a:lnSpc>
                <a:spcPct val="90000"/>
              </a:lnSpc>
              <a:spcAft>
                <a:spcPct val="0"/>
              </a:spcAft>
              <a:buClr>
                <a:srgbClr val="FE8637"/>
              </a:buClr>
              <a:buNone/>
            </a:pPr>
            <a:endParaRPr lang="ru-RU" altLang="ru-RU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7359880"/>
              </p:ext>
            </p:extLst>
          </p:nvPr>
        </p:nvGraphicFramePr>
        <p:xfrm>
          <a:off x="2051720" y="404664"/>
          <a:ext cx="1152525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8" name="Формула" r:id="rId3" imgW="393480" imgH="203040" progId="Equation.3">
                  <p:embed/>
                </p:oleObj>
              </mc:Choice>
              <mc:Fallback>
                <p:oleObj name="Формула" r:id="rId3" imgW="393480" imgH="203040" progId="Equation.3">
                  <p:embed/>
                  <p:pic>
                    <p:nvPicPr>
                      <p:cNvPr id="0" name="Объект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404664"/>
                        <a:ext cx="1152525" cy="595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0079281"/>
              </p:ext>
            </p:extLst>
          </p:nvPr>
        </p:nvGraphicFramePr>
        <p:xfrm>
          <a:off x="467544" y="2132856"/>
          <a:ext cx="11176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9" name="Формула" r:id="rId5" imgW="393480" imgH="203040" progId="Equation.3">
                  <p:embed/>
                </p:oleObj>
              </mc:Choice>
              <mc:Fallback>
                <p:oleObj name="Формула" r:id="rId5" imgW="393480" imgH="203040" progId="Equation.3">
                  <p:embed/>
                  <p:pic>
                    <p:nvPicPr>
                      <p:cNvPr id="0" name="Объект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2132856"/>
                        <a:ext cx="11176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0736557"/>
              </p:ext>
            </p:extLst>
          </p:nvPr>
        </p:nvGraphicFramePr>
        <p:xfrm>
          <a:off x="2123728" y="4437112"/>
          <a:ext cx="2395538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90" name="Формула" r:id="rId7" imgW="1054080" imgH="203040" progId="Equation.3">
                  <p:embed/>
                </p:oleObj>
              </mc:Choice>
              <mc:Fallback>
                <p:oleObj name="Формула" r:id="rId7" imgW="1054080" imgH="203040" progId="Equation.3">
                  <p:embed/>
                  <p:pic>
                    <p:nvPicPr>
                      <p:cNvPr id="0" name="Объект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4437112"/>
                        <a:ext cx="2395538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9972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8208912" cy="6120680"/>
          </a:xfrm>
        </p:spPr>
        <p:txBody>
          <a:bodyPr>
            <a:normAutofit lnSpcReduction="10000"/>
          </a:bodyPr>
          <a:lstStyle/>
          <a:p>
            <a:pPr marL="0" indent="36195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А – множество всех учеников класса, В – множество девочек в классе, то            или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Замечание.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стоит путать знаки принадлежности </a:t>
            </a:r>
            <a:r>
              <a:rPr lang="el-G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включения      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     {1, 2, 3} – запись ошибочна, т.к. в её левой  части находится не множество;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l-G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{1, 2, 3} – запись верна, она означает, что элемент 1 является элементом множества 1,2,3 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{1; 2} </a:t>
            </a:r>
            <a:r>
              <a:rPr lang="el-G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{0; 1; 2; 3} – запись ошибочна, т.к. в её левой части находится не элемент множества, а некоторое множество;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{1; 2}       {0; 1; 2; 3} – запись верна.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5852737"/>
              </p:ext>
            </p:extLst>
          </p:nvPr>
        </p:nvGraphicFramePr>
        <p:xfrm>
          <a:off x="5580112" y="1340768"/>
          <a:ext cx="895350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0" name="Формула" r:id="rId3" imgW="393480" imgH="203040" progId="Equation.3">
                  <p:embed/>
                </p:oleObj>
              </mc:Choice>
              <mc:Fallback>
                <p:oleObj name="Формула" r:id="rId3" imgW="393480" imgH="203040" progId="Equation.3">
                  <p:embed/>
                  <p:pic>
                    <p:nvPicPr>
                      <p:cNvPr id="0" name="Объект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1340768"/>
                        <a:ext cx="895350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8395664"/>
              </p:ext>
            </p:extLst>
          </p:nvPr>
        </p:nvGraphicFramePr>
        <p:xfrm>
          <a:off x="7164288" y="1340768"/>
          <a:ext cx="952500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1" name="Формула" r:id="rId5" imgW="419040" imgH="203040" progId="Equation.3">
                  <p:embed/>
                </p:oleObj>
              </mc:Choice>
              <mc:Fallback>
                <p:oleObj name="Формула" r:id="rId5" imgW="419040" imgH="203040" progId="Equation.3">
                  <p:embed/>
                  <p:pic>
                    <p:nvPicPr>
                      <p:cNvPr id="0" name="Объект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288" y="1340768"/>
                        <a:ext cx="952500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7178402"/>
              </p:ext>
            </p:extLst>
          </p:nvPr>
        </p:nvGraphicFramePr>
        <p:xfrm>
          <a:off x="755576" y="1772816"/>
          <a:ext cx="2100939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2" name="Формула" r:id="rId7" imgW="787320" imgH="215640" progId="Equation.3">
                  <p:embed/>
                </p:oleObj>
              </mc:Choice>
              <mc:Fallback>
                <p:oleObj name="Формула" r:id="rId7" imgW="7873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55576" y="1772816"/>
                        <a:ext cx="2100939" cy="5760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5332461"/>
              </p:ext>
            </p:extLst>
          </p:nvPr>
        </p:nvGraphicFramePr>
        <p:xfrm>
          <a:off x="755576" y="2420888"/>
          <a:ext cx="2970330" cy="432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3" name="Формула" r:id="rId9" imgW="1396800" imgH="203040" progId="Equation.3">
                  <p:embed/>
                </p:oleObj>
              </mc:Choice>
              <mc:Fallback>
                <p:oleObj name="Формула" r:id="rId9" imgW="139680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55576" y="2420888"/>
                        <a:ext cx="2970330" cy="4320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6131157"/>
              </p:ext>
            </p:extLst>
          </p:nvPr>
        </p:nvGraphicFramePr>
        <p:xfrm>
          <a:off x="7812360" y="3140968"/>
          <a:ext cx="335429" cy="2795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4" name="Формула" r:id="rId11" imgW="152280" imgH="126720" progId="Equation.3">
                  <p:embed/>
                </p:oleObj>
              </mc:Choice>
              <mc:Fallback>
                <p:oleObj name="Формула" r:id="rId11" imgW="152280" imgH="1267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812360" y="3140968"/>
                        <a:ext cx="335429" cy="2795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835465"/>
              </p:ext>
            </p:extLst>
          </p:nvPr>
        </p:nvGraphicFramePr>
        <p:xfrm>
          <a:off x="899592" y="3861048"/>
          <a:ext cx="335429" cy="2795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5" name="Формула" r:id="rId13" imgW="152280" imgH="126720" progId="Equation.3">
                  <p:embed/>
                </p:oleObj>
              </mc:Choice>
              <mc:Fallback>
                <p:oleObj name="Формула" r:id="rId13" imgW="152280" imgH="1267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99592" y="3861048"/>
                        <a:ext cx="335429" cy="2795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1879213"/>
              </p:ext>
            </p:extLst>
          </p:nvPr>
        </p:nvGraphicFramePr>
        <p:xfrm>
          <a:off x="1403648" y="5733256"/>
          <a:ext cx="334962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6" name="Формула" r:id="rId14" imgW="152280" imgH="126720" progId="Equation.3">
                  <p:embed/>
                </p:oleObj>
              </mc:Choice>
              <mc:Fallback>
                <p:oleObj name="Формула" r:id="rId14" imgW="152280" imgH="126720" progId="Equation.3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5733256"/>
                        <a:ext cx="334962" cy="27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599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7859216" cy="4873752"/>
          </a:xfrm>
        </p:spPr>
        <p:txBody>
          <a:bodyPr/>
          <a:lstStyle/>
          <a:p>
            <a:pPr marL="0" lvl="0" indent="441325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множество не содержит элементов, обладающих данным признаком, то оно называется </a:t>
            </a:r>
            <a:r>
              <a:rPr lang="ru-RU" alt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пустым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обозначается </a:t>
            </a:r>
            <a:r>
              <a:rPr lang="ru-RU" sz="3000" dirty="0">
                <a:solidFill>
                  <a:srgbClr val="222222"/>
                </a:solidFill>
                <a:latin typeface="Times New Roman"/>
                <a:ea typeface="Times New Roman"/>
              </a:rPr>
              <a:t>Ø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3000" b="1" kern="0" dirty="0">
              <a:solidFill>
                <a:srgbClr val="99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Пустое множество </a:t>
            </a:r>
            <a:r>
              <a:rPr lang="ru-RU" sz="2800" dirty="0">
                <a:latin typeface="Times New Roman"/>
                <a:ea typeface="Times New Roman"/>
              </a:rPr>
              <a:t>Ø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/>
              <a:t>считают подмножеством любого множества, то есть для любого множества А справедливо утверждение:  </a:t>
            </a:r>
            <a:r>
              <a:rPr lang="ru-RU" sz="2800" dirty="0">
                <a:latin typeface="Times New Roman"/>
                <a:ea typeface="Times New Roman"/>
              </a:rPr>
              <a:t>Ø     А.</a:t>
            </a:r>
          </a:p>
          <a:p>
            <a:endParaRPr lang="ru-RU" dirty="0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478031"/>
              </p:ext>
            </p:extLst>
          </p:nvPr>
        </p:nvGraphicFramePr>
        <p:xfrm>
          <a:off x="4860032" y="2708920"/>
          <a:ext cx="364824" cy="324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1" name="Формула" r:id="rId3" imgW="152280" imgH="126720" progId="Equation.3">
                  <p:embed/>
                </p:oleObj>
              </mc:Choice>
              <mc:Fallback>
                <p:oleObj name="Формула" r:id="rId3" imgW="152280" imgH="1267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60032" y="2708920"/>
                        <a:ext cx="364824" cy="324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1003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задания множеств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147248" cy="5565232"/>
          </a:xfrm>
        </p:spPr>
        <p:txBody>
          <a:bodyPr>
            <a:normAutofit/>
          </a:bodyPr>
          <a:lstStyle/>
          <a:p>
            <a:pPr marL="0" indent="26670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Обычно множества задают одним из двух способов.</a:t>
            </a:r>
          </a:p>
          <a:p>
            <a:pPr marL="0" indent="266700">
              <a:buNone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способ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том, что множество задают перечислением всех его элементов. Например, если М - множество цифр, то пишут </a:t>
            </a:r>
          </a:p>
          <a:p>
            <a:pPr marL="0" indent="266700">
              <a:buNone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= {0;1;2;3;4;5;6;7;8;9}.</a:t>
            </a:r>
          </a:p>
          <a:p>
            <a:pPr marL="0" indent="266700">
              <a:buNone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способ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том, что указывается 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характеристическое свойство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элементов множества,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есть свойство, которым обладают все элементы данного множества. Например, если дано множество натуральных чисел, кратных 3, то пишут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.</a:t>
            </a:r>
            <a:endParaRPr lang="ru-RU" sz="3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6862150"/>
              </p:ext>
            </p:extLst>
          </p:nvPr>
        </p:nvGraphicFramePr>
        <p:xfrm>
          <a:off x="1691680" y="5877272"/>
          <a:ext cx="2880320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" name="Формула" r:id="rId3" imgW="1015920" imgH="253800" progId="Equation.3">
                  <p:embed/>
                </p:oleObj>
              </mc:Choice>
              <mc:Fallback>
                <p:oleObj name="Формула" r:id="rId3" imgW="1015920" imgH="253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91680" y="5877272"/>
                        <a:ext cx="2880320" cy="6480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79231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r>
              <a:rPr lang="ru-RU" alt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задания множества</a:t>
            </a:r>
            <a:endParaRPr lang="ru-RU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859216" cy="5205192"/>
          </a:xfrm>
        </p:spPr>
        <p:txBody>
          <a:bodyPr/>
          <a:lstStyle/>
          <a:p>
            <a:pPr marL="0" lvl="0" indent="36195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всех чисел, являющихся неотрицательными степенями числа 2,  можно задать:</a:t>
            </a:r>
          </a:p>
          <a:p>
            <a:pPr marL="0" lvl="0" indent="0" algn="just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перечислением элементов:</a:t>
            </a:r>
          </a:p>
          <a:p>
            <a:pPr marL="0" lvl="0" indent="0" algn="just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endParaRPr lang="ru-RU" alt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указанием характеристического свойства:</a:t>
            </a:r>
          </a:p>
          <a:p>
            <a:pPr marL="0" lvl="0" indent="0" algn="just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Arial"/>
              </a:rPr>
              <a:t>			   		      			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751882"/>
              </p:ext>
            </p:extLst>
          </p:nvPr>
        </p:nvGraphicFramePr>
        <p:xfrm>
          <a:off x="1957388" y="3284538"/>
          <a:ext cx="368300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4" name="Формула" r:id="rId3" imgW="1523880" imgH="241200" progId="Equation.3">
                  <p:embed/>
                </p:oleObj>
              </mc:Choice>
              <mc:Fallback>
                <p:oleObj name="Формула" r:id="rId3" imgW="1523880" imgH="2412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7388" y="3284538"/>
                        <a:ext cx="3683000" cy="576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0316526"/>
              </p:ext>
            </p:extLst>
          </p:nvPr>
        </p:nvGraphicFramePr>
        <p:xfrm>
          <a:off x="1979712" y="4509120"/>
          <a:ext cx="3183875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5" name="Формула" r:id="rId5" imgW="1422400" imgH="254000" progId="Equation.3">
                  <p:embed/>
                </p:oleObj>
              </mc:Choice>
              <mc:Fallback>
                <p:oleObj name="Формула" r:id="rId5" imgW="1422400" imgH="2540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712" y="4509120"/>
                        <a:ext cx="3183875" cy="5760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00332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548680"/>
            <a:ext cx="7931224" cy="5925272"/>
          </a:xfrm>
        </p:spPr>
        <p:txBody>
          <a:bodyPr>
            <a:normAutofit/>
          </a:bodyPr>
          <a:lstStyle/>
          <a:p>
            <a:pPr marL="0" lvl="0" indent="26670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Замечание.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Вместо выражения «</a:t>
            </a:r>
            <a:r>
              <a:rPr lang="ru-RU" alt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любое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 из множества Х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 можно писать	        , где перевёрнутая латинская буква А взята от начала английского слова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любой. </a:t>
            </a:r>
            <a:endParaRPr lang="en-US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26670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26670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Вместо выражения «</a:t>
            </a:r>
            <a:r>
              <a:rPr lang="ru-RU" alt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элемент х из множества Х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кратко пишут:          	 , где перевёрнутая латинская буква Е является начальной в английском слове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Existence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существование</a:t>
            </a:r>
            <a:r>
              <a:rPr lang="ru-RU" altLang="ru-RU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7395544"/>
              </p:ext>
            </p:extLst>
          </p:nvPr>
        </p:nvGraphicFramePr>
        <p:xfrm>
          <a:off x="2843808" y="908720"/>
          <a:ext cx="1106487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5" name="Формула" r:id="rId3" imgW="520560" imgH="177480" progId="Equation.3">
                  <p:embed/>
                </p:oleObj>
              </mc:Choice>
              <mc:Fallback>
                <p:oleObj name="Формула" r:id="rId3" imgW="520560" imgH="177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908720"/>
                        <a:ext cx="1106487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410440"/>
              </p:ext>
            </p:extLst>
          </p:nvPr>
        </p:nvGraphicFramePr>
        <p:xfrm>
          <a:off x="4644008" y="2564904"/>
          <a:ext cx="1087438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6" name="Формула" r:id="rId5" imgW="520560" imgH="203040" progId="Equation.3">
                  <p:embed/>
                </p:oleObj>
              </mc:Choice>
              <mc:Fallback>
                <p:oleObj name="Формула" r:id="rId5" imgW="520560" imgH="2030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2564904"/>
                        <a:ext cx="1087438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1107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0648"/>
            <a:ext cx="3657600" cy="456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Круги Эйлера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052736"/>
            <a:ext cx="4464496" cy="5400600"/>
          </a:xfrm>
        </p:spPr>
        <p:txBody>
          <a:bodyPr>
            <a:normAutofit fontScale="92500"/>
          </a:bodyPr>
          <a:lstStyle/>
          <a:p>
            <a:pPr marL="0" indent="361950">
              <a:buNone/>
            </a:pPr>
            <a:r>
              <a:rPr lang="ru-RU" sz="2800" kern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Леонгард</a:t>
            </a: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Эйлер (1707-1783) -  швейцарский, прусский и российский математик, физик, астроном, философ. </a:t>
            </a:r>
          </a:p>
          <a:p>
            <a:pPr marL="0" indent="361950">
              <a:buNone/>
            </a:pP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Более 30 лет работал в Петербургской Академии наук, где внёс существенный вклад в становление российской науки. </a:t>
            </a:r>
          </a:p>
          <a:p>
            <a:pPr marL="0" indent="361950">
              <a:buNone/>
            </a:pP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Считается одним из величайших математиков в истории.</a:t>
            </a:r>
          </a:p>
        </p:txBody>
      </p:sp>
    </p:spTree>
    <p:extLst>
      <p:ext uri="{BB962C8B-B14F-4D97-AF65-F5344CB8AC3E}">
        <p14:creationId xmlns:p14="http://schemas.microsoft.com/office/powerpoint/2010/main" val="2265493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Круги Эйлера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124744"/>
            <a:ext cx="8208912" cy="5349208"/>
          </a:xfrm>
        </p:spPr>
        <p:txBody>
          <a:bodyPr>
            <a:normAutofit lnSpcReduction="10000"/>
          </a:bodyPr>
          <a:lstStyle/>
          <a:p>
            <a:pPr marL="0" indent="266700">
              <a:buNone/>
            </a:pP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Круги (</a:t>
            </a:r>
            <a:r>
              <a:rPr lang="ru-RU" sz="2800" kern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диагра́ммы</a:t>
            </a: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 </a:t>
            </a:r>
            <a:r>
              <a:rPr lang="ru-RU" sz="2800" kern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Э́йлера</a:t>
            </a: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геометрическая схема, с помощью которой можно изобразить отношения между подмножествами, для наглядного представления.</a:t>
            </a:r>
          </a:p>
          <a:p>
            <a:pPr marL="0" indent="266700">
              <a:buNone/>
            </a:pPr>
            <a:r>
              <a:rPr lang="ru-RU" sz="2800" kern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Эйлерова</a:t>
            </a: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окружность — это простая диаграмма, которая может быть использована для отображения взаимосвязи между общим и его частями. Это также помогает увидеть логическую цепочку между явлениями и понятиями.</a:t>
            </a:r>
          </a:p>
          <a:p>
            <a:pPr marL="0" indent="266700">
              <a:buNone/>
            </a:pP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Эйлера используется для упрощения задач во многих областях, от математики до управления. Он помогает находить ответы, создавая четкие логические цепочки.</a:t>
            </a:r>
          </a:p>
          <a:p>
            <a:pPr marL="0" indent="266700">
              <a:buNone/>
            </a:pPr>
            <a:endParaRPr lang="ru-RU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9045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467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кругов Эйлера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980728"/>
            <a:ext cx="8280920" cy="54932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Эйлер выделил шесть типов отношений между понятиями, выраженных в соответствующей форме.</a:t>
            </a:r>
          </a:p>
          <a:p>
            <a:pPr>
              <a:buFont typeface="+mj-lt"/>
              <a:buAutoNum type="arabicPeriod"/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Равнозначные.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Два одинаковых круга. Например, </a:t>
            </a:r>
            <a:r>
              <a:rPr lang="ru-RU" dirty="0" err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автор повести «Капитанская дочка».</a:t>
            </a:r>
          </a:p>
          <a:p>
            <a:pPr>
              <a:buFont typeface="+mj-lt"/>
              <a:buAutoNum type="arabicPeriod"/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Пересекающиеся.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Часть одного круга частично совпадает с частью другого (человек может быть одновременно и футболистом, и поэтом).</a:t>
            </a:r>
          </a:p>
          <a:p>
            <a:pPr>
              <a:buFont typeface="+mj-lt"/>
              <a:buAutoNum type="arabicPeriod"/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Подчиненные.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Один маленький круг внутри большого (корова относится к классу млекопитающих).</a:t>
            </a:r>
          </a:p>
          <a:p>
            <a:pPr>
              <a:buFont typeface="+mj-lt"/>
              <a:buAutoNum type="arabicPeriod"/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Соподчиненные.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Несколько одинаковых по размеру маленьких кругов внутри большого (яблоко, груша, персик – фрукты).</a:t>
            </a:r>
          </a:p>
          <a:p>
            <a:pPr>
              <a:buFont typeface="+mj-lt"/>
              <a:buAutoNum type="arabicPeriod"/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Противоречащие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Разделенный пополам круг, каждая часть которого не имеет ничего общего с другой. Например, две конкурирующие между собой компании, производящие автомобили.</a:t>
            </a:r>
          </a:p>
          <a:p>
            <a:pPr>
              <a:buFont typeface="+mj-lt"/>
              <a:buAutoNum type="arabicPeriod"/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Противоположные.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Две части круга, между которыми есть свободное пространство. В отличие от предыдущей группы, между ними нет конфликта (холодное и горячее).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13706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634082"/>
          </a:xfrm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Пересечение множеств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219256" cy="5760640"/>
          </a:xfrm>
        </p:spPr>
        <p:txBody>
          <a:bodyPr>
            <a:normAutofit fontScale="77500" lnSpcReduction="20000"/>
          </a:bodyPr>
          <a:lstStyle/>
          <a:p>
            <a:pPr marL="0" indent="266700">
              <a:buNone/>
            </a:pP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Пересечением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множеств А и В называют множество, состоящее из всех элементов, принадлежащих и множеству А, и множеству 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А = {3; 9; 12}  и В = {1; 3; 5; 7; 9; 11}, то А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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= {3; 9}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 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 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= N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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 = Z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3514978"/>
              </p:ext>
            </p:extLst>
          </p:nvPr>
        </p:nvGraphicFramePr>
        <p:xfrm>
          <a:off x="899592" y="2420888"/>
          <a:ext cx="3849442" cy="631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4" name="Формула" r:id="rId3" imgW="1549080" imgH="253800" progId="Equation.3">
                  <p:embed/>
                </p:oleObj>
              </mc:Choice>
              <mc:Fallback>
                <p:oleObj name="Формула" r:id="rId3" imgW="1549080" imgH="253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9592" y="2420888"/>
                        <a:ext cx="3849442" cy="6310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060848"/>
            <a:ext cx="2808312" cy="195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23697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rmAutofit/>
          </a:bodyPr>
          <a:lstStyle/>
          <a:p>
            <a:r>
              <a:rPr lang="ru-RU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Объединение множеств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003232" cy="5565232"/>
          </a:xfrm>
        </p:spPr>
        <p:txBody>
          <a:bodyPr/>
          <a:lstStyle/>
          <a:p>
            <a:pPr marL="0" lvl="0" indent="266700">
              <a:buClr>
                <a:srgbClr val="FE8637"/>
              </a:buClr>
              <a:buNone/>
            </a:pP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Объединением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множеств А и В называют множество, состоящее из всех элементов, принадлежащих хотя бы одному из этих множеств: или множеству А, или множеству В.</a:t>
            </a:r>
          </a:p>
          <a:p>
            <a:pPr lvl="0">
              <a:buClr>
                <a:srgbClr val="FE8637"/>
              </a:buClr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FE8637"/>
              </a:buClr>
              <a:buNone/>
            </a:pPr>
            <a:endParaRPr 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FE8637"/>
              </a:buClr>
              <a:buNone/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А = {3; 9; 12}  и В = {1; 3; 5; 7; 9; 11}, 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А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</a:t>
            </a:r>
            <a:r>
              <a:rPr lang="ru-RU" sz="2800" dirty="0">
                <a:solidFill>
                  <a:prstClr val="black"/>
                </a:solidFill>
                <a:sym typeface="Symbol"/>
              </a:rPr>
              <a:t>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= {1; 3; 5; 7; 9; 11; 12}</a:t>
            </a:r>
          </a:p>
          <a:p>
            <a:pPr lvl="0">
              <a:buClr>
                <a:srgbClr val="FE8637"/>
              </a:buClr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FE8637"/>
              </a:buClr>
              <a:buNone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1866803"/>
              </p:ext>
            </p:extLst>
          </p:nvPr>
        </p:nvGraphicFramePr>
        <p:xfrm>
          <a:off x="827583" y="2636912"/>
          <a:ext cx="3830825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0" name="Формула" r:id="rId3" imgW="1688760" imgH="253800" progId="Equation.3">
                  <p:embed/>
                </p:oleObj>
              </mc:Choice>
              <mc:Fallback>
                <p:oleObj name="Формула" r:id="rId3" imgW="1688760" imgH="253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7583" y="2636912"/>
                        <a:ext cx="3830825" cy="5760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204864"/>
            <a:ext cx="1920875" cy="224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79821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ru-RU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Разность множеств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980728"/>
            <a:ext cx="8136904" cy="5493224"/>
          </a:xfrm>
        </p:spPr>
        <p:txBody>
          <a:bodyPr/>
          <a:lstStyle/>
          <a:p>
            <a:pPr marL="0" lvl="0" indent="0">
              <a:buClr>
                <a:srgbClr val="FE8637"/>
              </a:buClr>
              <a:buNone/>
            </a:pPr>
            <a:r>
              <a:rPr lang="ru-RU" sz="2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Разностью</a:t>
            </a: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множеств А и В называют множество, состоящее из всех элементов, принадлежащих  множеству А, но не принадлежащих множеству В.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srgbClr val="333333"/>
                </a:solidFill>
                <a:latin typeface="MathJax_Math-italic"/>
              </a:rPr>
              <a:t>   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A∖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{x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∈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∉</a:t>
            </a:r>
            <a:r>
              <a:rPr lang="ru-RU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B}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/>
            </a:endParaRPr>
          </a:p>
          <a:p>
            <a:pPr marL="0" lvl="0" indent="0">
              <a:buClr>
                <a:srgbClr val="FE8637"/>
              </a:buClr>
              <a:buNone/>
            </a:pPr>
            <a:endParaRPr lang="ru-RU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/>
            </a:endParaRPr>
          </a:p>
          <a:p>
            <a:pPr marL="0" lvl="0" indent="0">
              <a:buClr>
                <a:srgbClr val="FE8637"/>
              </a:buClr>
              <a:buNone/>
            </a:pPr>
            <a:endParaRPr lang="ru-RU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/>
            </a:endParaRPr>
          </a:p>
          <a:p>
            <a:pPr marL="0" lvl="0" indent="0">
              <a:buClr>
                <a:srgbClr val="FE8637"/>
              </a:buClr>
              <a:buNone/>
            </a:pP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Например:</a:t>
            </a:r>
          </a:p>
          <a:p>
            <a:pPr>
              <a:buClr>
                <a:srgbClr val="FE8637"/>
              </a:buClr>
            </a:pP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А = {3; 9; 12}  и В = {1; 3; 5; 7; 9; 11}, </a:t>
            </a:r>
          </a:p>
          <a:p>
            <a:pPr marL="0" indent="0">
              <a:buClr>
                <a:srgbClr val="FE8637"/>
              </a:buClr>
              <a:buNone/>
            </a:pP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А </a:t>
            </a:r>
            <a:r>
              <a:rPr lang="en-US" sz="2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∖ </a:t>
            </a:r>
            <a:r>
              <a:rPr lang="ru-RU" sz="2600" dirty="0">
                <a:solidFill>
                  <a:prstClr val="black"/>
                </a:solidFill>
                <a:sym typeface="Symbol"/>
              </a:rPr>
              <a:t> </a:t>
            </a: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= {12}</a:t>
            </a:r>
          </a:p>
          <a:p>
            <a:pPr marL="0" lvl="0" indent="0">
              <a:buClr>
                <a:srgbClr val="FE8637"/>
              </a:buClr>
              <a:buNone/>
            </a:pPr>
            <a:endParaRPr lang="ru-RU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/>
            </a:endParaRPr>
          </a:p>
          <a:p>
            <a:pPr marL="0" lvl="0" indent="0">
              <a:buClr>
                <a:srgbClr val="FE8637"/>
              </a:buClr>
              <a:buNone/>
            </a:pPr>
            <a:endParaRPr lang="ru-RU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9" t="13860" r="5028" b="17316"/>
          <a:stretch/>
        </p:blipFill>
        <p:spPr bwMode="auto">
          <a:xfrm>
            <a:off x="5004048" y="2420888"/>
            <a:ext cx="3112021" cy="183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7305084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" name="Формула" r:id="rId4" imgW="114120" imgH="215640" progId="Equation.3">
                  <p:embed/>
                </p:oleObj>
              </mc:Choice>
              <mc:Fallback>
                <p:oleObj name="Формула" r:id="rId4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456614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562074"/>
          </a:xfrm>
        </p:spPr>
        <p:txBody>
          <a:bodyPr>
            <a:noAutofit/>
          </a:bodyPr>
          <a:lstStyle/>
          <a:p>
            <a:r>
              <a:rPr lang="ru-RU" sz="2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Пересечение, объединение, разность множеств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003232" cy="5616624"/>
          </a:xfrm>
        </p:spPr>
        <p:txBody>
          <a:bodyPr/>
          <a:lstStyle/>
          <a:p>
            <a:pPr lvl="0">
              <a:buClr>
                <a:srgbClr val="FE8637"/>
              </a:buClr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множества А и В не имеют общих элементов, то</a:t>
            </a:r>
          </a:p>
          <a:p>
            <a:pPr lvl="0">
              <a:buClr>
                <a:srgbClr val="FE8637"/>
              </a:buClr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Если </a:t>
            </a:r>
          </a:p>
          <a:p>
            <a:pPr lvl="0">
              <a:buClr>
                <a:srgbClr val="FE8637"/>
              </a:buClr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</a:t>
            </a:r>
          </a:p>
          <a:p>
            <a:pPr lvl="0">
              <a:buClr>
                <a:srgbClr val="FE8637"/>
              </a:buClr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>
              <a:buClr>
                <a:srgbClr val="FE8637"/>
              </a:buClr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lvl="0">
              <a:buClr>
                <a:srgbClr val="FE8637"/>
              </a:buClr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</a:p>
          <a:p>
            <a:pPr lvl="0">
              <a:buClr>
                <a:srgbClr val="FE8637"/>
              </a:buClr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 </a:t>
            </a:r>
            <a:r>
              <a:rPr lang="en-US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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= А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E8637"/>
              </a:buClr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 </a:t>
            </a: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 А, то В </a:t>
            </a:r>
            <a:r>
              <a:rPr lang="en-US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∖ 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= 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</a:t>
            </a:r>
            <a:endParaRPr lang="ru-RU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E8637"/>
              </a:buClr>
            </a:pP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Если В = А, то </a:t>
            </a:r>
            <a:r>
              <a:rPr lang="ru-RU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В </a:t>
            </a:r>
            <a:r>
              <a:rPr lang="en-US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∖ 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= 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</a:t>
            </a:r>
            <a:endParaRPr lang="ru-RU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8161692"/>
              </p:ext>
            </p:extLst>
          </p:nvPr>
        </p:nvGraphicFramePr>
        <p:xfrm>
          <a:off x="2915816" y="1484784"/>
          <a:ext cx="1690687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3" name="Формула" r:id="rId3" imgW="660240" imgH="203040" progId="Equation.3">
                  <p:embed/>
                </p:oleObj>
              </mc:Choice>
              <mc:Fallback>
                <p:oleObj name="Формула" r:id="rId3" imgW="660240" imgH="203040" progId="Equation.3">
                  <p:embed/>
                  <p:pic>
                    <p:nvPicPr>
                      <p:cNvPr id="0" name="Объект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1484784"/>
                        <a:ext cx="1690687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7673494"/>
              </p:ext>
            </p:extLst>
          </p:nvPr>
        </p:nvGraphicFramePr>
        <p:xfrm>
          <a:off x="1763688" y="2060848"/>
          <a:ext cx="2754313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4" name="Формула" r:id="rId5" imgW="1295280" imgH="203040" progId="Equation.3">
                  <p:embed/>
                </p:oleObj>
              </mc:Choice>
              <mc:Fallback>
                <p:oleObj name="Формула" r:id="rId5" imgW="1295280" imgH="203040" progId="Equation.3">
                  <p:embed/>
                  <p:pic>
                    <p:nvPicPr>
                      <p:cNvPr id="0" name="Объект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2060848"/>
                        <a:ext cx="2754313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471418"/>
              </p:ext>
            </p:extLst>
          </p:nvPr>
        </p:nvGraphicFramePr>
        <p:xfrm>
          <a:off x="1763688" y="2564904"/>
          <a:ext cx="2700338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5" name="Формула" r:id="rId7" imgW="1269720" imgH="203040" progId="Equation.3">
                  <p:embed/>
                </p:oleObj>
              </mc:Choice>
              <mc:Fallback>
                <p:oleObj name="Формула" r:id="rId7" imgW="1269720" imgH="203040" progId="Equation.3">
                  <p:embed/>
                  <p:pic>
                    <p:nvPicPr>
                      <p:cNvPr id="0" name="Объект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2564904"/>
                        <a:ext cx="2700338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5845700"/>
              </p:ext>
            </p:extLst>
          </p:nvPr>
        </p:nvGraphicFramePr>
        <p:xfrm>
          <a:off x="899592" y="2996952"/>
          <a:ext cx="1757362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6" name="Формула" r:id="rId9" imgW="685800" imgH="203040" progId="Equation.3">
                  <p:embed/>
                </p:oleObj>
              </mc:Choice>
              <mc:Fallback>
                <p:oleObj name="Формула" r:id="rId9" imgW="685800" imgH="203040" progId="Equation.3">
                  <p:embed/>
                  <p:pic>
                    <p:nvPicPr>
                      <p:cNvPr id="0" name="Объект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2996952"/>
                        <a:ext cx="1757362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2217143"/>
              </p:ext>
            </p:extLst>
          </p:nvPr>
        </p:nvGraphicFramePr>
        <p:xfrm>
          <a:off x="931863" y="3573463"/>
          <a:ext cx="169227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7" name="Формула" r:id="rId11" imgW="660240" imgH="203040" progId="Equation.3">
                  <p:embed/>
                </p:oleObj>
              </mc:Choice>
              <mc:Fallback>
                <p:oleObj name="Формула" r:id="rId11" imgW="660240" imgH="203040" progId="Equation.3">
                  <p:embed/>
                  <p:pic>
                    <p:nvPicPr>
                      <p:cNvPr id="0" name="Объект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1863" y="3573463"/>
                        <a:ext cx="1692275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9348311"/>
              </p:ext>
            </p:extLst>
          </p:nvPr>
        </p:nvGraphicFramePr>
        <p:xfrm>
          <a:off x="1763688" y="4077072"/>
          <a:ext cx="2754312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8" name="Формула" r:id="rId13" imgW="1295280" imgH="203040" progId="Equation.3">
                  <p:embed/>
                </p:oleObj>
              </mc:Choice>
              <mc:Fallback>
                <p:oleObj name="Формула" r:id="rId13" imgW="1295280" imgH="203040" progId="Equation.3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4077072"/>
                        <a:ext cx="2754312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68205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467600" cy="504056"/>
          </a:xfrm>
        </p:spPr>
        <p:txBody>
          <a:bodyPr>
            <a:normAutofit fontScale="90000"/>
          </a:bodyPr>
          <a:lstStyle/>
          <a:p>
            <a:r>
              <a:rPr lang="ru-RU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работа №1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692696"/>
            <a:ext cx="8352928" cy="5781256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ru-RU" dirty="0"/>
              <a:t>Какие из следующих утверждений верны: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/>
              <a:t>а) 3 </a:t>
            </a:r>
            <a:r>
              <a:rPr lang="el-GR" dirty="0">
                <a:latin typeface="Times New Roman"/>
                <a:cs typeface="Times New Roman"/>
              </a:rPr>
              <a:t>ϵ</a:t>
            </a:r>
            <a:r>
              <a:rPr lang="ru-RU" dirty="0">
                <a:latin typeface="Times New Roman"/>
                <a:cs typeface="Times New Roman"/>
              </a:rPr>
              <a:t> {1, 3, 5}                 г) </a:t>
            </a:r>
            <a:r>
              <a:rPr lang="ru-RU" dirty="0">
                <a:latin typeface="Times New Roman"/>
                <a:cs typeface="Times New Roman"/>
                <a:sym typeface="Symbol"/>
              </a:rPr>
              <a:t></a:t>
            </a:r>
            <a:r>
              <a:rPr lang="ru-RU" dirty="0">
                <a:solidFill>
                  <a:prstClr val="black"/>
                </a:solidFill>
              </a:rPr>
              <a:t>5</a:t>
            </a:r>
            <a:r>
              <a:rPr lang="ru-RU" dirty="0">
                <a:solidFill>
                  <a:prstClr val="black"/>
                </a:solidFill>
                <a:sym typeface="Symbol"/>
              </a:rPr>
              <a:t>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  <a:sym typeface="Symbol"/>
              </a:rPr>
              <a:t>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{1, 3, 5}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latin typeface="Times New Roman"/>
                <a:cs typeface="Times New Roman"/>
              </a:rPr>
              <a:t>б) {1} </a:t>
            </a:r>
            <a:r>
              <a:rPr lang="el-GR" dirty="0">
                <a:solidFill>
                  <a:prstClr val="black"/>
                </a:solidFill>
                <a:latin typeface="Times New Roman"/>
                <a:cs typeface="Times New Roman"/>
              </a:rPr>
              <a:t>ϵ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 {1, 3, 5}              д)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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  <a:sym typeface="Symbol"/>
              </a:rPr>
              <a:t>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{1, 3, 5}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/>
              <a:t>в) 5 </a:t>
            </a:r>
            <a:r>
              <a:rPr lang="ru-RU" dirty="0">
                <a:sym typeface="Symbol"/>
              </a:rPr>
              <a:t>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{1, 3, 5}                е)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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el-GR" dirty="0">
                <a:solidFill>
                  <a:prstClr val="black"/>
                </a:solidFill>
                <a:latin typeface="Times New Roman"/>
                <a:cs typeface="Times New Roman"/>
              </a:rPr>
              <a:t>ϵ</a:t>
            </a:r>
            <a:r>
              <a:rPr lang="ru-RU" dirty="0">
                <a:solidFill>
                  <a:prstClr val="black"/>
                </a:solidFill>
                <a:sym typeface="Symbol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{1, 3, 5}?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2. Какие из следующих утверждений верны: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а) {3}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3, 9= 3, 9      в)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{3}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3, 9= 9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б)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{3}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3, 9= 3           г)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</a:rPr>
              <a:t>{3}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3, 9= 3, 9?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3. Даны множества А={х |х² – 4=0} и В= {х |(х–2)(х+3)=0}. Найдите: 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а) А  В         б) А  В        в) А </a:t>
            </a:r>
            <a:r>
              <a:rPr lang="en-US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∖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В         г) В </a:t>
            </a:r>
            <a:r>
              <a:rPr lang="en-US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∖ 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А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4. На диаграмме Эйлера изображены множества А, В, С. Заштрихуйте множество: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а) (А  С)  В 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б)  (А  В)</a:t>
            </a:r>
            <a:r>
              <a:rPr lang="en-US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в) (</a:t>
            </a: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В)</a:t>
            </a:r>
            <a:r>
              <a:rPr lang="en-US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С) 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 А</a:t>
            </a:r>
            <a:endParaRPr lang="ru-RU" sz="26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FE8637"/>
              </a:buClr>
              <a:buNone/>
            </a:pPr>
            <a:r>
              <a:rPr lang="ru-RU" dirty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        </a:t>
            </a:r>
          </a:p>
          <a:p>
            <a:pPr marL="0" lvl="0" indent="0">
              <a:buClr>
                <a:srgbClr val="FE8637"/>
              </a:buClr>
              <a:buNone/>
            </a:pPr>
            <a:endParaRPr lang="ru-RU" dirty="0">
              <a:solidFill>
                <a:prstClr val="black"/>
              </a:solidFill>
              <a:latin typeface="Times New Roman"/>
              <a:cs typeface="Times New Roman"/>
              <a:sym typeface="Symbol"/>
            </a:endParaRPr>
          </a:p>
          <a:p>
            <a:pPr marL="0" lvl="0" indent="0">
              <a:buClr>
                <a:srgbClr val="FE8637"/>
              </a:buClr>
              <a:buNone/>
            </a:pPr>
            <a:endParaRPr lang="ru-RU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7" t="2027" r="11484" b="2709"/>
          <a:stretch/>
        </p:blipFill>
        <p:spPr bwMode="auto">
          <a:xfrm>
            <a:off x="4644009" y="4581128"/>
            <a:ext cx="1783752" cy="1669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5539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rmAutofit/>
          </a:bodyPr>
          <a:lstStyle/>
          <a:p>
            <a:r>
              <a:rPr lang="ru-RU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Конечные и бесконечные множества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931224" cy="5421216"/>
          </a:xfrm>
        </p:spPr>
        <p:txBody>
          <a:bodyPr>
            <a:noAutofit/>
          </a:bodyPr>
          <a:lstStyle/>
          <a:p>
            <a:pPr marL="0" lvl="0" indent="365125" algn="just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Множество, содержащее конечное число элементов, называется </a:t>
            </a:r>
            <a:r>
              <a:rPr lang="ru-RU" alt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конечным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365125" algn="just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Множество, содержащее бесконечно много элементов, называется </a:t>
            </a:r>
            <a:r>
              <a:rPr lang="ru-RU" alt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бесконечным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365125" algn="just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множество учащихся вашего класса – конечное множество; множество натуральных чисел – бесконечное множество.</a:t>
            </a:r>
          </a:p>
          <a:p>
            <a:pPr marL="0" lvl="0" indent="365125" algn="just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Пустое множество является конечным. </a:t>
            </a:r>
          </a:p>
        </p:txBody>
      </p:sp>
    </p:spTree>
    <p:extLst>
      <p:ext uri="{BB962C8B-B14F-4D97-AF65-F5344CB8AC3E}">
        <p14:creationId xmlns:p14="http://schemas.microsoft.com/office/powerpoint/2010/main" val="25004948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147248" cy="6552728"/>
          </a:xfrm>
        </p:spPr>
        <p:txBody>
          <a:bodyPr>
            <a:normAutofit/>
          </a:bodyPr>
          <a:lstStyle/>
          <a:p>
            <a:pPr marL="0" lvl="0" indent="180975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3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Универсальным</a:t>
            </a:r>
            <a:r>
              <a:rPr lang="ru-RU" altLang="ru-RU" sz="3000" kern="0" dirty="0">
                <a:solidFill>
                  <a:srgbClr val="99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называется множество </a:t>
            </a:r>
            <a:r>
              <a:rPr lang="ru-RU" altLang="ru-RU" sz="3000" b="1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состоящее из всех возможных элементов, обладающих данным признаком.</a:t>
            </a:r>
            <a:endParaRPr lang="ru-RU" altLang="ru-RU" sz="3000" b="1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180975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3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Равными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называют два множества </a:t>
            </a:r>
            <a:r>
              <a:rPr lang="en-US" altLang="ru-RU" sz="30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ru-RU" sz="30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состоящие из одинаковых элементов. </a:t>
            </a:r>
          </a:p>
          <a:p>
            <a:pPr marL="0" lvl="0" indent="180975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Например: </a:t>
            </a:r>
            <a:r>
              <a:rPr lang="ru-RU" sz="2800" dirty="0">
                <a:solidFill>
                  <a:srgbClr val="222222"/>
                </a:solidFill>
                <a:latin typeface="Times New Roman"/>
                <a:ea typeface="Times New Roman"/>
              </a:rPr>
              <a:t>A = {3,9,14}, B = {3,9,14}, A = B.</a:t>
            </a:r>
            <a:endParaRPr lang="ru-RU" altLang="ru-RU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180975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3000" b="1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элементов множества </a:t>
            </a:r>
            <a:r>
              <a:rPr lang="en-US" altLang="ru-RU" sz="30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называется </a:t>
            </a:r>
            <a:r>
              <a:rPr lang="ru-RU" altLang="ru-RU" sz="3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мощностью</a:t>
            </a:r>
            <a:r>
              <a:rPr lang="ru-RU" altLang="ru-RU" sz="30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множества </a:t>
            </a:r>
            <a:r>
              <a:rPr lang="ru-RU" altLang="ru-RU" sz="30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altLang="ru-RU" sz="30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обозначается        или  </a:t>
            </a:r>
            <a:r>
              <a:rPr lang="en-US" altLang="ru-RU" sz="3000" b="1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n(A)</a:t>
            </a:r>
            <a:r>
              <a:rPr lang="en-US" altLang="ru-RU" sz="30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3000" i="1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180975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Например: если </a:t>
            </a:r>
            <a:r>
              <a:rPr lang="ru-RU" sz="2800" i="1" dirty="0">
                <a:solidFill>
                  <a:srgbClr val="222222"/>
                </a:solidFill>
                <a:latin typeface="Times New Roman"/>
                <a:ea typeface="Times New Roman"/>
              </a:rPr>
              <a:t>A = {3,9,14}, то |A| = 3</a:t>
            </a:r>
            <a:endParaRPr lang="ru-RU" altLang="ru-RU" sz="2800" i="1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180975" algn="just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b="1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Пустое множество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имеет мощность, равную нулю, т.е. 	     </a:t>
            </a:r>
          </a:p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550892"/>
              </p:ext>
            </p:extLst>
          </p:nvPr>
        </p:nvGraphicFramePr>
        <p:xfrm>
          <a:off x="2771800" y="4149080"/>
          <a:ext cx="533971" cy="631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8" name="Формула" r:id="rId3" imgW="203040" imgH="241200" progId="Equation.3">
                  <p:embed/>
                </p:oleObj>
              </mc:Choice>
              <mc:Fallback>
                <p:oleObj name="Формула" r:id="rId3" imgW="203040" imgH="241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71800" y="4149080"/>
                        <a:ext cx="533971" cy="6312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1222679"/>
              </p:ext>
            </p:extLst>
          </p:nvPr>
        </p:nvGraphicFramePr>
        <p:xfrm>
          <a:off x="2123728" y="5589240"/>
          <a:ext cx="1058862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9" name="Формула" r:id="rId5" imgW="545760" imgH="241200" progId="Equation.3">
                  <p:embed/>
                </p:oleObj>
              </mc:Choice>
              <mc:Fallback>
                <p:oleObj name="Формула" r:id="rId5" imgW="545760" imgH="241200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5589240"/>
                        <a:ext cx="1058862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42310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ru-RU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 включения - исключения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/>
          <a:lstStyle/>
          <a:p>
            <a:r>
              <a:rPr lang="ru-RU" dirty="0"/>
              <a:t>Если А и В – конечные множества, причём А </a:t>
            </a:r>
            <a:r>
              <a:rPr lang="ru-RU" dirty="0">
                <a:sym typeface="Symbol"/>
              </a:rPr>
              <a:t> В = , то </a:t>
            </a:r>
            <a:r>
              <a:rPr lang="en-US" i="1" dirty="0">
                <a:sym typeface="Symbol"/>
              </a:rPr>
              <a:t>n</a:t>
            </a:r>
            <a:r>
              <a:rPr lang="ru-RU" i="1" dirty="0">
                <a:sym typeface="Symbol"/>
              </a:rPr>
              <a:t>(А  В) =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(А) +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(В) </a:t>
            </a:r>
          </a:p>
          <a:p>
            <a:endParaRPr lang="ru-RU" i="1" dirty="0">
              <a:solidFill>
                <a:prstClr val="black"/>
              </a:solidFill>
              <a:sym typeface="Symbol"/>
            </a:endParaRPr>
          </a:p>
          <a:p>
            <a:endParaRPr lang="ru-RU" i="1" dirty="0">
              <a:solidFill>
                <a:prstClr val="black"/>
              </a:solidFill>
              <a:sym typeface="Symbol"/>
            </a:endParaRPr>
          </a:p>
          <a:p>
            <a:endParaRPr lang="ru-RU" i="1" dirty="0">
              <a:solidFill>
                <a:prstClr val="black"/>
              </a:solidFill>
              <a:sym typeface="Symbol"/>
            </a:endParaRPr>
          </a:p>
          <a:p>
            <a:pPr lvl="0">
              <a:buClr>
                <a:srgbClr val="FE8637"/>
              </a:buClr>
            </a:pPr>
            <a:r>
              <a:rPr lang="ru-RU" dirty="0">
                <a:solidFill>
                  <a:prstClr val="black"/>
                </a:solidFill>
              </a:rPr>
              <a:t>Если А и В – конечные множества, причём А </a:t>
            </a:r>
            <a:r>
              <a:rPr lang="ru-RU" dirty="0">
                <a:solidFill>
                  <a:prstClr val="black"/>
                </a:solidFill>
                <a:sym typeface="Symbol"/>
              </a:rPr>
              <a:t> В  , то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  В) =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(А) +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(В) -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  В) </a:t>
            </a:r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25144"/>
            <a:ext cx="2622029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132856"/>
            <a:ext cx="2376264" cy="1320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44490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rmAutofit/>
          </a:bodyPr>
          <a:lstStyle/>
          <a:p>
            <a:r>
              <a:rPr lang="ru-RU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 включения - исключения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075240" cy="5493224"/>
          </a:xfrm>
        </p:spPr>
        <p:txBody>
          <a:bodyPr/>
          <a:lstStyle/>
          <a:p>
            <a:r>
              <a:rPr lang="ru-RU" dirty="0"/>
              <a:t>Если А </a:t>
            </a:r>
            <a:r>
              <a:rPr lang="ru-RU" dirty="0">
                <a:sym typeface="Symbol"/>
              </a:rPr>
              <a:t> В  С = , то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  В  С) =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(А) +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(В) +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(С) -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  В) -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(В  С) -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  С)</a:t>
            </a:r>
          </a:p>
          <a:p>
            <a:endParaRPr lang="ru-RU" i="1" dirty="0">
              <a:solidFill>
                <a:prstClr val="black"/>
              </a:solidFill>
              <a:sym typeface="Symbol"/>
            </a:endParaRPr>
          </a:p>
          <a:p>
            <a:endParaRPr lang="ru-RU" i="1" dirty="0">
              <a:solidFill>
                <a:prstClr val="black"/>
              </a:solidFill>
              <a:sym typeface="Symbol"/>
            </a:endParaRPr>
          </a:p>
          <a:p>
            <a:endParaRPr lang="ru-RU" i="1" dirty="0">
              <a:solidFill>
                <a:prstClr val="black"/>
              </a:solidFill>
              <a:sym typeface="Symbol"/>
            </a:endParaRPr>
          </a:p>
          <a:p>
            <a:pPr lvl="0">
              <a:buClr>
                <a:srgbClr val="FE8637"/>
              </a:buClr>
            </a:pPr>
            <a:endParaRPr lang="ru-RU" dirty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</a:pPr>
            <a:r>
              <a:rPr lang="ru-RU" dirty="0">
                <a:solidFill>
                  <a:prstClr val="black"/>
                </a:solidFill>
              </a:rPr>
              <a:t>Если А </a:t>
            </a:r>
            <a:r>
              <a:rPr lang="ru-RU" dirty="0">
                <a:solidFill>
                  <a:prstClr val="black"/>
                </a:solidFill>
                <a:sym typeface="Symbol"/>
              </a:rPr>
              <a:t> В  С  , то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  В  С) =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(А) +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(В) +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(С) -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  В) -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(В  С) -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(А  С) + </a:t>
            </a:r>
            <a:r>
              <a:rPr lang="en-US" i="1" dirty="0">
                <a:solidFill>
                  <a:prstClr val="black"/>
                </a:solidFill>
                <a:sym typeface="Symbol"/>
              </a:rPr>
              <a:t>n</a:t>
            </a:r>
            <a:r>
              <a:rPr lang="ru-RU" i="1" dirty="0">
                <a:solidFill>
                  <a:prstClr val="black"/>
                </a:solidFill>
                <a:sym typeface="Symbol"/>
              </a:rPr>
              <a:t>(</a:t>
            </a:r>
            <a:r>
              <a:rPr lang="ru-RU" dirty="0">
                <a:solidFill>
                  <a:prstClr val="black"/>
                </a:solidFill>
              </a:rPr>
              <a:t>А </a:t>
            </a:r>
            <a:r>
              <a:rPr lang="ru-RU" dirty="0">
                <a:solidFill>
                  <a:prstClr val="black"/>
                </a:solidFill>
                <a:sym typeface="Symbol"/>
              </a:rPr>
              <a:t> В  С)    </a:t>
            </a:r>
            <a:endParaRPr lang="ru-RU" i="1" dirty="0">
              <a:solidFill>
                <a:prstClr val="black"/>
              </a:solidFill>
              <a:sym typeface="Symbol"/>
            </a:endParaRPr>
          </a:p>
          <a:p>
            <a:endParaRPr lang="ru-RU" i="1" dirty="0">
              <a:solidFill>
                <a:prstClr val="black"/>
              </a:solidFill>
              <a:sym typeface="Symbol"/>
            </a:endParaRPr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556792"/>
            <a:ext cx="1842641" cy="1851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245" y="4581128"/>
            <a:ext cx="1769231" cy="165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55059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8003232" cy="5904656"/>
          </a:xfrm>
        </p:spPr>
        <p:txBody>
          <a:bodyPr/>
          <a:lstStyle/>
          <a:p>
            <a:pPr marL="0" lvl="0" indent="365125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Множества, между которыми можно установить взаимно однозначное соответствие, называются </a:t>
            </a:r>
            <a:r>
              <a:rPr 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эквивалентным</a:t>
            </a: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 или </a:t>
            </a:r>
            <a:r>
              <a:rPr 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равномощными</a:t>
            </a: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lvl="0" indent="365125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 конечных множества эквивалентны тогда и только тогда, когда в них одинаковое количество элементов. Поэтому естественно считать, что если одно бесконечное множество эквивалентно </a:t>
            </a:r>
          </a:p>
          <a:p>
            <a:pPr marL="0" lvl="0" indent="0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другому, то в нём "столько же" элементов.</a:t>
            </a:r>
          </a:p>
          <a:p>
            <a:pPr marL="0" lvl="0" indent="365125" algn="just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Бесконечное множество, эквивалентное множеству натуральных чисел N, называется </a:t>
            </a:r>
            <a:r>
              <a:rPr lang="ru-RU" alt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счётным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противном случае бесконечное множество будет </a:t>
            </a:r>
            <a:r>
              <a:rPr lang="ru-RU" altLang="ru-RU" sz="2800" b="1" i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несчётным</a:t>
            </a:r>
            <a:r>
              <a:rPr lang="ru-RU" altLang="ru-RU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solidFill>
                <a:prstClr val="black"/>
              </a:solidFill>
            </a:endParaRPr>
          </a:p>
          <a:p>
            <a:pPr marL="0" lvl="0" indent="0" fontAlgn="base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endParaRPr lang="ru-RU" altLang="ru-RU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3209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490066"/>
          </a:xfrm>
        </p:spPr>
        <p:txBody>
          <a:bodyPr>
            <a:normAutofit fontScale="90000"/>
          </a:bodyPr>
          <a:lstStyle/>
          <a:p>
            <a:r>
              <a:rPr lang="ru-RU" sz="29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работа №2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692696"/>
            <a:ext cx="8003232" cy="5781256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ru-RU" dirty="0"/>
              <a:t>Докажите, что множество точек сторон квадрата и множество точек описанной около этого квадрата окружности равномощны.</a:t>
            </a:r>
          </a:p>
          <a:p>
            <a:pPr marL="457200" indent="-457200">
              <a:buAutoNum type="arabicPeriod"/>
            </a:pPr>
            <a:r>
              <a:rPr lang="ru-RU" dirty="0"/>
              <a:t>Каких натуральных чисел больше: четырёхзначных чисел или пятизначных чисел, кратных числу 10?</a:t>
            </a:r>
          </a:p>
          <a:p>
            <a:pPr marL="457200" indent="-457200">
              <a:buAutoNum type="arabicPeriod"/>
            </a:pPr>
            <a:r>
              <a:rPr lang="ru-RU" dirty="0"/>
              <a:t>В спортивной школе 70 учащихся посещают баскетбольную секцию или легкоатлетическую секцию. Известно, что 15 из них посещают обе секции. Докажите, что хотя бы одну из секций посещают не меньше 43 учащихся.</a:t>
            </a:r>
          </a:p>
          <a:p>
            <a:pPr marL="457200" indent="-457200">
              <a:buAutoNum type="arabicPeriod"/>
            </a:pPr>
            <a:r>
              <a:rPr lang="ru-RU" dirty="0"/>
              <a:t>Докажите, что множество натуральных чисел, кратных числу 7, равномощно множеству натуральных чисел, кратных числу 9.</a:t>
            </a:r>
          </a:p>
        </p:txBody>
      </p:sp>
    </p:spTree>
    <p:extLst>
      <p:ext uri="{BB962C8B-B14F-4D97-AF65-F5344CB8AC3E}">
        <p14:creationId xmlns:p14="http://schemas.microsoft.com/office/powerpoint/2010/main" val="24421575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46050"/>
          </a:xfrm>
        </p:spPr>
        <p:txBody>
          <a:bodyPr>
            <a:normAutofit fontScale="90000"/>
          </a:bodyPr>
          <a:lstStyle/>
          <a:p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ресурсы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8291264" cy="5709248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Математика: алгебра и начала математического анализа. 10 класс: учебник для </a:t>
            </a:r>
            <a:r>
              <a:rPr lang="ru-RU" dirty="0" err="1"/>
              <a:t>общеобразоват</a:t>
            </a:r>
            <a:r>
              <a:rPr lang="ru-RU" dirty="0"/>
              <a:t>. организаций: </a:t>
            </a:r>
            <a:r>
              <a:rPr lang="ru-RU" dirty="0">
                <a:solidFill>
                  <a:prstClr val="black"/>
                </a:solidFill>
              </a:rPr>
              <a:t>базовый и </a:t>
            </a:r>
            <a:r>
              <a:rPr lang="ru-RU" dirty="0" err="1">
                <a:solidFill>
                  <a:prstClr val="black"/>
                </a:solidFill>
              </a:rPr>
              <a:t>углубл</a:t>
            </a:r>
            <a:r>
              <a:rPr lang="ru-RU" dirty="0">
                <a:solidFill>
                  <a:prstClr val="black"/>
                </a:solidFill>
              </a:rPr>
              <a:t>. уровни / </a:t>
            </a:r>
            <a:r>
              <a:rPr lang="ru-RU" dirty="0" err="1">
                <a:solidFill>
                  <a:prstClr val="black"/>
                </a:solidFill>
              </a:rPr>
              <a:t>Ю.М.Колягин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err="1">
                <a:solidFill>
                  <a:prstClr val="black"/>
                </a:solidFill>
              </a:rPr>
              <a:t>М.В.Ткачёва</a:t>
            </a:r>
            <a:r>
              <a:rPr lang="ru-RU" dirty="0">
                <a:solidFill>
                  <a:prstClr val="black"/>
                </a:solidFill>
              </a:rPr>
              <a:t> и др. – М.: Просвещение, 2017</a:t>
            </a:r>
          </a:p>
          <a:p>
            <a:r>
              <a:rPr lang="ru-RU" sz="2500" dirty="0">
                <a:solidFill>
                  <a:prstClr val="black"/>
                </a:solidFill>
              </a:rPr>
              <a:t>Математика. Алгебра и начала математического анализа. 10 класс: учебник: углублённый уровень / </a:t>
            </a:r>
            <a:r>
              <a:rPr lang="ru-RU" sz="2500" dirty="0" err="1">
                <a:solidFill>
                  <a:prstClr val="black"/>
                </a:solidFill>
              </a:rPr>
              <a:t>А.Г.Мерзляк</a:t>
            </a:r>
            <a:r>
              <a:rPr lang="ru-RU" sz="2500" dirty="0">
                <a:solidFill>
                  <a:prstClr val="black"/>
                </a:solidFill>
              </a:rPr>
              <a:t>, </a:t>
            </a:r>
            <a:r>
              <a:rPr lang="ru-RU" sz="2500" dirty="0" err="1">
                <a:solidFill>
                  <a:prstClr val="black"/>
                </a:solidFill>
              </a:rPr>
              <a:t>Д.А.Номировский</a:t>
            </a:r>
            <a:r>
              <a:rPr lang="ru-RU" sz="2500" dirty="0">
                <a:solidFill>
                  <a:prstClr val="black"/>
                </a:solidFill>
              </a:rPr>
              <a:t>, </a:t>
            </a:r>
            <a:r>
              <a:rPr lang="ru-RU" sz="2500" dirty="0" err="1">
                <a:solidFill>
                  <a:prstClr val="black"/>
                </a:solidFill>
              </a:rPr>
              <a:t>В.М.Поляков</a:t>
            </a:r>
            <a:r>
              <a:rPr lang="ru-RU" sz="2500" dirty="0">
                <a:solidFill>
                  <a:prstClr val="black"/>
                </a:solidFill>
              </a:rPr>
              <a:t>. – М.: Просвещение, 2021</a:t>
            </a:r>
          </a:p>
          <a:p>
            <a:r>
              <a:rPr lang="ru-RU" sz="2500" dirty="0">
                <a:solidFill>
                  <a:prstClr val="black"/>
                </a:solidFill>
              </a:rPr>
              <a:t>Алгебра. 9 класс. Ч.1. Учебник для учащихся общеобразовательных организаций / </a:t>
            </a:r>
            <a:r>
              <a:rPr lang="ru-RU" sz="2500" dirty="0" err="1">
                <a:solidFill>
                  <a:prstClr val="black"/>
                </a:solidFill>
              </a:rPr>
              <a:t>А.Г.Мордкович</a:t>
            </a:r>
            <a:r>
              <a:rPr lang="ru-RU" sz="2500" dirty="0">
                <a:solidFill>
                  <a:prstClr val="black"/>
                </a:solidFill>
              </a:rPr>
              <a:t>, </a:t>
            </a:r>
            <a:r>
              <a:rPr lang="ru-RU" sz="2500" dirty="0" err="1">
                <a:solidFill>
                  <a:prstClr val="black"/>
                </a:solidFill>
              </a:rPr>
              <a:t>П.В.Семенов</a:t>
            </a:r>
            <a:r>
              <a:rPr lang="ru-RU" sz="2500" dirty="0">
                <a:solidFill>
                  <a:prstClr val="black"/>
                </a:solidFill>
              </a:rPr>
              <a:t>. – М.: Мнемозина, 2015</a:t>
            </a:r>
          </a:p>
          <a:p>
            <a:pPr lvl="0">
              <a:buClr>
                <a:srgbClr val="FE8637"/>
              </a:buClr>
            </a:pPr>
            <a:r>
              <a:rPr lang="ru-RU" sz="2600" dirty="0">
                <a:solidFill>
                  <a:prstClr val="black"/>
                </a:solidFill>
              </a:rPr>
              <a:t>Математика. Алгебра и начала математического анализа. Углублённый уровень: 10 класс: самостоятельные и контрольные работы / </a:t>
            </a:r>
            <a:r>
              <a:rPr lang="ru-RU" sz="2600" dirty="0" err="1">
                <a:solidFill>
                  <a:prstClr val="black"/>
                </a:solidFill>
              </a:rPr>
              <a:t>А.Г.Мерзляк</a:t>
            </a:r>
            <a:r>
              <a:rPr lang="ru-RU" sz="2600" dirty="0">
                <a:solidFill>
                  <a:prstClr val="black"/>
                </a:solidFill>
              </a:rPr>
              <a:t>, </a:t>
            </a:r>
            <a:r>
              <a:rPr lang="ru-RU" sz="2600" dirty="0" err="1">
                <a:solidFill>
                  <a:prstClr val="black"/>
                </a:solidFill>
              </a:rPr>
              <a:t>В.Б.Полонский</a:t>
            </a:r>
            <a:r>
              <a:rPr lang="ru-RU" sz="2600" dirty="0">
                <a:solidFill>
                  <a:prstClr val="black"/>
                </a:solidFill>
              </a:rPr>
              <a:t>, </a:t>
            </a:r>
            <a:r>
              <a:rPr lang="ru-RU" sz="2600" dirty="0" err="1">
                <a:solidFill>
                  <a:prstClr val="black"/>
                </a:solidFill>
              </a:rPr>
              <a:t>Е.М.Рабинович</a:t>
            </a:r>
            <a:r>
              <a:rPr lang="ru-RU" sz="2600" dirty="0">
                <a:solidFill>
                  <a:prstClr val="black"/>
                </a:solidFill>
              </a:rPr>
              <a:t>, </a:t>
            </a:r>
            <a:r>
              <a:rPr lang="ru-RU" sz="2600" dirty="0" err="1">
                <a:solidFill>
                  <a:prstClr val="black"/>
                </a:solidFill>
              </a:rPr>
              <a:t>М.С.Якир</a:t>
            </a:r>
            <a:r>
              <a:rPr lang="ru-RU" sz="2600" dirty="0">
                <a:solidFill>
                  <a:prstClr val="black"/>
                </a:solidFill>
              </a:rPr>
              <a:t>. – М.: </a:t>
            </a:r>
            <a:r>
              <a:rPr lang="ru-RU" sz="2600" dirty="0" err="1">
                <a:solidFill>
                  <a:prstClr val="black"/>
                </a:solidFill>
              </a:rPr>
              <a:t>Вентана</a:t>
            </a:r>
            <a:r>
              <a:rPr lang="ru-RU" sz="2600" dirty="0">
                <a:solidFill>
                  <a:prstClr val="black"/>
                </a:solidFill>
              </a:rPr>
              <a:t>-Граф, 2020</a:t>
            </a:r>
          </a:p>
          <a:p>
            <a:r>
              <a:rPr lang="ru-RU" dirty="0"/>
              <a:t>Леонард Эйлер (портрет) </a:t>
            </a:r>
            <a:r>
              <a:rPr lang="en-US" dirty="0">
                <a:hlinkClick r:id="rId2"/>
              </a:rPr>
              <a:t>https://ru.wikipedia.org/wiki/</a:t>
            </a:r>
            <a:r>
              <a:rPr lang="ru-RU" dirty="0" err="1">
                <a:hlinkClick r:id="rId2"/>
              </a:rPr>
              <a:t>Эйлер,_Леонард</a:t>
            </a:r>
            <a:r>
              <a:rPr lang="ru-RU" dirty="0">
                <a:hlinkClick r:id="rId2"/>
              </a:rPr>
              <a:t>#/</a:t>
            </a:r>
            <a:r>
              <a:rPr lang="en-US" dirty="0">
                <a:hlinkClick r:id="rId2"/>
              </a:rPr>
              <a:t>media/</a:t>
            </a:r>
            <a:r>
              <a:rPr lang="ru-RU" dirty="0">
                <a:hlinkClick r:id="rId2"/>
              </a:rPr>
              <a:t>Файл:</a:t>
            </a:r>
            <a:r>
              <a:rPr lang="en-US" dirty="0">
                <a:hlinkClick r:id="rId2"/>
              </a:rPr>
              <a:t>Leonhard_Euler_2.jpg</a:t>
            </a:r>
            <a:endParaRPr lang="ru-RU" dirty="0"/>
          </a:p>
          <a:p>
            <a:r>
              <a:rPr lang="ru-RU" dirty="0"/>
              <a:t>Пересечение множеств (рисунок) </a:t>
            </a:r>
            <a:r>
              <a:rPr lang="en-US" dirty="0">
                <a:hlinkClick r:id="rId3"/>
              </a:rPr>
              <a:t>https://wiki.fenix.help/common/upload/ckeditor/2020/10/17/d5868f-mnozhestv-1602958069.jpg</a:t>
            </a:r>
            <a:endParaRPr lang="ru-RU" dirty="0"/>
          </a:p>
          <a:p>
            <a:r>
              <a:rPr lang="ru-RU" dirty="0"/>
              <a:t>Объединение множеств (рисунок) </a:t>
            </a:r>
            <a:r>
              <a:rPr lang="en-US" dirty="0">
                <a:hlinkClick r:id="rId4"/>
              </a:rPr>
              <a:t>https://wiki.fenix.help/common/upload/ckeditor/2020/10/17/d5868f-mnozhestv-1602957983.jpg</a:t>
            </a:r>
            <a:endParaRPr lang="ru-RU" dirty="0"/>
          </a:p>
          <a:p>
            <a:r>
              <a:rPr lang="ru-RU" dirty="0"/>
              <a:t>Множества не пересекаются (рисунок) </a:t>
            </a:r>
            <a:r>
              <a:rPr lang="en-US" dirty="0">
                <a:hlinkClick r:id="rId5"/>
              </a:rPr>
              <a:t>https://upload.wikimedia.org/wikipedia/commons/thumb/d/df/Disjunkte_Mengen.svg/1200px-Disjunkte_Mengen.svg.png</a:t>
            </a:r>
            <a:endParaRPr lang="ru-RU" dirty="0"/>
          </a:p>
          <a:p>
            <a:r>
              <a:rPr lang="ru-RU" dirty="0">
                <a:solidFill>
                  <a:prstClr val="black"/>
                </a:solidFill>
              </a:rPr>
              <a:t>Три множества пересекаются (рисунок) </a:t>
            </a:r>
            <a:r>
              <a:rPr lang="en-US" dirty="0">
                <a:hlinkClick r:id="rId6"/>
              </a:rPr>
              <a:t>https://venn-diagram.net/wp-content/uploads/2021/11/how-to-create-a-venn-diagram-in-tableau-software.png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31317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555</TotalTime>
  <Words>1616</Words>
  <Application>Microsoft Office PowerPoint</Application>
  <PresentationFormat>Экран (4:3)</PresentationFormat>
  <Paragraphs>168</Paragraphs>
  <Slides>23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4" baseType="lpstr">
      <vt:lpstr>Arial</vt:lpstr>
      <vt:lpstr>Calibri</vt:lpstr>
      <vt:lpstr>Century Schoolbook</vt:lpstr>
      <vt:lpstr>MathJax_Math-italic</vt:lpstr>
      <vt:lpstr>Symbol</vt:lpstr>
      <vt:lpstr>Times New Roman</vt:lpstr>
      <vt:lpstr>verdana</vt:lpstr>
      <vt:lpstr>Wingdings</vt:lpstr>
      <vt:lpstr>Wingdings 2</vt:lpstr>
      <vt:lpstr>Эркер</vt:lpstr>
      <vt:lpstr>Формула</vt:lpstr>
      <vt:lpstr>Множества. Операции над множествами. (Урок-лекция №1) </vt:lpstr>
      <vt:lpstr>Множества. Подмножества</vt:lpstr>
      <vt:lpstr>Презентация PowerPoint</vt:lpstr>
      <vt:lpstr>Презентация PowerPoint</vt:lpstr>
      <vt:lpstr>Презентация PowerPoint</vt:lpstr>
      <vt:lpstr>Способы задания множеств</vt:lpstr>
      <vt:lpstr>Примеры задания множества</vt:lpstr>
      <vt:lpstr>Презентация PowerPoint</vt:lpstr>
      <vt:lpstr>Круги Эйлера</vt:lpstr>
      <vt:lpstr>Круги Эйлера</vt:lpstr>
      <vt:lpstr>Виды кругов Эйлера</vt:lpstr>
      <vt:lpstr>Пересечение множеств</vt:lpstr>
      <vt:lpstr>Объединение множеств</vt:lpstr>
      <vt:lpstr>Разность множеств</vt:lpstr>
      <vt:lpstr>Пересечение, объединение, разность множеств</vt:lpstr>
      <vt:lpstr>Самостоятельная работа №1</vt:lpstr>
      <vt:lpstr>Конечные и бесконечные множества</vt:lpstr>
      <vt:lpstr>Презентация PowerPoint</vt:lpstr>
      <vt:lpstr>Формула включения - исключения</vt:lpstr>
      <vt:lpstr>Формула включения - исключения</vt:lpstr>
      <vt:lpstr>Презентация PowerPoint</vt:lpstr>
      <vt:lpstr>Самостоятельная работа №2</vt:lpstr>
      <vt:lpstr>Информационные ресурсы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PC #93</cp:lastModifiedBy>
  <cp:revision>66</cp:revision>
  <dcterms:created xsi:type="dcterms:W3CDTF">2017-10-30T11:20:59Z</dcterms:created>
  <dcterms:modified xsi:type="dcterms:W3CDTF">2025-05-08T09:52:28Z</dcterms:modified>
</cp:coreProperties>
</file>