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handoutMasterIdLst>
    <p:handoutMasterId r:id="rId18"/>
  </p:handoutMasterIdLst>
  <p:sldIdLst>
    <p:sldId id="272" r:id="rId3"/>
    <p:sldId id="299" r:id="rId4"/>
    <p:sldId id="308" r:id="rId5"/>
    <p:sldId id="309" r:id="rId6"/>
    <p:sldId id="301" r:id="rId7"/>
    <p:sldId id="310" r:id="rId8"/>
    <p:sldId id="302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618" autoAdjust="0"/>
    <p:restoredTop sz="94660"/>
  </p:normalViewPr>
  <p:slideViewPr>
    <p:cSldViewPr snapToGrid="0">
      <p:cViewPr varScale="1">
        <p:scale>
          <a:sx n="74" d="100"/>
          <a:sy n="74" d="100"/>
        </p:scale>
        <p:origin x="-3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F8170-890A-45D9-89EF-3D11AE83DEE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F4BB9-E434-407E-831A-6053FC9F98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6268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DB906-91B5-4DF7-8402-F6E7CFE508BC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4BEE4-02F9-4375-A9CC-191A4BEDC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580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DB906-91B5-4DF7-8402-F6E7CFE508BC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4BEE4-02F9-4375-A9CC-191A4BEDC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6010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7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9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DB906-91B5-4DF7-8402-F6E7CFE508BC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4BEE4-02F9-4375-A9CC-191A4BEDC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862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DB906-91B5-4DF7-8402-F6E7CFE508BC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4BEE4-02F9-4375-A9CC-191A4BEDC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24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DB906-91B5-4DF7-8402-F6E7CFE508BC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4BEE4-02F9-4375-A9CC-191A4BEDC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8455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DB906-91B5-4DF7-8402-F6E7CFE508BC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4BEE4-02F9-4375-A9CC-191A4BEDC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837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DB906-91B5-4DF7-8402-F6E7CFE508BC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4BEE4-02F9-4375-A9CC-191A4BEDC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005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5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DB906-91B5-4DF7-8402-F6E7CFE508BC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4BEE4-02F9-4375-A9CC-191A4BEDC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875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5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DB906-91B5-4DF7-8402-F6E7CFE508BC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4BEE4-02F9-4375-A9CC-191A4BEDC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803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DB906-91B5-4DF7-8402-F6E7CFE508BC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4BEE4-02F9-4375-A9CC-191A4BEDC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4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DB906-91B5-4DF7-8402-F6E7CFE508BC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4BEE4-02F9-4375-A9CC-191A4BEDC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383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72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06.06.2022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26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51479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06.06.2022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366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9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5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06.06.2022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767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06.06.2022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7740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06.06.2022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31152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06.06.2022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6161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06.06.2022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0965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812" y="2209827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705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6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06.06.2022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862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06.06.2022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6137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06.06.2022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313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44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69" y="731546"/>
            <a:ext cx="6439049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06.06.2022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432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DB906-91B5-4DF7-8402-F6E7CFE508BC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8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4BEE4-02F9-4375-A9CC-191A4BEDCC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655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5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27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06.06.2022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17" y="6172227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27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477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h_92235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-71385" y="0"/>
            <a:ext cx="12263385" cy="6858000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</p:spPr>
      </p:pic>
      <p:pic>
        <p:nvPicPr>
          <p:cNvPr id="5123" name="Picture 8" descr="h_922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72" y="1549400"/>
            <a:ext cx="8763061" cy="4451368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</p:spPr>
      </p:pic>
      <p:sp>
        <p:nvSpPr>
          <p:cNvPr id="3074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571480" y="494506"/>
            <a:ext cx="11286105" cy="1054894"/>
          </a:xfrm>
        </p:spPr>
        <p:txBody>
          <a:bodyPr rtlCol="0">
            <a:normAutofit fontScale="62500" lnSpcReduction="20000"/>
          </a:bodyPr>
          <a:lstStyle/>
          <a:p>
            <a:pPr marL="0" indent="0" algn="ctr" eaLnBrk="1" fontAlgn="auto" hangingPunct="1">
              <a:lnSpc>
                <a:spcPct val="120000"/>
              </a:lnSpc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5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Государственное бюджетное учреждение дополнительного образования </a:t>
            </a:r>
          </a:p>
          <a:p>
            <a:pPr marL="0" indent="0" algn="ctr" eaLnBrk="1" fontAlgn="auto" hangingPunct="1">
              <a:lnSpc>
                <a:spcPct val="120000"/>
              </a:lnSpc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5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Центр психолого-педагогической, медицинской и социальной помощи</a:t>
            </a:r>
          </a:p>
          <a:p>
            <a:pPr marL="0" indent="0" algn="ctr" eaLnBrk="1" fontAlgn="auto" hangingPunct="1">
              <a:lnSpc>
                <a:spcPct val="120000"/>
              </a:lnSpc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5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 Выборгского района Санкт-Петербурга </a:t>
            </a:r>
          </a:p>
          <a:p>
            <a:pPr marL="0" indent="0" eaLnBrk="1" fontAlgn="auto" hangingPunct="1">
              <a:buClr>
                <a:schemeClr val="accent6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ru-RU" sz="3400" dirty="0" smtClean="0">
              <a:solidFill>
                <a:schemeClr val="tx2"/>
              </a:solidFill>
            </a:endParaRPr>
          </a:p>
          <a:p>
            <a:pPr marL="0" indent="0" algn="ctr" eaLnBrk="1" fontAlgn="auto" hangingPunct="1">
              <a:buClr>
                <a:schemeClr val="accent6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ru-RU" sz="3400" dirty="0" smtClean="0">
              <a:solidFill>
                <a:schemeClr val="tx2"/>
              </a:solidFill>
            </a:endParaRPr>
          </a:p>
        </p:txBody>
      </p:sp>
      <p:sp>
        <p:nvSpPr>
          <p:cNvPr id="5124" name="Rectangle 9"/>
          <p:cNvSpPr>
            <a:spLocks noChangeArrowheads="1"/>
          </p:cNvSpPr>
          <p:nvPr/>
        </p:nvSpPr>
        <p:spPr bwMode="auto">
          <a:xfrm>
            <a:off x="1200151" y="5357855"/>
            <a:ext cx="9601200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ru-RU" sz="2400" b="1" dirty="0">
              <a:solidFill>
                <a:srgbClr val="A0A5B8"/>
              </a:solidFill>
            </a:endParaRPr>
          </a:p>
          <a:p>
            <a:pPr algn="ctr"/>
            <a:endParaRPr lang="ru-RU" sz="2400" b="1" dirty="0">
              <a:solidFill>
                <a:srgbClr val="A0A5B8"/>
              </a:solidFill>
            </a:endParaRPr>
          </a:p>
          <a:p>
            <a:pPr algn="ctr"/>
            <a:r>
              <a:rPr lang="ru-RU" sz="2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400" dirty="0">
                <a:solidFill>
                  <a:srgbClr val="000000"/>
                </a:solidFill>
                <a:latin typeface="+mj-lt"/>
                <a:cs typeface="Times New Roman" pitchFamily="18" charset="0"/>
              </a:rPr>
              <a:t>Костромской проспект, дом 7</a:t>
            </a:r>
          </a:p>
          <a:p>
            <a:pPr lvl="1" algn="ctr"/>
            <a:r>
              <a:rPr lang="ru-RU" sz="1400" dirty="0">
                <a:solidFill>
                  <a:srgbClr val="000000"/>
                </a:solidFill>
                <a:latin typeface="+mj-lt"/>
                <a:cs typeface="Times New Roman" pitchFamily="18" charset="0"/>
              </a:rPr>
              <a:t> Тел. (812) 553-18-75</a:t>
            </a:r>
          </a:p>
        </p:txBody>
      </p:sp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5" y="80169"/>
            <a:ext cx="339727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91834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4456090" y="3284114"/>
            <a:ext cx="5898524" cy="2640168"/>
          </a:xfrm>
        </p:spPr>
        <p:txBody>
          <a:bodyPr>
            <a:normAutofit/>
          </a:bodyPr>
          <a:lstStyle/>
          <a:p>
            <a:pPr algn="r"/>
            <a:r>
              <a:rPr lang="ru-RU" dirty="0" smtClean="0"/>
              <a:t>Светлова М.Ю.</a:t>
            </a:r>
          </a:p>
          <a:p>
            <a:pPr algn="r"/>
            <a:r>
              <a:rPr lang="ru-RU" dirty="0" smtClean="0"/>
              <a:t>учитель-дефектолог</a:t>
            </a:r>
            <a:endParaRPr lang="ru-RU" dirty="0"/>
          </a:p>
          <a:p>
            <a:pPr algn="r"/>
            <a:endParaRPr lang="ru-RU" dirty="0" smtClean="0"/>
          </a:p>
          <a:p>
            <a:endParaRPr lang="ru-RU" sz="2000" dirty="0" smtClean="0"/>
          </a:p>
          <a:p>
            <a:r>
              <a:rPr lang="ru-RU" sz="2000" dirty="0" smtClean="0"/>
              <a:t>Санкт-Петербург</a:t>
            </a:r>
          </a:p>
          <a:p>
            <a:r>
              <a:rPr lang="ru-RU" sz="2000" dirty="0" smtClean="0"/>
              <a:t>           </a:t>
            </a:r>
            <a:r>
              <a:rPr lang="ru-RU" sz="2000" dirty="0" smtClean="0"/>
              <a:t>2022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090126" y="1339404"/>
            <a:ext cx="9567135" cy="1944710"/>
          </a:xfrm>
        </p:spPr>
        <p:txBody>
          <a:bodyPr/>
          <a:lstStyle/>
          <a:p>
            <a:r>
              <a:rPr lang="ru-RU" dirty="0" smtClean="0"/>
              <a:t>Сказка в работе учителя-дефектолога.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1853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30"/>
            <a:ext cx="10515600" cy="626544"/>
          </a:xfrm>
        </p:spPr>
        <p:txBody>
          <a:bodyPr>
            <a:normAutofit/>
          </a:bodyPr>
          <a:lstStyle/>
          <a:p>
            <a:r>
              <a:rPr lang="ru-RU" sz="2800" b="1" dirty="0"/>
              <a:t>Основные понятия сказкотерапии. Методологические обоснования.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91674"/>
            <a:ext cx="10515600" cy="5185289"/>
          </a:xfrm>
        </p:spPr>
        <p:txBody>
          <a:bodyPr>
            <a:normAutofit lnSpcReduction="10000"/>
          </a:bodyPr>
          <a:lstStyle/>
          <a:p>
            <a:r>
              <a:rPr lang="ru-RU" dirty="0" err="1" smtClean="0"/>
              <a:t>Сказкотерапия</a:t>
            </a:r>
            <a:r>
              <a:rPr lang="ru-RU" dirty="0" smtClean="0"/>
              <a:t> - метод</a:t>
            </a:r>
            <a:r>
              <a:rPr lang="ru-RU" dirty="0"/>
              <a:t>, использующий сказочную форму для интеграции личности, развития творческих способностей, совершенствования взаимодействия с окружающим миром.</a:t>
            </a:r>
          </a:p>
          <a:p>
            <a:r>
              <a:rPr lang="ru-RU" dirty="0"/>
              <a:t>Источниками концепции сказкотерапии стали работы Л.С. Выготского, Д.Б. </a:t>
            </a:r>
            <a:r>
              <a:rPr lang="ru-RU" dirty="0" err="1"/>
              <a:t>Эльконина</a:t>
            </a:r>
            <a:r>
              <a:rPr lang="ru-RU" dirty="0"/>
              <a:t>, исследования и опыт Б. </a:t>
            </a:r>
            <a:r>
              <a:rPr lang="ru-RU" dirty="0" err="1"/>
              <a:t>Беттельхейма</a:t>
            </a:r>
            <a:r>
              <a:rPr lang="ru-RU" dirty="0"/>
              <a:t>, терапия историями Р. </a:t>
            </a:r>
            <a:r>
              <a:rPr lang="ru-RU" dirty="0" err="1"/>
              <a:t>Гарднера</a:t>
            </a:r>
            <a:r>
              <a:rPr lang="ru-RU" dirty="0"/>
              <a:t> , работы </a:t>
            </a:r>
            <a:r>
              <a:rPr lang="ru-RU" dirty="0" err="1"/>
              <a:t>Э.Фромма</a:t>
            </a:r>
            <a:r>
              <a:rPr lang="ru-RU" dirty="0"/>
              <a:t>, </a:t>
            </a:r>
            <a:r>
              <a:rPr lang="ru-RU" dirty="0" err="1"/>
              <a:t>Э.Берна</a:t>
            </a:r>
            <a:r>
              <a:rPr lang="ru-RU" dirty="0"/>
              <a:t>, идеи К. Г. Юнга, позитивная терапия притчами и историями </a:t>
            </a:r>
            <a:r>
              <a:rPr lang="ru-RU" dirty="0" err="1"/>
              <a:t>Н.Пезяшкина</a:t>
            </a:r>
            <a:r>
              <a:rPr lang="ru-RU" dirty="0"/>
              <a:t>, исследования детской субкультуры М. </a:t>
            </a:r>
            <a:r>
              <a:rPr lang="ru-RU" dirty="0" err="1"/>
              <a:t>Осориной</a:t>
            </a:r>
            <a:r>
              <a:rPr lang="ru-RU" dirty="0"/>
              <a:t>, психотерапевтические сказки и идеи </a:t>
            </a:r>
            <a:r>
              <a:rPr lang="ru-RU" dirty="0" err="1" smtClean="0"/>
              <a:t>А.Гнездиловой</a:t>
            </a:r>
            <a:r>
              <a:rPr lang="ru-RU" dirty="0" smtClean="0"/>
              <a:t>, работы </a:t>
            </a:r>
            <a:r>
              <a:rPr lang="ru-RU" dirty="0"/>
              <a:t>Т. </a:t>
            </a:r>
            <a:r>
              <a:rPr lang="ru-RU" dirty="0" err="1" smtClean="0"/>
              <a:t>Зинкевич</a:t>
            </a:r>
            <a:r>
              <a:rPr lang="ru-RU" dirty="0" smtClean="0"/>
              <a:t>-Евстигнеевой и </a:t>
            </a:r>
            <a:r>
              <a:rPr lang="ru-RU" dirty="0"/>
              <a:t>др.</a:t>
            </a:r>
          </a:p>
          <a:p>
            <a:r>
              <a:rPr lang="ru-RU" dirty="0"/>
              <a:t>В последнее время к методу </a:t>
            </a:r>
            <a:r>
              <a:rPr lang="ru-RU" dirty="0" err="1"/>
              <a:t>сказктерапии</a:t>
            </a:r>
            <a:r>
              <a:rPr lang="ru-RU" dirty="0"/>
              <a:t> тяготеет все больше специалистов: психологов, психотерапевтов, дефектологов, воспитателей и др. Появились </a:t>
            </a:r>
            <a:r>
              <a:rPr lang="ru-RU" dirty="0" err="1"/>
              <a:t>сказкотерапевтические</a:t>
            </a:r>
            <a:r>
              <a:rPr lang="ru-RU" dirty="0"/>
              <a:t> программы Г. Азовцевой, А. </a:t>
            </a:r>
            <a:r>
              <a:rPr lang="ru-RU" dirty="0" err="1"/>
              <a:t>Лисициной</a:t>
            </a:r>
            <a:r>
              <a:rPr lang="ru-RU" dirty="0"/>
              <a:t>, Т. </a:t>
            </a:r>
            <a:r>
              <a:rPr lang="ru-RU" dirty="0" err="1"/>
              <a:t>Речицкой</a:t>
            </a:r>
            <a:r>
              <a:rPr lang="ru-RU" dirty="0"/>
              <a:t>.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1058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819727"/>
          </a:xfrm>
        </p:spPr>
        <p:txBody>
          <a:bodyPr/>
          <a:lstStyle/>
          <a:p>
            <a:r>
              <a:rPr lang="ru-RU" dirty="0" smtClean="0"/>
              <a:t>Функции сказок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84856"/>
            <a:ext cx="10515600" cy="4992107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Тексты сказок вызывают интенсивный эмоциональный резонанс как у детей, так и у взрослых. Образы сказок обращаются одновременно к двум психическим уровням – к уровню сознания и подсознания, что создает особые возможности при коммуникации.</a:t>
            </a:r>
          </a:p>
          <a:p>
            <a:r>
              <a:rPr lang="ru-RU" dirty="0"/>
              <a:t>Концепция сказкотерапии основана на идее ценности метафоры как носителя информации.</a:t>
            </a:r>
          </a:p>
          <a:p>
            <a:r>
              <a:rPr lang="ru-RU" dirty="0"/>
              <a:t>В сказке в символической форме содержится информация об окружающем мире</a:t>
            </a:r>
          </a:p>
          <a:p>
            <a:r>
              <a:rPr lang="ru-RU" dirty="0"/>
              <a:t>Сказки возвращают ребенка в состояние целостного восприятия мира. Они дают возможность мечтать, активизируют творческий потенциал, передают знания о мире и человеческих возможностях.</a:t>
            </a:r>
          </a:p>
          <a:p>
            <a:r>
              <a:rPr lang="ru-RU" dirty="0"/>
              <a:t>Сказки разделяют на традиционные (народные) и авторские (художественные).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4081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819727"/>
          </a:xfrm>
        </p:spPr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84855"/>
            <a:ext cx="10515600" cy="5087155"/>
          </a:xfrm>
        </p:spPr>
        <p:txBody>
          <a:bodyPr>
            <a:normAutofit fontScale="92500"/>
          </a:bodyPr>
          <a:lstStyle/>
          <a:p>
            <a:r>
              <a:rPr lang="ru-RU" dirty="0"/>
              <a:t>Актуальной проблемой педагогики является постоянный рост числа детей с нарушениями в развитии. В настоящее время, особо остро становится проблема поиска новых, эффективных направлений оказания коррекционной помощи таким детям. Задержка развития у детей характеризуется недостаточно высоким уровнем </a:t>
            </a:r>
            <a:r>
              <a:rPr lang="ru-RU" dirty="0" err="1"/>
              <a:t>сформированности</a:t>
            </a:r>
            <a:r>
              <a:rPr lang="ru-RU" dirty="0"/>
              <a:t> всех основных мыслительных операций: анализа, синтеза, обобщения, абстракции, переноса. Также характерной особенностью для них является слабость волевых процессов, эмоциональная неустойчивость, импульсивность либо вялость и апатичность. Недостаточен уровень </a:t>
            </a:r>
            <a:r>
              <a:rPr lang="ru-RU" dirty="0" err="1"/>
              <a:t>сформированности</a:t>
            </a:r>
            <a:r>
              <a:rPr lang="ru-RU" dirty="0"/>
              <a:t> общей способности к обучению. Для игровой деятельности многих характерно неумение без помощи взрослого развернуть совместную игру в соответствии с замыслом. Поэтому </a:t>
            </a:r>
            <a:r>
              <a:rPr lang="ru-RU" dirty="0" smtClean="0"/>
              <a:t>детям </a:t>
            </a:r>
            <a:r>
              <a:rPr lang="ru-RU" dirty="0"/>
              <a:t>так необходимо взаимодействие </a:t>
            </a:r>
            <a:r>
              <a:rPr lang="ru-RU" b="1" i="1" dirty="0"/>
              <a:t>с использованием сказочной метафоры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8940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30"/>
            <a:ext cx="10515600" cy="862780"/>
          </a:xfrm>
        </p:spPr>
        <p:txBody>
          <a:bodyPr/>
          <a:lstStyle/>
          <a:p>
            <a:r>
              <a:rPr lang="ru-RU" dirty="0" smtClean="0"/>
              <a:t>Сказка в работе учителя-дефектолога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27910"/>
            <a:ext cx="10515600" cy="4949053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Новой технологией в </a:t>
            </a:r>
            <a:r>
              <a:rPr lang="ru-RU" dirty="0" smtClean="0"/>
              <a:t>коррекции </a:t>
            </a:r>
            <a:r>
              <a:rPr lang="ru-RU" dirty="0"/>
              <a:t>детей с ОВЗ в последнее время стала </a:t>
            </a:r>
            <a:r>
              <a:rPr lang="ru-RU" dirty="0" err="1"/>
              <a:t>сказкотерапия</a:t>
            </a:r>
            <a:r>
              <a:rPr lang="ru-RU" dirty="0"/>
              <a:t>.</a:t>
            </a:r>
          </a:p>
          <a:p>
            <a:r>
              <a:rPr lang="ru-RU" dirty="0"/>
              <a:t>Исследования показывают что сказочная метафора воздействует непосредственно на бессознательное, минуя барьеры, которые ставят перед специалистом недостаточно развитый интеллект ребенка. Причем воздействие метафор оказывается глубинным и удивительно устойчивым. Метафорическое, сказочное воздействие активизирует ресурсы личности, выводит ребенка на путь самостоятельных открытий.</a:t>
            </a:r>
          </a:p>
          <a:p>
            <a:r>
              <a:rPr lang="ru-RU" dirty="0"/>
              <a:t>Язык метафор, образов активизирует «пробуждает» сознание ребенка, открывает новые возможности его взаимодействия с окружающим миром, делает более глубоким контакт специалиста и ребенка.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2953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3947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Цель и задачи учителя-дефектолога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59854"/>
            <a:ext cx="10515600" cy="5417109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Цель – создание </a:t>
            </a:r>
            <a:r>
              <a:rPr lang="ru-RU" dirty="0"/>
              <a:t>условий для развития познавательной деятельности детей дошкольного возраста.  </a:t>
            </a:r>
          </a:p>
          <a:p>
            <a:r>
              <a:rPr lang="ru-RU" dirty="0"/>
              <a:t>Цель раскрывается через следующие группы задач:</a:t>
            </a:r>
          </a:p>
          <a:p>
            <a:r>
              <a:rPr lang="ru-RU" b="1" dirty="0"/>
              <a:t>Обучающие</a:t>
            </a:r>
            <a:r>
              <a:rPr lang="ru-RU" dirty="0" smtClean="0"/>
              <a:t>:  </a:t>
            </a:r>
            <a:r>
              <a:rPr lang="ru-RU" dirty="0"/>
              <a:t>формирование соответствующих возрасту навыков игровой деятельности (освоение игры по правилам, сюжетно-ролевой игры), а также элементов учебной </a:t>
            </a:r>
            <a:r>
              <a:rPr lang="ru-RU" dirty="0" smtClean="0"/>
              <a:t>деятельности;</a:t>
            </a:r>
            <a:r>
              <a:rPr lang="ru-RU" dirty="0"/>
              <a:t> </a:t>
            </a:r>
            <a:r>
              <a:rPr lang="ru-RU" dirty="0" smtClean="0"/>
              <a:t>формирование </a:t>
            </a:r>
            <a:r>
              <a:rPr lang="ru-RU" dirty="0"/>
              <a:t>диалогической и монологической форм речи; </a:t>
            </a:r>
            <a:r>
              <a:rPr lang="ru-RU" dirty="0" smtClean="0"/>
              <a:t> </a:t>
            </a:r>
            <a:r>
              <a:rPr lang="ru-RU" dirty="0"/>
              <a:t>уточнение, обогащение и систематизация словаря, на основе ознакомления с фольклором</a:t>
            </a:r>
            <a:r>
              <a:rPr lang="ru-RU" dirty="0" smtClean="0"/>
              <a:t>;  </a:t>
            </a:r>
            <a:r>
              <a:rPr lang="ru-RU" dirty="0"/>
              <a:t>формирование элементарных математических представлений и понятий, соответствующих возрасту</a:t>
            </a:r>
            <a:r>
              <a:rPr lang="ru-RU" dirty="0" smtClean="0"/>
              <a:t>;  </a:t>
            </a:r>
            <a:r>
              <a:rPr lang="ru-RU" dirty="0"/>
              <a:t>освоение предметно-практической деятельности, способствующей выявлению разнообразных свойств в предметах, а также пониманию отношений между предметами (временных, пространственных, количественных</a:t>
            </a:r>
            <a:r>
              <a:rPr lang="ru-RU" dirty="0" smtClean="0"/>
              <a:t>); освоение продуктивных видов деятельности (конструирование, лепка, аппликация, работа с природным материалом), способствующих сенсорному, умственному, речевому развитию ребенка; формирование </a:t>
            </a:r>
            <a:r>
              <a:rPr lang="ru-RU" dirty="0"/>
              <a:t>представлений об окружающим мире;</a:t>
            </a:r>
          </a:p>
          <a:p>
            <a:r>
              <a:rPr lang="ru-RU" b="1" dirty="0" smtClean="0"/>
              <a:t>Развивающие</a:t>
            </a:r>
            <a:r>
              <a:rPr lang="ru-RU" dirty="0" smtClean="0"/>
              <a:t>: развитие </a:t>
            </a:r>
            <a:r>
              <a:rPr lang="ru-RU" dirty="0"/>
              <a:t>произвольного внимания</a:t>
            </a:r>
            <a:r>
              <a:rPr lang="ru-RU" dirty="0" smtClean="0"/>
              <a:t>;  </a:t>
            </a:r>
            <a:r>
              <a:rPr lang="ru-RU" dirty="0"/>
              <a:t>развитие навыков </a:t>
            </a:r>
            <a:r>
              <a:rPr lang="ru-RU" dirty="0" err="1"/>
              <a:t>саморегуляции</a:t>
            </a:r>
            <a:r>
              <a:rPr lang="ru-RU" dirty="0" smtClean="0"/>
              <a:t>; </a:t>
            </a:r>
            <a:r>
              <a:rPr lang="ru-RU" dirty="0"/>
              <a:t>развитие воображения.</a:t>
            </a:r>
          </a:p>
          <a:p>
            <a:r>
              <a:rPr lang="ru-RU" b="1" dirty="0" smtClean="0"/>
              <a:t>Воспитательные</a:t>
            </a:r>
            <a:r>
              <a:rPr lang="ru-RU" dirty="0" smtClean="0"/>
              <a:t>: воспитание </a:t>
            </a:r>
            <a:r>
              <a:rPr lang="ru-RU" dirty="0"/>
              <a:t>нравственных качеств по отношению к окружающим (доброжелательность </a:t>
            </a:r>
            <a:r>
              <a:rPr lang="ru-RU" dirty="0" err="1"/>
              <a:t>итд</a:t>
            </a:r>
            <a:r>
              <a:rPr lang="ru-RU" dirty="0" smtClean="0"/>
              <a:t>); воспитание </a:t>
            </a:r>
            <a:r>
              <a:rPr lang="ru-RU" dirty="0"/>
              <a:t>и развитие художественного вкуса по отношению к литературе и к чтению (а именно к сказкам);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2452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30"/>
            <a:ext cx="10515600" cy="784402"/>
          </a:xfrm>
        </p:spPr>
        <p:txBody>
          <a:bodyPr/>
          <a:lstStyle/>
          <a:p>
            <a:r>
              <a:rPr lang="ru-RU" dirty="0" smtClean="0"/>
              <a:t>Технология разработки занятия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49532"/>
            <a:ext cx="10515600" cy="5027431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Гипотеза: использование сказочной метафоры и проигрывание на занятии различных сказочных сюжетов создаёт оптимальные условия для развития познавательной деятельности у детей с ОВЗ.</a:t>
            </a:r>
            <a:endParaRPr lang="ru-RU" dirty="0"/>
          </a:p>
          <a:p>
            <a:r>
              <a:rPr lang="ru-RU" dirty="0" smtClean="0"/>
              <a:t>Предметные результаты: овладение </a:t>
            </a:r>
            <a:r>
              <a:rPr lang="ru-RU" dirty="0"/>
              <a:t>элементарными математическими представлениями в соответствии с параметрами возрастной </a:t>
            </a:r>
            <a:r>
              <a:rPr lang="ru-RU" dirty="0" smtClean="0"/>
              <a:t>нормы; овладение </a:t>
            </a:r>
            <a:r>
              <a:rPr lang="ru-RU" dirty="0"/>
              <a:t>навыками диалогической </a:t>
            </a:r>
            <a:r>
              <a:rPr lang="ru-RU" dirty="0" err="1" smtClean="0"/>
              <a:t>речи;применять</a:t>
            </a:r>
            <a:r>
              <a:rPr lang="ru-RU" dirty="0" smtClean="0"/>
              <a:t> </a:t>
            </a:r>
            <a:r>
              <a:rPr lang="ru-RU" dirty="0"/>
              <a:t>усвоенные знания и способы деятельности для решения новых познавательных задач, предлагать собственный замысел конструктивной деятельности и воплощать его в рисунке, поделке, модели и т. </a:t>
            </a:r>
            <a:r>
              <a:rPr lang="ru-RU" dirty="0" smtClean="0"/>
              <a:t>д; уточнение и расширение представлений о свойствах предметов (цвет, форма, величина);уточнение </a:t>
            </a:r>
            <a:r>
              <a:rPr lang="ru-RU" dirty="0"/>
              <a:t>и расширение представлений об окружающем мире</a:t>
            </a:r>
            <a:r>
              <a:rPr lang="ru-RU" dirty="0" smtClean="0"/>
              <a:t>;</a:t>
            </a:r>
          </a:p>
          <a:p>
            <a:r>
              <a:rPr lang="ru-RU" dirty="0" smtClean="0"/>
              <a:t>Личностные </a:t>
            </a:r>
            <a:r>
              <a:rPr lang="ru-RU" dirty="0" err="1" smtClean="0"/>
              <a:t>результаты:совершенствование</a:t>
            </a:r>
            <a:r>
              <a:rPr lang="ru-RU" dirty="0" smtClean="0"/>
              <a:t> </a:t>
            </a:r>
            <a:r>
              <a:rPr lang="ru-RU" dirty="0"/>
              <a:t>развития заинтересованности в деятельности, частичное формирование навыка </a:t>
            </a:r>
            <a:r>
              <a:rPr lang="ru-RU" dirty="0" smtClean="0"/>
              <a:t>самоконтроля; совершенствование </a:t>
            </a:r>
            <a:r>
              <a:rPr lang="ru-RU" dirty="0"/>
              <a:t>умения ориентироваться в правилах и нормах культуры поведения и </a:t>
            </a:r>
            <a:r>
              <a:rPr lang="ru-RU" dirty="0" smtClean="0"/>
              <a:t>общения; совершенствование </a:t>
            </a:r>
            <a:r>
              <a:rPr lang="ru-RU" dirty="0"/>
              <a:t>развития эмоциональной отзывчивости.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752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797465"/>
          </a:xfrm>
        </p:spPr>
        <p:txBody>
          <a:bodyPr/>
          <a:lstStyle/>
          <a:p>
            <a:r>
              <a:rPr lang="ru-RU" dirty="0" smtClean="0"/>
              <a:t>Технологическая схема занятия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1131155"/>
              </p:ext>
            </p:extLst>
          </p:nvPr>
        </p:nvGraphicFramePr>
        <p:xfrm>
          <a:off x="838200" y="1162594"/>
          <a:ext cx="10515600" cy="5003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9583"/>
                <a:gridCol w="2860766"/>
                <a:gridCol w="5005251"/>
              </a:tblGrid>
              <a:tr h="509274">
                <a:tc>
                  <a:txBody>
                    <a:bodyPr/>
                    <a:lstStyle/>
                    <a:p>
                      <a:r>
                        <a:rPr lang="ru-RU" dirty="0" smtClean="0"/>
                        <a:t>Этап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Название этапа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Содержание</a:t>
                      </a:r>
                      <a:endParaRPr lang="ru-RU" dirty="0"/>
                    </a:p>
                  </a:txBody>
                  <a:tcPr/>
                </a:tc>
              </a:tr>
              <a:tr h="948667">
                <a:tc>
                  <a:txBody>
                    <a:bodyPr/>
                    <a:lstStyle/>
                    <a:p>
                      <a:r>
                        <a:rPr lang="ru-RU" dirty="0" smtClean="0"/>
                        <a:t>Подготовительный этап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Разработка занятия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определение цели и задач занятия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разработка содержания занятия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подбор дидактического материала для занятия</a:t>
                      </a:r>
                    </a:p>
                  </a:txBody>
                  <a:tcPr/>
                </a:tc>
              </a:tr>
              <a:tr h="2630734">
                <a:tc>
                  <a:txBody>
                    <a:bodyPr/>
                    <a:lstStyle/>
                    <a:p>
                      <a:r>
                        <a:rPr lang="ru-RU" dirty="0" smtClean="0"/>
                        <a:t>Основной этап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Структура занятия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Пересказ сказки с использованием фигурок героев (персонажей сказки)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Ответы на вопросы по сказке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Физминутка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/пальчиковая гимнастика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Упражнение на развитие конструктивного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праксиса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Упражнение на развитие графического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праксиса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/мелкой моторики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Подведение итогов</a:t>
                      </a:r>
                    </a:p>
                  </a:txBody>
                  <a:tcPr/>
                </a:tc>
              </a:tr>
              <a:tr h="664067">
                <a:tc>
                  <a:txBody>
                    <a:bodyPr/>
                    <a:lstStyle/>
                    <a:p>
                      <a:r>
                        <a:rPr lang="ru-RU" dirty="0" smtClean="0"/>
                        <a:t>Аналитический этап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Анализ результатов занятия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Сравнение полученных результатов с предполагаемыми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внесение изменений и дополнений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5214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888905"/>
          </a:xfrm>
        </p:spPr>
        <p:txBody>
          <a:bodyPr/>
          <a:lstStyle/>
          <a:p>
            <a:r>
              <a:rPr lang="ru-RU" dirty="0" smtClean="0"/>
              <a:t>Тема занятия: «Три поросенка»</a:t>
            </a:r>
            <a:endParaRPr lang="ru-RU" dirty="0"/>
          </a:p>
        </p:txBody>
      </p:sp>
      <p:pic>
        <p:nvPicPr>
          <p:cNvPr id="1026" name="Picture 2" descr="https://forkidsandmum.ru/pictures/1021811443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624" y="1149350"/>
            <a:ext cx="7466751" cy="5027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703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84971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Пересказ сказки с использованием фигурок героев.</a:t>
            </a:r>
            <a:endParaRPr lang="ru-RU" dirty="0"/>
          </a:p>
        </p:txBody>
      </p:sp>
      <p:pic>
        <p:nvPicPr>
          <p:cNvPr id="2050" name="Picture 2" descr="https://sun9-20.userapi.com/aWVC-9Vcxk2HeySJmSh7ptznoL5VwT_0i-D-vQ/IszWFln7Eu0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279" y="1384662"/>
            <a:ext cx="6868543" cy="4441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8313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57539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3074" name="Picture 2" descr="https://img2.labirint.ru/rcimg/dd318c0e230380513ed83b7f0e7d2682/1920x1080/books46/452772/ph_1.jpg?156378486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07" y="222068"/>
            <a:ext cx="8338292" cy="557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9393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8627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Развитие конструктивного </a:t>
            </a:r>
            <a:r>
              <a:rPr lang="ru-RU" dirty="0" err="1" smtClean="0"/>
              <a:t>праксиса</a:t>
            </a:r>
            <a:r>
              <a:rPr lang="ru-RU" dirty="0"/>
              <a:t> </a:t>
            </a:r>
            <a:r>
              <a:rPr lang="ru-RU" dirty="0" smtClean="0"/>
              <a:t>(блоки </a:t>
            </a:r>
            <a:r>
              <a:rPr lang="ru-RU" dirty="0" err="1" smtClean="0"/>
              <a:t>Дьенеша</a:t>
            </a:r>
            <a:r>
              <a:rPr lang="ru-RU" dirty="0" smtClean="0"/>
              <a:t>, палочки </a:t>
            </a:r>
            <a:r>
              <a:rPr lang="ru-RU" dirty="0" err="1" smtClean="0"/>
              <a:t>Кюизенера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4098" name="Picture 2" descr="https://avatars.mds.yandex.net/get-mpic/1060343/img_id8258263162841134657.jpeg/ori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97" y="1345472"/>
            <a:ext cx="3971320" cy="526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24394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30"/>
            <a:ext cx="10515600" cy="745214"/>
          </a:xfrm>
        </p:spPr>
        <p:txBody>
          <a:bodyPr/>
          <a:lstStyle/>
          <a:p>
            <a:r>
              <a:rPr lang="ru-RU" dirty="0" smtClean="0"/>
              <a:t>Развитие графического </a:t>
            </a:r>
            <a:r>
              <a:rPr lang="ru-RU" dirty="0" err="1" smtClean="0"/>
              <a:t>праксиса</a:t>
            </a:r>
            <a:endParaRPr lang="ru-RU" dirty="0"/>
          </a:p>
        </p:txBody>
      </p:sp>
      <p:pic>
        <p:nvPicPr>
          <p:cNvPr id="5122" name="Picture 2" descr="https://img2.labirint.ru/rcimg/35b4bc13646353e944b4a92ccd5aa23b/1920x1080/books54/535942/ph_1.jpg?156391370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127" y="1109663"/>
            <a:ext cx="7253746" cy="506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87657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1474" y="1018903"/>
            <a:ext cx="6021977" cy="310896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10132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886</Words>
  <Application>Microsoft Office PowerPoint</Application>
  <PresentationFormat>Произвольный</PresentationFormat>
  <Paragraphs>66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Тема Office</vt:lpstr>
      <vt:lpstr>Воздушный поток</vt:lpstr>
      <vt:lpstr>Презентация PowerPoint</vt:lpstr>
      <vt:lpstr>Сказка в работе учителя-дефектолога.</vt:lpstr>
      <vt:lpstr>Основные понятия сказкотерапии. Методологические обоснования.</vt:lpstr>
      <vt:lpstr>Функции сказок </vt:lpstr>
      <vt:lpstr>Актуальность</vt:lpstr>
      <vt:lpstr>Сказка в работе учителя-дефектолога</vt:lpstr>
      <vt:lpstr>Цель и задачи учителя-дефектолога</vt:lpstr>
      <vt:lpstr>Технология разработки занятия</vt:lpstr>
      <vt:lpstr>Технологическая схема занятия</vt:lpstr>
      <vt:lpstr>Тема занятия: «Три поросенка»</vt:lpstr>
      <vt:lpstr>Пересказ сказки с использованием фигурок героев.</vt:lpstr>
      <vt:lpstr>Презентация PowerPoint</vt:lpstr>
      <vt:lpstr>Развитие конструктивного праксиса (блоки Дьенеша, палочки Кюизенера)</vt:lpstr>
      <vt:lpstr>Развитие графического праксиса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цпмсс-леново-нов-8</cp:lastModifiedBy>
  <cp:revision>79</cp:revision>
  <cp:lastPrinted>2019-03-25T12:18:13Z</cp:lastPrinted>
  <dcterms:created xsi:type="dcterms:W3CDTF">2019-03-24T09:45:18Z</dcterms:created>
  <dcterms:modified xsi:type="dcterms:W3CDTF">2022-06-06T13:48:25Z</dcterms:modified>
</cp:coreProperties>
</file>