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1" r:id="rId4"/>
    <p:sldId id="259" r:id="rId5"/>
    <p:sldId id="277" r:id="rId6"/>
    <p:sldId id="278" r:id="rId7"/>
    <p:sldId id="276" r:id="rId8"/>
    <p:sldId id="274" r:id="rId9"/>
    <p:sldId id="279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434124200266754E-2"/>
          <c:y val="7.2300015098037546E-2"/>
          <c:w val="0.81216172201241432"/>
          <c:h val="0.745255869006007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 у.г.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Всероссийский уровень</c:v>
                </c:pt>
                <c:pt idx="1">
                  <c:v>Областной уровень</c:v>
                </c:pt>
                <c:pt idx="2">
                  <c:v>Муниципальный уровень</c:v>
                </c:pt>
                <c:pt idx="3">
                  <c:v>Количество призовых мест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16</c:v>
                </c:pt>
                <c:pt idx="3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2020-21 у.г.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Всероссийский уровень</c:v>
                </c:pt>
                <c:pt idx="1">
                  <c:v>Областной уровень</c:v>
                </c:pt>
                <c:pt idx="2">
                  <c:v>Муниципальный уровень</c:v>
                </c:pt>
                <c:pt idx="3">
                  <c:v>Количество призовых мест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</c:v>
                </c:pt>
                <c:pt idx="1">
                  <c:v>28</c:v>
                </c:pt>
                <c:pt idx="2">
                  <c:v>31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062400"/>
        <c:axId val="222343552"/>
        <c:axId val="0"/>
      </c:bar3DChart>
      <c:catAx>
        <c:axId val="131062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222343552"/>
        <c:crosses val="autoZero"/>
        <c:auto val="1"/>
        <c:lblAlgn val="ctr"/>
        <c:lblOffset val="100"/>
        <c:noMultiLvlLbl val="0"/>
      </c:catAx>
      <c:valAx>
        <c:axId val="222343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0624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359584621268116"/>
          <c:y val="0.37448296343141363"/>
          <c:w val="0.11751158338984551"/>
          <c:h val="0.18772201949071185"/>
        </c:manualLayout>
      </c:layout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71931126109954E-2"/>
          <c:y val="3.5246257360293298E-2"/>
          <c:w val="0.84846796039884909"/>
          <c:h val="0.565145192200866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Любящий свой народ, свой край и свою Родину</c:v>
                </c:pt>
                <c:pt idx="1">
                  <c:v>«Уважающий и принимающий ценности семьи и общества»</c:v>
                </c:pt>
                <c:pt idx="2">
                  <c:v>«Любознательный, активно и заинтересованно познающий мир»</c:v>
                </c:pt>
                <c:pt idx="3">
                  <c:v>«Владеющий  основами умения учиться, способный к организации собственной деятельности» </c:v>
                </c:pt>
                <c:pt idx="4">
                  <c:v>«Готовый  самостоятельно действовать и отвечать  за свои поступки перед семьёй и обществом» </c:v>
                </c:pt>
                <c:pt idx="5">
                  <c:v>«Доброжелательный, умеющий слушать и слышать собеседника, обосновывать свою позицию, высказывать своё мнение» </c:v>
                </c:pt>
                <c:pt idx="6">
                  <c:v>«Выполняющий правила здорового и безопасного для себя и окружающих образа жизни» </c:v>
                </c:pt>
                <c:pt idx="7">
                  <c:v>Уровень класса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33.75</c:v>
                </c:pt>
                <c:pt idx="1">
                  <c:v>76.7</c:v>
                </c:pt>
                <c:pt idx="2">
                  <c:v>59.5</c:v>
                </c:pt>
                <c:pt idx="3">
                  <c:v>73.900000000000006</c:v>
                </c:pt>
                <c:pt idx="4">
                  <c:v>65.599999999999994</c:v>
                </c:pt>
                <c:pt idx="5">
                  <c:v>82.7</c:v>
                </c:pt>
                <c:pt idx="6">
                  <c:v>75.599999999999994</c:v>
                </c:pt>
                <c:pt idx="7">
                  <c:v>67.599999999999994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2020-21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Любящий свой народ, свой край и свою Родину</c:v>
                </c:pt>
                <c:pt idx="1">
                  <c:v>«Уважающий и принимающий ценности семьи и общества»</c:v>
                </c:pt>
                <c:pt idx="2">
                  <c:v>«Любознательный, активно и заинтересованно познающий мир»</c:v>
                </c:pt>
                <c:pt idx="3">
                  <c:v>«Владеющий  основами умения учиться, способный к организации собственной деятельности» </c:v>
                </c:pt>
                <c:pt idx="4">
                  <c:v>«Готовый  самостоятельно действовать и отвечать  за свои поступки перед семьёй и обществом» </c:v>
                </c:pt>
                <c:pt idx="5">
                  <c:v>«Доброжелательный, умеющий слушать и слышать собеседника, обосновывать свою позицию, высказывать своё мнение» </c:v>
                </c:pt>
                <c:pt idx="6">
                  <c:v>«Выполняющий правила здорового и безопасного для себя и окружающих образа жизни» </c:v>
                </c:pt>
                <c:pt idx="7">
                  <c:v>Уровень класса 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47</c:v>
                </c:pt>
                <c:pt idx="1">
                  <c:v>84.91</c:v>
                </c:pt>
                <c:pt idx="2">
                  <c:v>65.3</c:v>
                </c:pt>
                <c:pt idx="3">
                  <c:v>75.209999999999994</c:v>
                </c:pt>
                <c:pt idx="4">
                  <c:v>67.099999999999994</c:v>
                </c:pt>
                <c:pt idx="5">
                  <c:v>84.8</c:v>
                </c:pt>
                <c:pt idx="6">
                  <c:v>88.6</c:v>
                </c:pt>
                <c:pt idx="7">
                  <c:v>73.3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2021-22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Любящий свой народ, свой край и свою Родину</c:v>
                </c:pt>
                <c:pt idx="1">
                  <c:v>«Уважающий и принимающий ценности семьи и общества»</c:v>
                </c:pt>
                <c:pt idx="2">
                  <c:v>«Любознательный, активно и заинтересованно познающий мир»</c:v>
                </c:pt>
                <c:pt idx="3">
                  <c:v>«Владеющий  основами умения учиться, способный к организации собственной деятельности» </c:v>
                </c:pt>
                <c:pt idx="4">
                  <c:v>«Готовый  самостоятельно действовать и отвечать  за свои поступки перед семьёй и обществом» </c:v>
                </c:pt>
                <c:pt idx="5">
                  <c:v>«Доброжелательный, умеющий слушать и слышать собеседника, обосновывать свою позицию, высказывать своё мнение» </c:v>
                </c:pt>
                <c:pt idx="6">
                  <c:v>«Выполняющий правила здорового и безопасного для себя и окружающих образа жизни» </c:v>
                </c:pt>
                <c:pt idx="7">
                  <c:v>Уровень класса 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68.28</c:v>
                </c:pt>
                <c:pt idx="1">
                  <c:v>92.44</c:v>
                </c:pt>
                <c:pt idx="2">
                  <c:v>83.52</c:v>
                </c:pt>
                <c:pt idx="3">
                  <c:v>82.2</c:v>
                </c:pt>
                <c:pt idx="4">
                  <c:v>85.56</c:v>
                </c:pt>
                <c:pt idx="5">
                  <c:v>85.84</c:v>
                </c:pt>
                <c:pt idx="6">
                  <c:v>94.44</c:v>
                </c:pt>
                <c:pt idx="7">
                  <c:v>85.4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507328"/>
        <c:axId val="129508864"/>
      </c:barChart>
      <c:catAx>
        <c:axId val="1295073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 b="1"/>
            </a:pPr>
            <a:endParaRPr lang="ru-RU"/>
          </a:p>
        </c:txPr>
        <c:crossAx val="129508864"/>
        <c:crosses val="autoZero"/>
        <c:auto val="1"/>
        <c:lblAlgn val="ctr"/>
        <c:lblOffset val="100"/>
        <c:noMultiLvlLbl val="0"/>
      </c:catAx>
      <c:valAx>
        <c:axId val="129508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9507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0520696168016701"/>
          <c:y val="0.86209639901122093"/>
          <c:w val="8.3531627273896139E-2"/>
          <c:h val="0.1356073283524053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65FBF3-77D9-435A-9B78-020FD34E4E1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D9E94A-DEE9-4905-9910-7332A80834AB}">
      <dgm:prSet phldrT="[Текст]" custT="1"/>
      <dgm:spPr/>
      <dgm:t>
        <a:bodyPr/>
        <a:lstStyle/>
        <a:p>
          <a:pPr algn="ctr"/>
          <a:r>
            <a:rPr lang="ru-RU" sz="2800" b="1" dirty="0" smtClean="0"/>
            <a:t>Задачи проекта</a:t>
          </a:r>
          <a:endParaRPr lang="ru-RU" sz="2800" b="1" dirty="0"/>
        </a:p>
      </dgm:t>
    </dgm:pt>
    <dgm:pt modelId="{1FC4FAFE-4751-41EA-B68F-2CB39CA9F3C7}" type="sibTrans" cxnId="{F9F08830-4DA7-4C7C-89E8-AACEA918F0CB}">
      <dgm:prSet/>
      <dgm:spPr/>
      <dgm:t>
        <a:bodyPr/>
        <a:lstStyle/>
        <a:p>
          <a:endParaRPr lang="ru-RU"/>
        </a:p>
      </dgm:t>
    </dgm:pt>
    <dgm:pt modelId="{964238ED-0F58-4E43-ABA1-FF4F30356F7E}" type="parTrans" cxnId="{F9F08830-4DA7-4C7C-89E8-AACEA918F0CB}">
      <dgm:prSet/>
      <dgm:spPr/>
      <dgm:t>
        <a:bodyPr/>
        <a:lstStyle/>
        <a:p>
          <a:endParaRPr lang="ru-RU"/>
        </a:p>
      </dgm:t>
    </dgm:pt>
    <dgm:pt modelId="{F401FE20-31F3-41B5-9E5A-6AFE3BBC5B6C}">
      <dgm:prSet custT="1"/>
      <dgm:spPr/>
      <dgm:t>
        <a:bodyPr/>
        <a:lstStyle/>
        <a:p>
          <a:r>
            <a:rPr lang="ru-RU" sz="1200" b="1" i="0" dirty="0" smtClean="0"/>
            <a:t>Расширять представления детей об окружающей их природе, познакомить с разнообразием животного и растительного мира его малой Родины, показать неповторимость, величие, силу и красоту природы.</a:t>
          </a:r>
          <a:endParaRPr lang="ru-RU" sz="1200" b="1" i="0" dirty="0"/>
        </a:p>
      </dgm:t>
    </dgm:pt>
    <dgm:pt modelId="{82F49A18-088A-4A09-A8C6-B7614CE9C146}" type="parTrans" cxnId="{65DD2754-B362-4E4C-B8FF-AB8448F0B41E}">
      <dgm:prSet/>
      <dgm:spPr/>
      <dgm:t>
        <a:bodyPr/>
        <a:lstStyle/>
        <a:p>
          <a:endParaRPr lang="ru-RU"/>
        </a:p>
      </dgm:t>
    </dgm:pt>
    <dgm:pt modelId="{1CB2D37C-6D71-4421-BF4A-4DFCD3BE41C2}" type="sibTrans" cxnId="{65DD2754-B362-4E4C-B8FF-AB8448F0B41E}">
      <dgm:prSet/>
      <dgm:spPr/>
      <dgm:t>
        <a:bodyPr/>
        <a:lstStyle/>
        <a:p>
          <a:endParaRPr lang="ru-RU"/>
        </a:p>
      </dgm:t>
    </dgm:pt>
    <dgm:pt modelId="{513A2DF4-F39B-4329-B6BE-FC65CF306CC1}">
      <dgm:prSet/>
      <dgm:spPr/>
      <dgm:t>
        <a:bodyPr/>
        <a:lstStyle/>
        <a:p>
          <a:r>
            <a:rPr lang="ru-RU" b="1" i="0" dirty="0" smtClean="0"/>
            <a:t>Заложить основы экологической грамотности у детей через воспитание любви к природе и бережное отношение к ней. Формировать новое экологическое мышление «Мы - дети Земли» - часть природы.</a:t>
          </a:r>
          <a:endParaRPr lang="ru-RU" b="1" i="0" dirty="0"/>
        </a:p>
      </dgm:t>
    </dgm:pt>
    <dgm:pt modelId="{6518157C-BC13-4CB4-A4BD-079295322F37}" type="parTrans" cxnId="{C80B9E68-3FB8-4F69-8CA2-AEF0C38693CD}">
      <dgm:prSet/>
      <dgm:spPr/>
      <dgm:t>
        <a:bodyPr/>
        <a:lstStyle/>
        <a:p>
          <a:endParaRPr lang="ru-RU"/>
        </a:p>
      </dgm:t>
    </dgm:pt>
    <dgm:pt modelId="{81E3B3A0-FF9E-42B1-9792-8B6C6A7E89A7}" type="sibTrans" cxnId="{C80B9E68-3FB8-4F69-8CA2-AEF0C38693CD}">
      <dgm:prSet/>
      <dgm:spPr/>
      <dgm:t>
        <a:bodyPr/>
        <a:lstStyle/>
        <a:p>
          <a:endParaRPr lang="ru-RU"/>
        </a:p>
      </dgm:t>
    </dgm:pt>
    <dgm:pt modelId="{0773A949-9503-4B28-AA9E-E9F14268696F}">
      <dgm:prSet/>
      <dgm:spPr/>
      <dgm:t>
        <a:bodyPr/>
        <a:lstStyle/>
        <a:p>
          <a:r>
            <a:rPr lang="ru-RU" b="1" i="0" dirty="0" smtClean="0"/>
            <a:t>Развивать познавательную активность детей посредством опытов и экспериментов с объектами природы.</a:t>
          </a:r>
          <a:endParaRPr lang="ru-RU" b="1" i="0" dirty="0"/>
        </a:p>
      </dgm:t>
    </dgm:pt>
    <dgm:pt modelId="{1AEB17F7-E5CA-4CBA-9522-B8A8DB5AB318}" type="parTrans" cxnId="{6C0CDC14-C64E-4E96-9F4E-8F6F37F5333A}">
      <dgm:prSet/>
      <dgm:spPr/>
      <dgm:t>
        <a:bodyPr/>
        <a:lstStyle/>
        <a:p>
          <a:endParaRPr lang="ru-RU"/>
        </a:p>
      </dgm:t>
    </dgm:pt>
    <dgm:pt modelId="{4CEF1D8D-02D8-4AF3-938C-BD3E195FDACA}" type="sibTrans" cxnId="{6C0CDC14-C64E-4E96-9F4E-8F6F37F5333A}">
      <dgm:prSet/>
      <dgm:spPr/>
      <dgm:t>
        <a:bodyPr/>
        <a:lstStyle/>
        <a:p>
          <a:endParaRPr lang="ru-RU"/>
        </a:p>
      </dgm:t>
    </dgm:pt>
    <dgm:pt modelId="{CE96AAEF-1E10-4D15-88BA-7F93AA4BD799}">
      <dgm:prSet/>
      <dgm:spPr/>
      <dgm:t>
        <a:bodyPr/>
        <a:lstStyle/>
        <a:p>
          <a:r>
            <a:rPr lang="ru-RU" b="1" i="0" dirty="0" smtClean="0"/>
            <a:t>Расширять общий кругозор детей, развивать их творческие способности.</a:t>
          </a:r>
          <a:endParaRPr lang="ru-RU" b="1" i="0" dirty="0"/>
        </a:p>
      </dgm:t>
    </dgm:pt>
    <dgm:pt modelId="{E8B1EDB0-378A-4B75-B327-B85261623EEA}" type="parTrans" cxnId="{7E327F79-9BE5-4D14-A99D-325A9160B1EC}">
      <dgm:prSet/>
      <dgm:spPr/>
      <dgm:t>
        <a:bodyPr/>
        <a:lstStyle/>
        <a:p>
          <a:endParaRPr lang="ru-RU"/>
        </a:p>
      </dgm:t>
    </dgm:pt>
    <dgm:pt modelId="{92F281FD-9B40-44AC-97D9-E88C5E06485E}" type="sibTrans" cxnId="{7E327F79-9BE5-4D14-A99D-325A9160B1EC}">
      <dgm:prSet/>
      <dgm:spPr/>
      <dgm:t>
        <a:bodyPr/>
        <a:lstStyle/>
        <a:p>
          <a:endParaRPr lang="ru-RU"/>
        </a:p>
      </dgm:t>
    </dgm:pt>
    <dgm:pt modelId="{3777803A-8D83-44EB-9E39-F78CC1225080}">
      <dgm:prSet/>
      <dgm:spPr/>
      <dgm:t>
        <a:bodyPr/>
        <a:lstStyle/>
        <a:p>
          <a:r>
            <a:rPr lang="ru-RU" b="1" i="0" dirty="0" smtClean="0"/>
            <a:t>Способствовать развитию у детей внутренней потребности любви к природе, участию в природоохранной и экологической деятельности.</a:t>
          </a:r>
          <a:endParaRPr lang="ru-RU" b="1" i="0" dirty="0"/>
        </a:p>
      </dgm:t>
    </dgm:pt>
    <dgm:pt modelId="{74A48CE0-B543-4064-98FA-4754FD265BF0}" type="parTrans" cxnId="{4D85CFB9-4F85-4C0C-A375-BE5344E92DEB}">
      <dgm:prSet/>
      <dgm:spPr/>
      <dgm:t>
        <a:bodyPr/>
        <a:lstStyle/>
        <a:p>
          <a:endParaRPr lang="ru-RU"/>
        </a:p>
      </dgm:t>
    </dgm:pt>
    <dgm:pt modelId="{F06AE8D9-FD2C-4600-95E5-70F50A8D2ADB}" type="sibTrans" cxnId="{4D85CFB9-4F85-4C0C-A375-BE5344E92DEB}">
      <dgm:prSet/>
      <dgm:spPr/>
      <dgm:t>
        <a:bodyPr/>
        <a:lstStyle/>
        <a:p>
          <a:endParaRPr lang="ru-RU"/>
        </a:p>
      </dgm:t>
    </dgm:pt>
    <dgm:pt modelId="{722B9AB5-6C74-4BF2-8DF2-F6B2A0C1FB08}">
      <dgm:prSet/>
      <dgm:spPr/>
      <dgm:t>
        <a:bodyPr/>
        <a:lstStyle/>
        <a:p>
          <a:r>
            <a:rPr lang="ru-RU" b="1" i="0" dirty="0" smtClean="0"/>
            <a:t>Активизировать участие родителей в экологическом воспитании детей.</a:t>
          </a:r>
          <a:endParaRPr lang="ru-RU" b="1" i="0" dirty="0"/>
        </a:p>
      </dgm:t>
    </dgm:pt>
    <dgm:pt modelId="{3FB8A526-C891-437A-9123-4A24FAA5A568}" type="parTrans" cxnId="{8F3F69D7-CAA9-4017-A50A-8061C32EC2C8}">
      <dgm:prSet/>
      <dgm:spPr/>
      <dgm:t>
        <a:bodyPr/>
        <a:lstStyle/>
        <a:p>
          <a:endParaRPr lang="ru-RU"/>
        </a:p>
      </dgm:t>
    </dgm:pt>
    <dgm:pt modelId="{D4094E41-3400-45D9-870E-535E31972D86}" type="sibTrans" cxnId="{8F3F69D7-CAA9-4017-A50A-8061C32EC2C8}">
      <dgm:prSet/>
      <dgm:spPr/>
      <dgm:t>
        <a:bodyPr/>
        <a:lstStyle/>
        <a:p>
          <a:endParaRPr lang="ru-RU"/>
        </a:p>
      </dgm:t>
    </dgm:pt>
    <dgm:pt modelId="{454B6C47-939A-4882-A44D-96F4EFBD98BD}" type="pres">
      <dgm:prSet presAssocID="{C865FBF3-77D9-435A-9B78-020FD34E4E1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D7A112F-49E9-428A-94C2-990D2E98CCD9}" type="pres">
      <dgm:prSet presAssocID="{EFD9E94A-DEE9-4905-9910-7332A80834AB}" presName="root" presStyleCnt="0"/>
      <dgm:spPr/>
    </dgm:pt>
    <dgm:pt modelId="{C842792D-F888-4231-99D5-0FD4E0C38741}" type="pres">
      <dgm:prSet presAssocID="{EFD9E94A-DEE9-4905-9910-7332A80834AB}" presName="rootComposite" presStyleCnt="0"/>
      <dgm:spPr/>
    </dgm:pt>
    <dgm:pt modelId="{0D3D56B3-53DD-424D-8C5A-BDAD7F19A12C}" type="pres">
      <dgm:prSet presAssocID="{EFD9E94A-DEE9-4905-9910-7332A80834AB}" presName="rootText" presStyleLbl="node1" presStyleIdx="0" presStyleCnt="1" custScaleX="246342" custScaleY="55614" custLinFactNeighborX="-114" custLinFactNeighborY="6738"/>
      <dgm:spPr/>
      <dgm:t>
        <a:bodyPr/>
        <a:lstStyle/>
        <a:p>
          <a:endParaRPr lang="ru-RU"/>
        </a:p>
      </dgm:t>
    </dgm:pt>
    <dgm:pt modelId="{340A0B70-B646-4926-A579-558A5563738E}" type="pres">
      <dgm:prSet presAssocID="{EFD9E94A-DEE9-4905-9910-7332A80834AB}" presName="rootConnector" presStyleLbl="node1" presStyleIdx="0" presStyleCnt="1"/>
      <dgm:spPr/>
      <dgm:t>
        <a:bodyPr/>
        <a:lstStyle/>
        <a:p>
          <a:endParaRPr lang="ru-RU"/>
        </a:p>
      </dgm:t>
    </dgm:pt>
    <dgm:pt modelId="{5665C36E-C065-4656-A97F-529A1F2255AA}" type="pres">
      <dgm:prSet presAssocID="{EFD9E94A-DEE9-4905-9910-7332A80834AB}" presName="childShape" presStyleCnt="0"/>
      <dgm:spPr/>
    </dgm:pt>
    <dgm:pt modelId="{0E5CE391-B06D-4DE3-B977-A6E6C075B78A}" type="pres">
      <dgm:prSet presAssocID="{82F49A18-088A-4A09-A8C6-B7614CE9C146}" presName="Name13" presStyleLbl="parChTrans1D2" presStyleIdx="0" presStyleCnt="6"/>
      <dgm:spPr/>
      <dgm:t>
        <a:bodyPr/>
        <a:lstStyle/>
        <a:p>
          <a:endParaRPr lang="ru-RU"/>
        </a:p>
      </dgm:t>
    </dgm:pt>
    <dgm:pt modelId="{7DD47862-56E0-4FD5-8CFF-358D1DBF6475}" type="pres">
      <dgm:prSet presAssocID="{F401FE20-31F3-41B5-9E5A-6AFE3BBC5B6C}" presName="childText" presStyleLbl="bgAcc1" presStyleIdx="0" presStyleCnt="6" custScaleX="630666" custScaleY="69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A5A64-0348-4AA0-8340-3D00ABDD4979}" type="pres">
      <dgm:prSet presAssocID="{6518157C-BC13-4CB4-A4BD-079295322F37}" presName="Name13" presStyleLbl="parChTrans1D2" presStyleIdx="1" presStyleCnt="6"/>
      <dgm:spPr/>
      <dgm:t>
        <a:bodyPr/>
        <a:lstStyle/>
        <a:p>
          <a:endParaRPr lang="ru-RU"/>
        </a:p>
      </dgm:t>
    </dgm:pt>
    <dgm:pt modelId="{D0EAEA84-F7B7-4C30-9DDE-4F80A6F9BBAB}" type="pres">
      <dgm:prSet presAssocID="{513A2DF4-F39B-4329-B6BE-FC65CF306CC1}" presName="childText" presStyleLbl="bgAcc1" presStyleIdx="1" presStyleCnt="6" custScaleX="632267" custScaleY="72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3DDC9-E342-4657-8690-FE377175FAE1}" type="pres">
      <dgm:prSet presAssocID="{1AEB17F7-E5CA-4CBA-9522-B8A8DB5AB318}" presName="Name13" presStyleLbl="parChTrans1D2" presStyleIdx="2" presStyleCnt="6"/>
      <dgm:spPr/>
      <dgm:t>
        <a:bodyPr/>
        <a:lstStyle/>
        <a:p>
          <a:endParaRPr lang="ru-RU"/>
        </a:p>
      </dgm:t>
    </dgm:pt>
    <dgm:pt modelId="{BC23A878-9BC4-4CB1-811B-102D35AB5AD3}" type="pres">
      <dgm:prSet presAssocID="{0773A949-9503-4B28-AA9E-E9F14268696F}" presName="childText" presStyleLbl="bgAcc1" presStyleIdx="2" presStyleCnt="6" custScaleX="628355" custScaleY="56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F38F3-1A7D-4F9D-94F6-75ED2A85AFF9}" type="pres">
      <dgm:prSet presAssocID="{E8B1EDB0-378A-4B75-B327-B85261623EEA}" presName="Name13" presStyleLbl="parChTrans1D2" presStyleIdx="3" presStyleCnt="6"/>
      <dgm:spPr/>
      <dgm:t>
        <a:bodyPr/>
        <a:lstStyle/>
        <a:p>
          <a:endParaRPr lang="ru-RU"/>
        </a:p>
      </dgm:t>
    </dgm:pt>
    <dgm:pt modelId="{0A471DFE-9192-43FF-8A98-D794C8AAB0C0}" type="pres">
      <dgm:prSet presAssocID="{CE96AAEF-1E10-4D15-88BA-7F93AA4BD799}" presName="childText" presStyleLbl="bgAcc1" presStyleIdx="3" presStyleCnt="6" custScaleX="628314" custScaleY="54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DB4BA-E018-4DE6-B42A-0F47DF2CA0B3}" type="pres">
      <dgm:prSet presAssocID="{74A48CE0-B543-4064-98FA-4754FD265BF0}" presName="Name13" presStyleLbl="parChTrans1D2" presStyleIdx="4" presStyleCnt="6"/>
      <dgm:spPr/>
      <dgm:t>
        <a:bodyPr/>
        <a:lstStyle/>
        <a:p>
          <a:endParaRPr lang="ru-RU"/>
        </a:p>
      </dgm:t>
    </dgm:pt>
    <dgm:pt modelId="{AE62EEF7-D224-44B1-8C5B-171E52C30624}" type="pres">
      <dgm:prSet presAssocID="{3777803A-8D83-44EB-9E39-F78CC1225080}" presName="childText" presStyleLbl="bgAcc1" presStyleIdx="4" presStyleCnt="6" custScaleX="628690" custScaleY="809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E75A5-E4F6-4B58-A4DB-F8DF094CACE1}" type="pres">
      <dgm:prSet presAssocID="{3FB8A526-C891-437A-9123-4A24FAA5A56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20520321-35AE-4DD4-92BA-6E92E85687B8}" type="pres">
      <dgm:prSet presAssocID="{722B9AB5-6C74-4BF2-8DF2-F6B2A0C1FB08}" presName="childText" presStyleLbl="bgAcc1" presStyleIdx="5" presStyleCnt="6" custScaleX="628690" custScaleY="590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327F79-9BE5-4D14-A99D-325A9160B1EC}" srcId="{EFD9E94A-DEE9-4905-9910-7332A80834AB}" destId="{CE96AAEF-1E10-4D15-88BA-7F93AA4BD799}" srcOrd="3" destOrd="0" parTransId="{E8B1EDB0-378A-4B75-B327-B85261623EEA}" sibTransId="{92F281FD-9B40-44AC-97D9-E88C5E06485E}"/>
    <dgm:cxn modelId="{1F77D4A2-7033-482A-90DF-94AF6E37B0AA}" type="presOf" srcId="{513A2DF4-F39B-4329-B6BE-FC65CF306CC1}" destId="{D0EAEA84-F7B7-4C30-9DDE-4F80A6F9BBAB}" srcOrd="0" destOrd="0" presId="urn:microsoft.com/office/officeart/2005/8/layout/hierarchy3"/>
    <dgm:cxn modelId="{6C0CDC14-C64E-4E96-9F4E-8F6F37F5333A}" srcId="{EFD9E94A-DEE9-4905-9910-7332A80834AB}" destId="{0773A949-9503-4B28-AA9E-E9F14268696F}" srcOrd="2" destOrd="0" parTransId="{1AEB17F7-E5CA-4CBA-9522-B8A8DB5AB318}" sibTransId="{4CEF1D8D-02D8-4AF3-938C-BD3E195FDACA}"/>
    <dgm:cxn modelId="{631B6E65-F65B-420A-A964-6FA9F509CE4B}" type="presOf" srcId="{74A48CE0-B543-4064-98FA-4754FD265BF0}" destId="{E97DB4BA-E018-4DE6-B42A-0F47DF2CA0B3}" srcOrd="0" destOrd="0" presId="urn:microsoft.com/office/officeart/2005/8/layout/hierarchy3"/>
    <dgm:cxn modelId="{5E1EA3F1-C4D0-47C2-9E58-D78AC1086B21}" type="presOf" srcId="{EFD9E94A-DEE9-4905-9910-7332A80834AB}" destId="{340A0B70-B646-4926-A579-558A5563738E}" srcOrd="1" destOrd="0" presId="urn:microsoft.com/office/officeart/2005/8/layout/hierarchy3"/>
    <dgm:cxn modelId="{F8D7B985-12D4-4985-8DE2-F5B12569AFE4}" type="presOf" srcId="{6518157C-BC13-4CB4-A4BD-079295322F37}" destId="{CF1A5A64-0348-4AA0-8340-3D00ABDD4979}" srcOrd="0" destOrd="0" presId="urn:microsoft.com/office/officeart/2005/8/layout/hierarchy3"/>
    <dgm:cxn modelId="{F9F5DAD8-AB5C-452F-AF8A-9039EAE33EFB}" type="presOf" srcId="{CE96AAEF-1E10-4D15-88BA-7F93AA4BD799}" destId="{0A471DFE-9192-43FF-8A98-D794C8AAB0C0}" srcOrd="0" destOrd="0" presId="urn:microsoft.com/office/officeart/2005/8/layout/hierarchy3"/>
    <dgm:cxn modelId="{16269753-E721-4C08-ADF4-6E6AF31A4E58}" type="presOf" srcId="{3777803A-8D83-44EB-9E39-F78CC1225080}" destId="{AE62EEF7-D224-44B1-8C5B-171E52C30624}" srcOrd="0" destOrd="0" presId="urn:microsoft.com/office/officeart/2005/8/layout/hierarchy3"/>
    <dgm:cxn modelId="{8F3F69D7-CAA9-4017-A50A-8061C32EC2C8}" srcId="{EFD9E94A-DEE9-4905-9910-7332A80834AB}" destId="{722B9AB5-6C74-4BF2-8DF2-F6B2A0C1FB08}" srcOrd="5" destOrd="0" parTransId="{3FB8A526-C891-437A-9123-4A24FAA5A568}" sibTransId="{D4094E41-3400-45D9-870E-535E31972D86}"/>
    <dgm:cxn modelId="{C2172EC1-26DB-4FB5-BDBD-31F00859AAE9}" type="presOf" srcId="{1AEB17F7-E5CA-4CBA-9522-B8A8DB5AB318}" destId="{F2B3DDC9-E342-4657-8690-FE377175FAE1}" srcOrd="0" destOrd="0" presId="urn:microsoft.com/office/officeart/2005/8/layout/hierarchy3"/>
    <dgm:cxn modelId="{D3A073B1-E7C5-42D0-AA85-4A9CC85B14AA}" type="presOf" srcId="{3FB8A526-C891-437A-9123-4A24FAA5A568}" destId="{BEBE75A5-E4F6-4B58-A4DB-F8DF094CACE1}" srcOrd="0" destOrd="0" presId="urn:microsoft.com/office/officeart/2005/8/layout/hierarchy3"/>
    <dgm:cxn modelId="{D8F64E12-D55C-4EB7-8DA9-A4EE4D96FEA2}" type="presOf" srcId="{C865FBF3-77D9-435A-9B78-020FD34E4E1B}" destId="{454B6C47-939A-4882-A44D-96F4EFBD98BD}" srcOrd="0" destOrd="0" presId="urn:microsoft.com/office/officeart/2005/8/layout/hierarchy3"/>
    <dgm:cxn modelId="{1FDD587A-1EFB-470D-962E-6E71EA552366}" type="presOf" srcId="{E8B1EDB0-378A-4B75-B327-B85261623EEA}" destId="{47AF38F3-1A7D-4F9D-94F6-75ED2A85AFF9}" srcOrd="0" destOrd="0" presId="urn:microsoft.com/office/officeart/2005/8/layout/hierarchy3"/>
    <dgm:cxn modelId="{4D85CFB9-4F85-4C0C-A375-BE5344E92DEB}" srcId="{EFD9E94A-DEE9-4905-9910-7332A80834AB}" destId="{3777803A-8D83-44EB-9E39-F78CC1225080}" srcOrd="4" destOrd="0" parTransId="{74A48CE0-B543-4064-98FA-4754FD265BF0}" sibTransId="{F06AE8D9-FD2C-4600-95E5-70F50A8D2ADB}"/>
    <dgm:cxn modelId="{634DF089-CC1D-4838-A6AF-C4AC39A71FF4}" type="presOf" srcId="{722B9AB5-6C74-4BF2-8DF2-F6B2A0C1FB08}" destId="{20520321-35AE-4DD4-92BA-6E92E85687B8}" srcOrd="0" destOrd="0" presId="urn:microsoft.com/office/officeart/2005/8/layout/hierarchy3"/>
    <dgm:cxn modelId="{F9F08830-4DA7-4C7C-89E8-AACEA918F0CB}" srcId="{C865FBF3-77D9-435A-9B78-020FD34E4E1B}" destId="{EFD9E94A-DEE9-4905-9910-7332A80834AB}" srcOrd="0" destOrd="0" parTransId="{964238ED-0F58-4E43-ABA1-FF4F30356F7E}" sibTransId="{1FC4FAFE-4751-41EA-B68F-2CB39CA9F3C7}"/>
    <dgm:cxn modelId="{47DC920F-9964-474E-B195-DE2DBA2EA041}" type="presOf" srcId="{0773A949-9503-4B28-AA9E-E9F14268696F}" destId="{BC23A878-9BC4-4CB1-811B-102D35AB5AD3}" srcOrd="0" destOrd="0" presId="urn:microsoft.com/office/officeart/2005/8/layout/hierarchy3"/>
    <dgm:cxn modelId="{C80B9E68-3FB8-4F69-8CA2-AEF0C38693CD}" srcId="{EFD9E94A-DEE9-4905-9910-7332A80834AB}" destId="{513A2DF4-F39B-4329-B6BE-FC65CF306CC1}" srcOrd="1" destOrd="0" parTransId="{6518157C-BC13-4CB4-A4BD-079295322F37}" sibTransId="{81E3B3A0-FF9E-42B1-9792-8B6C6A7E89A7}"/>
    <dgm:cxn modelId="{D5B69F2A-B6F6-4CBA-AE15-207FE417215B}" type="presOf" srcId="{F401FE20-31F3-41B5-9E5A-6AFE3BBC5B6C}" destId="{7DD47862-56E0-4FD5-8CFF-358D1DBF6475}" srcOrd="0" destOrd="0" presId="urn:microsoft.com/office/officeart/2005/8/layout/hierarchy3"/>
    <dgm:cxn modelId="{65DD2754-B362-4E4C-B8FF-AB8448F0B41E}" srcId="{EFD9E94A-DEE9-4905-9910-7332A80834AB}" destId="{F401FE20-31F3-41B5-9E5A-6AFE3BBC5B6C}" srcOrd="0" destOrd="0" parTransId="{82F49A18-088A-4A09-A8C6-B7614CE9C146}" sibTransId="{1CB2D37C-6D71-4421-BF4A-4DFCD3BE41C2}"/>
    <dgm:cxn modelId="{3A158A89-9458-41A4-BD80-43AF3AEA8329}" type="presOf" srcId="{EFD9E94A-DEE9-4905-9910-7332A80834AB}" destId="{0D3D56B3-53DD-424D-8C5A-BDAD7F19A12C}" srcOrd="0" destOrd="0" presId="urn:microsoft.com/office/officeart/2005/8/layout/hierarchy3"/>
    <dgm:cxn modelId="{94DB5AB9-5425-442A-9E3B-3D35FC71D63C}" type="presOf" srcId="{82F49A18-088A-4A09-A8C6-B7614CE9C146}" destId="{0E5CE391-B06D-4DE3-B977-A6E6C075B78A}" srcOrd="0" destOrd="0" presId="urn:microsoft.com/office/officeart/2005/8/layout/hierarchy3"/>
    <dgm:cxn modelId="{D06B72CC-ED90-4462-AF76-B822E84595B7}" type="presParOf" srcId="{454B6C47-939A-4882-A44D-96F4EFBD98BD}" destId="{CD7A112F-49E9-428A-94C2-990D2E98CCD9}" srcOrd="0" destOrd="0" presId="urn:microsoft.com/office/officeart/2005/8/layout/hierarchy3"/>
    <dgm:cxn modelId="{88CD134D-8258-4DC3-991D-36A8E4EB3B96}" type="presParOf" srcId="{CD7A112F-49E9-428A-94C2-990D2E98CCD9}" destId="{C842792D-F888-4231-99D5-0FD4E0C38741}" srcOrd="0" destOrd="0" presId="urn:microsoft.com/office/officeart/2005/8/layout/hierarchy3"/>
    <dgm:cxn modelId="{1DD346F4-83A0-4920-8935-2CF537FCE416}" type="presParOf" srcId="{C842792D-F888-4231-99D5-0FD4E0C38741}" destId="{0D3D56B3-53DD-424D-8C5A-BDAD7F19A12C}" srcOrd="0" destOrd="0" presId="urn:microsoft.com/office/officeart/2005/8/layout/hierarchy3"/>
    <dgm:cxn modelId="{3A68ACEF-9EBC-4FB6-A694-9F313ECD990D}" type="presParOf" srcId="{C842792D-F888-4231-99D5-0FD4E0C38741}" destId="{340A0B70-B646-4926-A579-558A5563738E}" srcOrd="1" destOrd="0" presId="urn:microsoft.com/office/officeart/2005/8/layout/hierarchy3"/>
    <dgm:cxn modelId="{CEB0717A-C753-457A-8F52-7B61D987E179}" type="presParOf" srcId="{CD7A112F-49E9-428A-94C2-990D2E98CCD9}" destId="{5665C36E-C065-4656-A97F-529A1F2255AA}" srcOrd="1" destOrd="0" presId="urn:microsoft.com/office/officeart/2005/8/layout/hierarchy3"/>
    <dgm:cxn modelId="{539996A3-B1EA-4299-AD0D-FE517A108E43}" type="presParOf" srcId="{5665C36E-C065-4656-A97F-529A1F2255AA}" destId="{0E5CE391-B06D-4DE3-B977-A6E6C075B78A}" srcOrd="0" destOrd="0" presId="urn:microsoft.com/office/officeart/2005/8/layout/hierarchy3"/>
    <dgm:cxn modelId="{99C1F3A0-4014-4D20-905D-33997931AC89}" type="presParOf" srcId="{5665C36E-C065-4656-A97F-529A1F2255AA}" destId="{7DD47862-56E0-4FD5-8CFF-358D1DBF6475}" srcOrd="1" destOrd="0" presId="urn:microsoft.com/office/officeart/2005/8/layout/hierarchy3"/>
    <dgm:cxn modelId="{8E0BA2BF-C199-4F8D-8892-1394410E2FDB}" type="presParOf" srcId="{5665C36E-C065-4656-A97F-529A1F2255AA}" destId="{CF1A5A64-0348-4AA0-8340-3D00ABDD4979}" srcOrd="2" destOrd="0" presId="urn:microsoft.com/office/officeart/2005/8/layout/hierarchy3"/>
    <dgm:cxn modelId="{6C56AFEB-0050-451F-9FD4-E3E664CFC388}" type="presParOf" srcId="{5665C36E-C065-4656-A97F-529A1F2255AA}" destId="{D0EAEA84-F7B7-4C30-9DDE-4F80A6F9BBAB}" srcOrd="3" destOrd="0" presId="urn:microsoft.com/office/officeart/2005/8/layout/hierarchy3"/>
    <dgm:cxn modelId="{65D9BCE3-80F2-47D7-99F3-4F31A834E52E}" type="presParOf" srcId="{5665C36E-C065-4656-A97F-529A1F2255AA}" destId="{F2B3DDC9-E342-4657-8690-FE377175FAE1}" srcOrd="4" destOrd="0" presId="urn:microsoft.com/office/officeart/2005/8/layout/hierarchy3"/>
    <dgm:cxn modelId="{2080E7F3-A74E-4D13-86E1-A6320BFB6022}" type="presParOf" srcId="{5665C36E-C065-4656-A97F-529A1F2255AA}" destId="{BC23A878-9BC4-4CB1-811B-102D35AB5AD3}" srcOrd="5" destOrd="0" presId="urn:microsoft.com/office/officeart/2005/8/layout/hierarchy3"/>
    <dgm:cxn modelId="{275F8821-CF1C-438B-9696-6F0DF5D3DBC3}" type="presParOf" srcId="{5665C36E-C065-4656-A97F-529A1F2255AA}" destId="{47AF38F3-1A7D-4F9D-94F6-75ED2A85AFF9}" srcOrd="6" destOrd="0" presId="urn:microsoft.com/office/officeart/2005/8/layout/hierarchy3"/>
    <dgm:cxn modelId="{463969E5-F471-42AF-9BD0-896ECA4DACC6}" type="presParOf" srcId="{5665C36E-C065-4656-A97F-529A1F2255AA}" destId="{0A471DFE-9192-43FF-8A98-D794C8AAB0C0}" srcOrd="7" destOrd="0" presId="urn:microsoft.com/office/officeart/2005/8/layout/hierarchy3"/>
    <dgm:cxn modelId="{250A305F-3299-4B0B-8F87-351DF5328946}" type="presParOf" srcId="{5665C36E-C065-4656-A97F-529A1F2255AA}" destId="{E97DB4BA-E018-4DE6-B42A-0F47DF2CA0B3}" srcOrd="8" destOrd="0" presId="urn:microsoft.com/office/officeart/2005/8/layout/hierarchy3"/>
    <dgm:cxn modelId="{678D5E8C-26E1-4795-BF04-3A51E7BA5B2A}" type="presParOf" srcId="{5665C36E-C065-4656-A97F-529A1F2255AA}" destId="{AE62EEF7-D224-44B1-8C5B-171E52C30624}" srcOrd="9" destOrd="0" presId="urn:microsoft.com/office/officeart/2005/8/layout/hierarchy3"/>
    <dgm:cxn modelId="{EF431A6F-7BCB-4331-BA5B-698330CEDEEB}" type="presParOf" srcId="{5665C36E-C065-4656-A97F-529A1F2255AA}" destId="{BEBE75A5-E4F6-4B58-A4DB-F8DF094CACE1}" srcOrd="10" destOrd="0" presId="urn:microsoft.com/office/officeart/2005/8/layout/hierarchy3"/>
    <dgm:cxn modelId="{F348C729-BAD6-4452-824A-2C1C290F3BAA}" type="presParOf" srcId="{5665C36E-C065-4656-A97F-529A1F2255AA}" destId="{20520321-35AE-4DD4-92BA-6E92E85687B8}" srcOrd="11" destOrd="0" presId="urn:microsoft.com/office/officeart/2005/8/layout/hierarchy3"/>
  </dgm:cxnLst>
  <dgm:bg>
    <a:solidFill>
      <a:srgbClr val="92D05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D56B3-53DD-424D-8C5A-BDAD7F19A12C}">
      <dsp:nvSpPr>
        <dsp:cNvPr id="0" name=""/>
        <dsp:cNvSpPr/>
      </dsp:nvSpPr>
      <dsp:spPr>
        <a:xfrm>
          <a:off x="129646" y="52000"/>
          <a:ext cx="3638120" cy="4106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Задачи проекта</a:t>
          </a:r>
          <a:endParaRPr lang="ru-RU" sz="2800" b="1" kern="1200" dirty="0"/>
        </a:p>
      </dsp:txBody>
      <dsp:txXfrm>
        <a:off x="141674" y="64028"/>
        <a:ext cx="3614064" cy="386613"/>
      </dsp:txXfrm>
    </dsp:sp>
    <dsp:sp modelId="{0E5CE391-B06D-4DE3-B977-A6E6C075B78A}">
      <dsp:nvSpPr>
        <dsp:cNvPr id="0" name=""/>
        <dsp:cNvSpPr/>
      </dsp:nvSpPr>
      <dsp:spPr>
        <a:xfrm>
          <a:off x="493458" y="462670"/>
          <a:ext cx="365495" cy="391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1695"/>
              </a:lnTo>
              <a:lnTo>
                <a:pt x="365495" y="3916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D47862-56E0-4FD5-8CFF-358D1DBF6475}">
      <dsp:nvSpPr>
        <dsp:cNvPr id="0" name=""/>
        <dsp:cNvSpPr/>
      </dsp:nvSpPr>
      <dsp:spPr>
        <a:xfrm>
          <a:off x="858954" y="597522"/>
          <a:ext cx="7451231" cy="513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Расширять представления детей об окружающей их природе, познакомить с разнообразием животного и растительного мира его малой Родины, показать неповторимость, величие, силу и красоту природы.</a:t>
          </a:r>
          <a:endParaRPr lang="ru-RU" sz="1200" b="1" i="0" kern="1200" dirty="0"/>
        </a:p>
      </dsp:txBody>
      <dsp:txXfrm>
        <a:off x="873999" y="612567"/>
        <a:ext cx="7421141" cy="483598"/>
      </dsp:txXfrm>
    </dsp:sp>
    <dsp:sp modelId="{CF1A5A64-0348-4AA0-8340-3D00ABDD4979}">
      <dsp:nvSpPr>
        <dsp:cNvPr id="0" name=""/>
        <dsp:cNvSpPr/>
      </dsp:nvSpPr>
      <dsp:spPr>
        <a:xfrm>
          <a:off x="493458" y="462670"/>
          <a:ext cx="365495" cy="1100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960"/>
              </a:lnTo>
              <a:lnTo>
                <a:pt x="365495" y="11009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EAEA84-F7B7-4C30-9DDE-4F80A6F9BBAB}">
      <dsp:nvSpPr>
        <dsp:cNvPr id="0" name=""/>
        <dsp:cNvSpPr/>
      </dsp:nvSpPr>
      <dsp:spPr>
        <a:xfrm>
          <a:off x="858954" y="1295817"/>
          <a:ext cx="7470146" cy="5356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Заложить основы экологической грамотности у детей через воспитание любви к природе и бережное отношение к ней. Формировать новое экологическое мышление «Мы - дети Земли» - часть природы.</a:t>
          </a:r>
          <a:endParaRPr lang="ru-RU" sz="1200" b="1" i="0" kern="1200" dirty="0"/>
        </a:p>
      </dsp:txBody>
      <dsp:txXfrm>
        <a:off x="874642" y="1311505"/>
        <a:ext cx="7438770" cy="504250"/>
      </dsp:txXfrm>
    </dsp:sp>
    <dsp:sp modelId="{F2B3DDC9-E342-4657-8690-FE377175FAE1}">
      <dsp:nvSpPr>
        <dsp:cNvPr id="0" name=""/>
        <dsp:cNvSpPr/>
      </dsp:nvSpPr>
      <dsp:spPr>
        <a:xfrm>
          <a:off x="493458" y="462670"/>
          <a:ext cx="365495" cy="17633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3390"/>
              </a:lnTo>
              <a:lnTo>
                <a:pt x="365495" y="17633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23A878-9BC4-4CB1-811B-102D35AB5AD3}">
      <dsp:nvSpPr>
        <dsp:cNvPr id="0" name=""/>
        <dsp:cNvSpPr/>
      </dsp:nvSpPr>
      <dsp:spPr>
        <a:xfrm>
          <a:off x="858954" y="2016051"/>
          <a:ext cx="7423927" cy="420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Развивать познавательную активность детей посредством опытов и экспериментов с объектами природы.</a:t>
          </a:r>
          <a:endParaRPr lang="ru-RU" sz="1200" b="1" i="0" kern="1200" dirty="0"/>
        </a:p>
      </dsp:txBody>
      <dsp:txXfrm>
        <a:off x="871256" y="2028353"/>
        <a:ext cx="7399323" cy="395414"/>
      </dsp:txXfrm>
    </dsp:sp>
    <dsp:sp modelId="{47AF38F3-1A7D-4F9D-94F6-75ED2A85AFF9}">
      <dsp:nvSpPr>
        <dsp:cNvPr id="0" name=""/>
        <dsp:cNvSpPr/>
      </dsp:nvSpPr>
      <dsp:spPr>
        <a:xfrm>
          <a:off x="493458" y="462670"/>
          <a:ext cx="365495" cy="23609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0948"/>
              </a:lnTo>
              <a:lnTo>
                <a:pt x="365495" y="23609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471DFE-9192-43FF-8A98-D794C8AAB0C0}">
      <dsp:nvSpPr>
        <dsp:cNvPr id="0" name=""/>
        <dsp:cNvSpPr/>
      </dsp:nvSpPr>
      <dsp:spPr>
        <a:xfrm>
          <a:off x="858954" y="2620677"/>
          <a:ext cx="7423442" cy="4058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Расширять общий кругозор детей, развивать их творческие способности.</a:t>
          </a:r>
          <a:endParaRPr lang="ru-RU" sz="1200" b="1" i="0" kern="1200" dirty="0"/>
        </a:p>
      </dsp:txBody>
      <dsp:txXfrm>
        <a:off x="870842" y="2632565"/>
        <a:ext cx="7399666" cy="382108"/>
      </dsp:txXfrm>
    </dsp:sp>
    <dsp:sp modelId="{E97DB4BA-E018-4DE6-B42A-0F47DF2CA0B3}">
      <dsp:nvSpPr>
        <dsp:cNvPr id="0" name=""/>
        <dsp:cNvSpPr/>
      </dsp:nvSpPr>
      <dsp:spPr>
        <a:xfrm>
          <a:off x="493458" y="462670"/>
          <a:ext cx="365495" cy="3047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7329"/>
              </a:lnTo>
              <a:lnTo>
                <a:pt x="365495" y="30473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62EEF7-D224-44B1-8C5B-171E52C30624}">
      <dsp:nvSpPr>
        <dsp:cNvPr id="0" name=""/>
        <dsp:cNvSpPr/>
      </dsp:nvSpPr>
      <dsp:spPr>
        <a:xfrm>
          <a:off x="858954" y="3211169"/>
          <a:ext cx="7427885" cy="5976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Способствовать развитию у детей внутренней потребности любви к природе, участию в природоохранной и экологической деятельности.</a:t>
          </a:r>
          <a:endParaRPr lang="ru-RU" sz="1200" b="1" i="0" kern="1200" dirty="0"/>
        </a:p>
      </dsp:txBody>
      <dsp:txXfrm>
        <a:off x="876459" y="3228674"/>
        <a:ext cx="7392875" cy="562652"/>
      </dsp:txXfrm>
    </dsp:sp>
    <dsp:sp modelId="{BEBE75A5-E4F6-4B58-A4DB-F8DF094CACE1}">
      <dsp:nvSpPr>
        <dsp:cNvPr id="0" name=""/>
        <dsp:cNvSpPr/>
      </dsp:nvSpPr>
      <dsp:spPr>
        <a:xfrm>
          <a:off x="493458" y="462670"/>
          <a:ext cx="365495" cy="37486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8611"/>
              </a:lnTo>
              <a:lnTo>
                <a:pt x="365495" y="37486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520321-35AE-4DD4-92BA-6E92E85687B8}">
      <dsp:nvSpPr>
        <dsp:cNvPr id="0" name=""/>
        <dsp:cNvSpPr/>
      </dsp:nvSpPr>
      <dsp:spPr>
        <a:xfrm>
          <a:off x="858954" y="3993438"/>
          <a:ext cx="7427885" cy="435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Активизировать участие родителей в экологическом воспитании детей.</a:t>
          </a:r>
          <a:endParaRPr lang="ru-RU" sz="1200" b="1" i="0" kern="1200" dirty="0"/>
        </a:p>
      </dsp:txBody>
      <dsp:txXfrm>
        <a:off x="871715" y="4006199"/>
        <a:ext cx="7402363" cy="410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2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51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787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150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9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357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37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70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33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4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15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065AE-6DED-4A5D-A4EB-8B8139A09B4B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71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elena-yrievna" TargetMode="External"/><Relationship Id="rId2" Type="http://schemas.openxmlformats.org/officeDocument/2006/relationships/hyperlink" Target="http://www.mboush1mar.kuz-edu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dolmatovae1985@mail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jpe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Relationship Id="rId9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09122"/>
            <a:ext cx="5688632" cy="2088230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8600" b="1" dirty="0" smtClean="0">
                <a:solidFill>
                  <a:schemeClr val="tx1"/>
                </a:solidFill>
                <a:latin typeface="Century Gothic" pitchFamily="34" charset="0"/>
              </a:rPr>
              <a:t>Долматова Елена Юрьевна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5500" b="1" dirty="0" smtClean="0">
                <a:solidFill>
                  <a:schemeClr val="tx1"/>
                </a:solidFill>
                <a:latin typeface="Century Gothic" pitchFamily="34" charset="0"/>
              </a:rPr>
              <a:t>Классный руководитель </a:t>
            </a:r>
          </a:p>
          <a:p>
            <a:pPr algn="l"/>
            <a:r>
              <a:rPr lang="ru-RU" sz="5500" b="1" dirty="0" smtClean="0">
                <a:solidFill>
                  <a:schemeClr val="tx1"/>
                </a:solidFill>
                <a:latin typeface="Century Gothic" pitchFamily="34" charset="0"/>
              </a:rPr>
              <a:t>     3 «В» и 1 «Г» классов. 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5500" b="1" dirty="0" smtClean="0">
                <a:solidFill>
                  <a:schemeClr val="tx1"/>
                </a:solidFill>
                <a:latin typeface="Century Gothic" pitchFamily="34" charset="0"/>
              </a:rPr>
              <a:t>Учитель начальных классов. 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5500" b="1" dirty="0" smtClean="0">
                <a:solidFill>
                  <a:schemeClr val="tx1"/>
                </a:solidFill>
                <a:latin typeface="Century Gothic" pitchFamily="34" charset="0"/>
              </a:rPr>
              <a:t>Член регионального предметного методического объединения классных руководитель.</a:t>
            </a:r>
          </a:p>
          <a:p>
            <a:endParaRPr lang="ru-RU" dirty="0"/>
          </a:p>
        </p:txBody>
      </p:sp>
      <p:pic>
        <p:nvPicPr>
          <p:cNvPr id="1026" name="Picture 2" descr="C:\Users\Тоха\Downloads\16317974310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0" t="16687" r="11296"/>
          <a:stretch/>
        </p:blipFill>
        <p:spPr bwMode="auto">
          <a:xfrm rot="10800000" flipH="1" flipV="1">
            <a:off x="1187624" y="136944"/>
            <a:ext cx="2620455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4932040" y="404664"/>
            <a:ext cx="38519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«Заботливый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садовник укрепляет корень,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 которого зависит жизнь растения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протяжении нескольких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десятилетий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должен заботиться о воспитании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детей чувства безграничной любви к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Родине»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</a:t>
            </a:r>
            <a:endParaRPr lang="ru-RU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8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6336704"/>
          </a:xfrm>
        </p:spPr>
        <p:txBody>
          <a:bodyPr>
            <a:noAutofit/>
          </a:bodyPr>
          <a:lstStyle/>
          <a:p>
            <a:r>
              <a:rPr lang="ru-RU" sz="40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Благодарю за внимание!</a:t>
            </a:r>
            <a:r>
              <a:rPr lang="ru-RU" sz="28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8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800" b="1" spc="50" dirty="0" smtClean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800" b="1" spc="50" dirty="0" smtClean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8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8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800" b="1" spc="50" dirty="0" smtClean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800" b="1" spc="50" dirty="0" smtClean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8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800" b="1" spc="50" dirty="0">
                <a:ln w="11430"/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 1»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(МБОУ «СОШ № 1»)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ул.Достоевского,8,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г.Мариинск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Кемеровская область, 652150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Тел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факс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8(38443)5-16-16 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E-mail: sh1-mmr@yandex.ru 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mboush1mar.kuz-edu.ru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 smtClean="0">
                <a:hlinkClick r:id="rId3"/>
              </a:rPr>
              <a:t>Мой сайт: https://sites.google.com/view/</a:t>
            </a:r>
            <a:r>
              <a:rPr lang="en-US" sz="2000" b="1" u="sng" dirty="0" smtClean="0">
                <a:hlinkClick r:id="rId3"/>
              </a:rPr>
              <a:t>e</a:t>
            </a:r>
            <a:r>
              <a:rPr lang="ru-RU" sz="2000" b="1" u="sng" dirty="0" err="1" smtClean="0">
                <a:hlinkClick r:id="rId3"/>
              </a:rPr>
              <a:t>lena-yrievna</a:t>
            </a: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>Электронная почта: </a:t>
            </a:r>
            <a:r>
              <a:rPr lang="en-US" sz="2000" b="1" u="sng" dirty="0" smtClean="0">
                <a:hlinkClick r:id="rId4"/>
              </a:rPr>
              <a:t>dolmatovae1985@mail.ru</a:t>
            </a:r>
            <a:r>
              <a:rPr lang="en-US" sz="2000" b="1" u="sng" dirty="0" smtClean="0"/>
              <a:t>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5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692696"/>
            <a:ext cx="5400600" cy="1512168"/>
          </a:xfrm>
        </p:spPr>
        <p:txBody>
          <a:bodyPr>
            <a:noAutofit/>
          </a:bodyPr>
          <a:lstStyle/>
          <a:p>
            <a:pPr algn="r"/>
            <a:r>
              <a:rPr lang="ru-RU" sz="1400" b="1" dirty="0"/>
              <a:t>«Экологическое воспитание и образование превращаются в стержень современного образования, являясь ключом к перестройке современных систем образования и общества в целом. А учитель становится одной из центральных фигур современного гражданского общества» (Н.Н</a:t>
            </a:r>
            <a:r>
              <a:rPr lang="ru-RU" sz="1400" b="1" dirty="0" smtClean="0"/>
              <a:t>. Моисеев</a:t>
            </a:r>
            <a:r>
              <a:rPr lang="ru-RU" sz="1400" b="1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76872"/>
            <a:ext cx="4608628" cy="338437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 smtClean="0"/>
              <a:t>5 </a:t>
            </a:r>
            <a:r>
              <a:rPr lang="ru-RU" b="1" dirty="0"/>
              <a:t>января 2016 г. вышел Указ Президента РФ N 7 "О проведении в Российской Федерации Года экологии </a:t>
            </a:r>
            <a:endParaRPr lang="ru-RU" b="1" dirty="0" smtClean="0"/>
          </a:p>
          <a:p>
            <a:pPr marL="68580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2017 году</a:t>
            </a:r>
            <a:r>
              <a:rPr lang="ru-RU" b="1" dirty="0" smtClean="0"/>
              <a:t>"</a:t>
            </a:r>
            <a:endParaRPr lang="ru-RU" b="1" dirty="0"/>
          </a:p>
        </p:txBody>
      </p:sp>
      <p:pic>
        <p:nvPicPr>
          <p:cNvPr id="2052" name="Picture 4" descr="http://reutzdrav.ru/upload_images/2016526/81bc075f5416d13e79a77240004ae3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477" y="2847048"/>
            <a:ext cx="3449995" cy="346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09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new.pchelka25.ru/wp-content/uploads/2017/10/595585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2"/>
            <a:ext cx="2160240" cy="212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1796" y="188640"/>
            <a:ext cx="5834699" cy="204934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68580" algn="l"/>
            <a:r>
              <a:rPr lang="ru-RU" sz="1600" b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600" b="1" u="sng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br>
              <a:rPr lang="ru-RU" sz="1600" b="1" u="sng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учащегося богатого внутреннего мира и системы ценностных отношений к природе, её животному и растительному миру, развитие внутренней потребности любви к природе и, как следствие, бережного отношения к ней, воспитание культуры </a:t>
            </a:r>
            <a:r>
              <a:rPr lang="ru-RU" sz="14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природолюбия</a:t>
            </a:r>
            <a:r>
              <a:rPr lang="ru-RU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1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2613042"/>
              </p:ext>
            </p:extLst>
          </p:nvPr>
        </p:nvGraphicFramePr>
        <p:xfrm>
          <a:off x="179512" y="2237988"/>
          <a:ext cx="8460432" cy="4431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4429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(подготовительный). Создание условий для реализации проекта: организация деятельности отряда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подготовка атрибутики, проведение посвящения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(основной - практический). Реализация деятельности экологической направленности.</a:t>
            </a:r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(заключительный). Обобщение материалов проекта, презентация проекта, публикация в СМИ.</a:t>
            </a:r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8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Тоха\Downloads\16317990577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9"/>
          <a:stretch/>
        </p:blipFill>
        <p:spPr bwMode="auto">
          <a:xfrm>
            <a:off x="4788024" y="4543082"/>
            <a:ext cx="3331074" cy="215704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6" name="Picture 4" descr="C:\Users\Тоха\Downloads\16317980195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78"/>
          <a:stretch/>
        </p:blipFill>
        <p:spPr bwMode="auto">
          <a:xfrm>
            <a:off x="518244" y="4543082"/>
            <a:ext cx="3276663" cy="209365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7" name="Picture 5" descr="C:\Users\Тоха\Downloads\16317980197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4" b="8907"/>
          <a:stretch/>
        </p:blipFill>
        <p:spPr bwMode="auto">
          <a:xfrm>
            <a:off x="1043608" y="2285186"/>
            <a:ext cx="3349618" cy="216273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8" name="Picture 6" descr="C:\Users\Тоха\Desktop\САМЫЙ КЛАССНЫЙ КЛАССНЫЙ\фото для конкурса\P_20191220_11023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/>
          <a:stretch/>
        </p:blipFill>
        <p:spPr bwMode="auto">
          <a:xfrm>
            <a:off x="395535" y="91464"/>
            <a:ext cx="3399373" cy="217255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9" name="Picture 7" descr="C:\Users\Тоха\Desktop\САМЫЙ КЛАССНЫЙ КЛАССНЫЙ\фото для конкурса\P_20191225_11524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2" r="1"/>
          <a:stretch/>
        </p:blipFill>
        <p:spPr bwMode="auto">
          <a:xfrm>
            <a:off x="4788024" y="232630"/>
            <a:ext cx="3494217" cy="222638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4" name="Picture 2" descr="C:\Users\Тоха\Desktop\САМЫЙ КЛАССНЫЙ КЛАССНЫЙ\фото для конкурса\P_20190422_15161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2" r="4693"/>
          <a:stretch/>
        </p:blipFill>
        <p:spPr bwMode="auto">
          <a:xfrm flipH="1">
            <a:off x="5435848" y="2454343"/>
            <a:ext cx="3259314" cy="208873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87445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оха\Downloads\16317980194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2"/>
          <a:stretch/>
        </p:blipFill>
        <p:spPr bwMode="auto">
          <a:xfrm flipH="1">
            <a:off x="323527" y="249683"/>
            <a:ext cx="3238727" cy="228297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9" name="Picture 3" descr="C:\Users\Тоха\Downloads\16317980198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76"/>
          <a:stretch/>
        </p:blipFill>
        <p:spPr bwMode="auto">
          <a:xfrm rot="10800000" flipV="1">
            <a:off x="4499992" y="249684"/>
            <a:ext cx="3064224" cy="197858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1" name="Picture 5" descr="C:\Users\Тоха\Desktop\САМЫЙ КЛАССНЫЙ КЛАССНЫЙ\фото для конкурса\P_20190429_1309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/>
          <a:stretch/>
        </p:blipFill>
        <p:spPr bwMode="auto">
          <a:xfrm>
            <a:off x="4710658" y="4291635"/>
            <a:ext cx="3596281" cy="237772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2" name="Picture 6" descr="C:\Users\Тоха\Desktop\САМЫЙ КЛАССНЫЙ КЛАССНЫЙ\фото для конкурса\P_20190508_1212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5"/>
          <a:stretch/>
        </p:blipFill>
        <p:spPr bwMode="auto">
          <a:xfrm rot="10800000" flipV="1">
            <a:off x="5004048" y="2116076"/>
            <a:ext cx="3544528" cy="220540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3" name="Picture 7" descr="C:\Users\Тоха\Desktop\САМЫЙ КЛАССНЫЙ КЛАССНЫЙ\фото для конкурса\P_20190920_09565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8"/>
          <a:stretch/>
        </p:blipFill>
        <p:spPr bwMode="auto">
          <a:xfrm>
            <a:off x="638641" y="4484026"/>
            <a:ext cx="3257310" cy="218533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4" name="Picture 8" descr="C:\Users\Тоха\Desktop\САМЫЙ КЛАССНЫЙ КЛАССНЫЙ\фото для конкурса\P_20201014_11111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63"/>
          <a:stretch/>
        </p:blipFill>
        <p:spPr bwMode="auto">
          <a:xfrm rot="21426091">
            <a:off x="916084" y="2198296"/>
            <a:ext cx="3310004" cy="229476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528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АМЫЙ КЛАССНЫЙ КЛАССНЫЙ\фото для конкурса\P_20201008_1114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87" y="114604"/>
            <a:ext cx="3044216" cy="22831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7" name="Picture 3" descr="C:\Users\Тоха\Desktop\IMG-20191122-WA00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42" y="390831"/>
            <a:ext cx="2426267" cy="323502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8" name="Picture 4" descr="C:\Users\Тоха\Downloads\1631798019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931" y="188640"/>
            <a:ext cx="3221145" cy="240941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9" name="Picture 5" descr="C:\Users\Тоха\Downloads\16317980196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85" y="4004754"/>
            <a:ext cx="3593253" cy="26877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30" name="Picture 6" descr="C:\Users\Тоха\Downloads\16317980192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45" y="3930601"/>
            <a:ext cx="3614481" cy="270363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3288517" y="3354648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Акция «Помоги птице зимой», Двор природы музея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Чивилихина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66876" y="2575155"/>
            <a:ext cx="2549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Эко-урок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 дню Земли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Городская библиотека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918" y="2264913"/>
            <a:ext cx="24217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Эко-урок 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Энергосбережения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Городская библиотека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1137" y="3375556"/>
            <a:ext cx="2957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Акция «Чистый лес –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территория без огня»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Мариинское лесничество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07375" y="3543088"/>
            <a:ext cx="31778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 Энергосбережения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Электро-сетевая компания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8536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676456" cy="757888"/>
          </a:xfrm>
        </p:spPr>
        <p:txBody>
          <a:bodyPr>
            <a:no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Мониторинг</a:t>
            </a:r>
            <a:r>
              <a:rPr lang="ru-RU" sz="2800" b="1" dirty="0" smtClean="0"/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участия в конкурсном движении</a:t>
            </a:r>
            <a:endParaRPr lang="ru-RU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 t="15679" r="51121" b="8837"/>
          <a:stretch/>
        </p:blipFill>
        <p:spPr bwMode="auto">
          <a:xfrm>
            <a:off x="1907704" y="4221089"/>
            <a:ext cx="1628276" cy="230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17149"/>
              </p:ext>
            </p:extLst>
          </p:nvPr>
        </p:nvGraphicFramePr>
        <p:xfrm>
          <a:off x="7092280" y="4198963"/>
          <a:ext cx="1591884" cy="2251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Acrobat Document" r:id="rId4" imgW="8020027" imgH="11344159" progId="AcroExch.Document.DC">
                  <p:embed/>
                </p:oleObj>
              </mc:Choice>
              <mc:Fallback>
                <p:oleObj name="Acrobat Document" r:id="rId4" imgW="8020027" imgH="1134415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92280" y="4198963"/>
                        <a:ext cx="1591884" cy="2251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8" name="Picture 8" descr="https://lh3.googleusercontent.com/pw/AM-JKLVZMnBU2M9bu3yUYZ1UnSJmCNl3SdxJ1wDqLBYsU3h3brCA-zWyJzEO8gnDgySdNOzhGf1hoQvx2dkTr-ycw6urPlgyw4BgJhBpTXwlgAUupkUKsxUVi9FM7pkj6nRB-GZBNdwtzBlbjWN3VAFb8YO_BQ=w606-h856-no?authuser=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221089"/>
            <a:ext cx="16285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lh3.googleusercontent.com/pw/AM-JKLXkisSoIcBduIwDrNW2zU_A88r5ISb-oklXGsHOrKwRpQvypS8opMnzSHJsBI2Hl3Q7Crso2JReqF8aZ3vHrD-E4YQWGdoxvLz9b5hg6ILhWsOtMOvhgGuL6K97H1thJ5M0RHlPLtgpYhqvOnCmgP-lvw=w606-h856-no?authuser=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21089"/>
            <a:ext cx="1640970" cy="232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Тоха\Downloads\163198418811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0"/>
          <a:stretch/>
        </p:blipFill>
        <p:spPr bwMode="auto">
          <a:xfrm>
            <a:off x="5508104" y="4252084"/>
            <a:ext cx="1427101" cy="224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826008815"/>
              </p:ext>
            </p:extLst>
          </p:nvPr>
        </p:nvGraphicFramePr>
        <p:xfrm>
          <a:off x="179513" y="980728"/>
          <a:ext cx="8568951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2528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Результаты мониторингового исследования «Эффективность становления личностных характеристика выпускника»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sz="1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Т.М.Кукченко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8494997"/>
              </p:ext>
            </p:extLst>
          </p:nvPr>
        </p:nvGraphicFramePr>
        <p:xfrm>
          <a:off x="14536" y="764704"/>
          <a:ext cx="902196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335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</TotalTime>
  <Words>331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Acrobat Document</vt:lpstr>
      <vt:lpstr>Презентация PowerPoint</vt:lpstr>
      <vt:lpstr>«Экологическое воспитание и образование превращаются в стержень современного образования, являясь ключом к перестройке современных систем образования и общества в целом. А учитель становится одной из центральных фигур современного гражданского общества» (Н.Н. Моисеев)</vt:lpstr>
      <vt:lpstr>Цель проекта:  Формирование у учащегося богатого внутреннего мира и системы ценностных отношений к природе, её животному и растительному миру, развитие внутренней потребности любви к природе и, как следствие, бережного отношения к ней, воспитание культуры природолюбия. </vt:lpstr>
      <vt:lpstr>Этапы реализации проекта</vt:lpstr>
      <vt:lpstr>Презентация PowerPoint</vt:lpstr>
      <vt:lpstr>Презентация PowerPoint</vt:lpstr>
      <vt:lpstr>Презентация PowerPoint</vt:lpstr>
      <vt:lpstr>Мониторинг участия в конкурсном движении</vt:lpstr>
      <vt:lpstr>Результаты мониторингового исследования «Эффективность становления личностных характеристика выпускника» (Т.М.Кукченко)</vt:lpstr>
      <vt:lpstr>Благодарю за внимание!     муниципальное бюджетное общеобразовательное учреждение  «Средняя общеобразовательная школа № 1»  (МБОУ «СОШ № 1») ул.Достоевского,8, г.Мариинск Кемеровская область, 652150 Тел./факс 8(38443)5-16-16     E-mail: sh1-mmr@yandex.ru          mboush1mar.kuz-edu.ru Мой сайт: https://sites.google.com/view/elena-yrievna Электронная почта: dolmatovae1985@mail.ru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экологической культуры младших школьников в рамках ФГОС НОО</dc:title>
  <dc:creator>Тоха</dc:creator>
  <cp:lastModifiedBy>Тоха</cp:lastModifiedBy>
  <cp:revision>61</cp:revision>
  <dcterms:created xsi:type="dcterms:W3CDTF">2018-12-16T12:08:12Z</dcterms:created>
  <dcterms:modified xsi:type="dcterms:W3CDTF">2021-10-03T14:46:37Z</dcterms:modified>
</cp:coreProperties>
</file>