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1767-8098-4F40-A922-4ED2106D6B8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7A96B-3BBA-456F-B633-021D0C7F3B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8757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1767-8098-4F40-A922-4ED2106D6B8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7A96B-3BBA-456F-B633-021D0C7F3B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22739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1767-8098-4F40-A922-4ED2106D6B8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7A96B-3BBA-456F-B633-021D0C7F3B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97942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1767-8098-4F40-A922-4ED2106D6B8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7A96B-3BBA-456F-B633-021D0C7F3B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4978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1767-8098-4F40-A922-4ED2106D6B8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7A96B-3BBA-456F-B633-021D0C7F3B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8555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1767-8098-4F40-A922-4ED2106D6B8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7A96B-3BBA-456F-B633-021D0C7F3B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7644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1767-8098-4F40-A922-4ED2106D6B8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7A96B-3BBA-456F-B633-021D0C7F3B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4544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1767-8098-4F40-A922-4ED2106D6B8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7A96B-3BBA-456F-B633-021D0C7F3B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612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1767-8098-4F40-A922-4ED2106D6B8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7A96B-3BBA-456F-B633-021D0C7F3B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9936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1767-8098-4F40-A922-4ED2106D6B8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7A96B-3BBA-456F-B633-021D0C7F3B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9309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41767-8098-4F40-A922-4ED2106D6B8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7A96B-3BBA-456F-B633-021D0C7F3B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1449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041767-8098-4F40-A922-4ED2106D6B82}" type="datetimeFigureOut">
              <a:rPr lang="ru-RU" smtClean="0"/>
              <a:t>11.11.2021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27A96B-3BBA-456F-B633-021D0C7F3B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14869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7" Type="http://schemas.openxmlformats.org/officeDocument/2006/relationships/slide" Target="slide10.xml"/><Relationship Id="rId2" Type="http://schemas.openxmlformats.org/officeDocument/2006/relationships/slide" Target="slide9.xml"/><Relationship Id="rId1" Type="http://schemas.openxmlformats.org/officeDocument/2006/relationships/slideLayout" Target="../slideLayouts/slideLayout5.xml"/><Relationship Id="rId6" Type="http://schemas.openxmlformats.org/officeDocument/2006/relationships/slide" Target="slide8.xml"/><Relationship Id="rId5" Type="http://schemas.openxmlformats.org/officeDocument/2006/relationships/slide" Target="slide7.xml"/><Relationship Id="rId4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10" Type="http://schemas.openxmlformats.org/officeDocument/2006/relationships/slide" Target="slide4.xml"/><Relationship Id="rId4" Type="http://schemas.openxmlformats.org/officeDocument/2006/relationships/image" Target="../media/image7.png"/><Relationship Id="rId9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microsoft.com/office/2007/relationships/hdphoto" Target="../media/hdphoto4.wdp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microsoft.com/office/2007/relationships/hdphoto" Target="../media/hdphoto5.wdp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16.png"/><Relationship Id="rId7" Type="http://schemas.openxmlformats.org/officeDocument/2006/relationships/image" Target="../media/image1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microsoft.com/office/2007/relationships/hdphoto" Target="../media/hdphoto7.wdp"/><Relationship Id="rId5" Type="http://schemas.openxmlformats.org/officeDocument/2006/relationships/image" Target="../media/image17.png"/><Relationship Id="rId4" Type="http://schemas.microsoft.com/office/2007/relationships/hdphoto" Target="../media/hdphoto6.wdp"/><Relationship Id="rId9" Type="http://schemas.openxmlformats.org/officeDocument/2006/relationships/slide" Target="slid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5" Type="http://schemas.openxmlformats.org/officeDocument/2006/relationships/slide" Target="slide4.xml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5" Type="http://schemas.openxmlformats.org/officeDocument/2006/relationships/slide" Target="slide4.xml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3" Type="http://schemas.openxmlformats.org/officeDocument/2006/relationships/slide" Target="slide15.xml"/><Relationship Id="rId7" Type="http://schemas.openxmlformats.org/officeDocument/2006/relationships/slide" Target="slide18.xml"/><Relationship Id="rId2" Type="http://schemas.openxmlformats.org/officeDocument/2006/relationships/slide" Target="slide12.xml"/><Relationship Id="rId1" Type="http://schemas.openxmlformats.org/officeDocument/2006/relationships/slideLayout" Target="../slideLayouts/slideLayout3.xml"/><Relationship Id="rId6" Type="http://schemas.openxmlformats.org/officeDocument/2006/relationships/slide" Target="slide14.xml"/><Relationship Id="rId5" Type="http://schemas.openxmlformats.org/officeDocument/2006/relationships/slide" Target="slide16.xml"/><Relationship Id="rId4" Type="http://schemas.openxmlformats.org/officeDocument/2006/relationships/slide" Target="slide13.xml"/><Relationship Id="rId9" Type="http://schemas.openxmlformats.org/officeDocument/2006/relationships/slide" Target="slide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1.png"/><Relationship Id="rId4" Type="http://schemas.microsoft.com/office/2007/relationships/hdphoto" Target="../media/hdphoto9.wdp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50800" dist="50800" dir="4560000" sx="99000" sy="99000" algn="ctr" rotWithShape="0">
                    <a:srgbClr val="000000">
                      <a:alpha val="45000"/>
                    </a:srgbClr>
                  </a:outerShdw>
                </a:effectLst>
                <a:latin typeface="Constantia" panose="02030602050306030303" pitchFamily="18" charset="0"/>
              </a:rPr>
              <a:t>Нетканые материалы</a:t>
            </a:r>
            <a:endParaRPr lang="ru-RU" b="1" dirty="0">
              <a:solidFill>
                <a:schemeClr val="tx2">
                  <a:lumMod val="50000"/>
                </a:schemeClr>
              </a:solidFill>
              <a:effectLst>
                <a:outerShdw blurRad="50800" dist="50800" dir="4560000" sx="99000" sy="99000" algn="ctr" rotWithShape="0">
                  <a:srgbClr val="000000">
                    <a:alpha val="45000"/>
                  </a:srgbClr>
                </a:outerShdw>
              </a:effectLst>
              <a:latin typeface="Constantia" panose="020306020503060303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13982" y="4576073"/>
            <a:ext cx="4057908" cy="1655762"/>
          </a:xfrm>
        </p:spPr>
        <p:txBody>
          <a:bodyPr>
            <a:normAutofit fontScale="92500"/>
          </a:bodyPr>
          <a:lstStyle/>
          <a:p>
            <a:pPr algn="l"/>
            <a:r>
              <a:rPr lang="ru-RU" dirty="0" smtClean="0">
                <a:latin typeface="Constantia" panose="02030602050306030303" pitchFamily="18" charset="0"/>
              </a:rPr>
              <a:t>ГАПОУ АО «Техникум строительства дизайна и технологий»</a:t>
            </a:r>
          </a:p>
          <a:p>
            <a:pPr algn="l"/>
            <a:r>
              <a:rPr lang="ru-RU" dirty="0" smtClean="0">
                <a:latin typeface="Constantia" panose="02030602050306030303" pitchFamily="18" charset="0"/>
              </a:rPr>
              <a:t>Преподаватель: Волкова О.А.</a:t>
            </a:r>
            <a:endParaRPr lang="ru-RU" dirty="0"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692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96116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Constantia" panose="02030602050306030303" pitchFamily="18" charset="0"/>
              </a:rPr>
              <a:t>Тема урока: Нетканые материалы</a:t>
            </a:r>
            <a:endParaRPr lang="ru-RU" sz="3600" dirty="0">
              <a:latin typeface="Constantia" panose="0203060205030603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61242"/>
            <a:ext cx="10515600" cy="4915721"/>
          </a:xfrm>
        </p:spPr>
        <p:txBody>
          <a:bodyPr>
            <a:normAutofit lnSpcReduction="10000"/>
          </a:bodyPr>
          <a:lstStyle/>
          <a:p>
            <a:r>
              <a:rPr lang="ru-RU" b="1" dirty="0" smtClean="0">
                <a:latin typeface="Constantia" panose="02030602050306030303" pitchFamily="18" charset="0"/>
              </a:rPr>
              <a:t>Вид занятия: </a:t>
            </a:r>
            <a:r>
              <a:rPr lang="ru-RU" dirty="0" smtClean="0">
                <a:latin typeface="Constantia" panose="02030602050306030303" pitchFamily="18" charset="0"/>
              </a:rPr>
              <a:t>лекция для обучающихся 2 курса</a:t>
            </a:r>
            <a:endParaRPr lang="ru-RU" dirty="0" smtClean="0">
              <a:latin typeface="Constantia" panose="02030602050306030303" pitchFamily="18" charset="0"/>
            </a:endParaRPr>
          </a:p>
          <a:p>
            <a:r>
              <a:rPr lang="ru-RU" b="1" dirty="0" smtClean="0">
                <a:latin typeface="Constantia" panose="02030602050306030303" pitchFamily="18" charset="0"/>
              </a:rPr>
              <a:t>Тип занятия: </a:t>
            </a:r>
            <a:r>
              <a:rPr lang="ru-RU" dirty="0" smtClean="0">
                <a:latin typeface="Constantia" panose="02030602050306030303" pitchFamily="18" charset="0"/>
              </a:rPr>
              <a:t>комбинированный</a:t>
            </a:r>
          </a:p>
          <a:p>
            <a:r>
              <a:rPr lang="ru-RU" b="1" dirty="0" smtClean="0">
                <a:latin typeface="Constantia" panose="02030602050306030303" pitchFamily="18" charset="0"/>
              </a:rPr>
              <a:t>Метод обучения</a:t>
            </a:r>
            <a:r>
              <a:rPr lang="ru-RU" dirty="0" smtClean="0">
                <a:latin typeface="Constantia" panose="02030602050306030303" pitchFamily="18" charset="0"/>
              </a:rPr>
              <a:t>: словесный, наглядный</a:t>
            </a:r>
          </a:p>
          <a:p>
            <a:r>
              <a:rPr lang="ru-RU" b="1" dirty="0" smtClean="0">
                <a:latin typeface="Constantia" panose="02030602050306030303" pitchFamily="18" charset="0"/>
              </a:rPr>
              <a:t>Форма проведения занятия</a:t>
            </a:r>
            <a:r>
              <a:rPr lang="ru-RU" dirty="0" smtClean="0">
                <a:latin typeface="Constantia" panose="02030602050306030303" pitchFamily="18" charset="0"/>
              </a:rPr>
              <a:t>: групповая</a:t>
            </a:r>
          </a:p>
          <a:p>
            <a:r>
              <a:rPr lang="ru-RU" b="1" dirty="0" smtClean="0">
                <a:latin typeface="Constantia" panose="02030602050306030303" pitchFamily="18" charset="0"/>
              </a:rPr>
              <a:t>Продолжительность:</a:t>
            </a:r>
            <a:r>
              <a:rPr lang="ru-RU" dirty="0" smtClean="0">
                <a:latin typeface="Constantia" panose="02030602050306030303" pitchFamily="18" charset="0"/>
              </a:rPr>
              <a:t> 2 занятия по 45 минут</a:t>
            </a:r>
          </a:p>
          <a:p>
            <a:r>
              <a:rPr lang="ru-RU" b="1" dirty="0" smtClean="0">
                <a:latin typeface="Constantia" panose="02030602050306030303" pitchFamily="18" charset="0"/>
              </a:rPr>
              <a:t>Цель занятия: </a:t>
            </a:r>
            <a:r>
              <a:rPr lang="ru-RU" dirty="0" smtClean="0">
                <a:latin typeface="Constantia" panose="02030602050306030303" pitchFamily="18" charset="0"/>
              </a:rPr>
              <a:t>познакомится с неткаными материалами</a:t>
            </a:r>
          </a:p>
          <a:p>
            <a:r>
              <a:rPr lang="ru-RU" b="1" dirty="0" smtClean="0">
                <a:latin typeface="Constantia" panose="02030602050306030303" pitchFamily="18" charset="0"/>
              </a:rPr>
              <a:t>Задачи:</a:t>
            </a:r>
          </a:p>
          <a:p>
            <a:r>
              <a:rPr lang="ru-RU" dirty="0" smtClean="0">
                <a:latin typeface="Constantia" panose="02030602050306030303" pitchFamily="18" charset="0"/>
              </a:rPr>
              <a:t>рассмотреть виды нетканых материалов</a:t>
            </a:r>
          </a:p>
          <a:p>
            <a:r>
              <a:rPr lang="ru-RU" dirty="0">
                <a:latin typeface="Constantia" panose="02030602050306030303" pitchFamily="18" charset="0"/>
              </a:rPr>
              <a:t>с</a:t>
            </a:r>
            <a:r>
              <a:rPr lang="ru-RU" dirty="0" smtClean="0">
                <a:latin typeface="Constantia" panose="02030602050306030303" pitchFamily="18" charset="0"/>
              </a:rPr>
              <a:t>пособы производства</a:t>
            </a:r>
          </a:p>
          <a:p>
            <a:r>
              <a:rPr lang="ru-RU" dirty="0">
                <a:latin typeface="Constantia" panose="02030602050306030303" pitchFamily="18" charset="0"/>
              </a:rPr>
              <a:t>р</a:t>
            </a:r>
            <a:r>
              <a:rPr lang="ru-RU" dirty="0" smtClean="0">
                <a:latin typeface="Constantia" panose="02030602050306030303" pitchFamily="18" charset="0"/>
              </a:rPr>
              <a:t>ассмотреть использования нетканого материала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90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Constantia" panose="02030602050306030303" pitchFamily="18" charset="0"/>
              </a:rPr>
              <a:t>Нетканые материалы</a:t>
            </a:r>
            <a:endParaRPr lang="ru-RU" b="1" dirty="0">
              <a:latin typeface="Constantia" panose="020306020503060303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91478"/>
            <a:ext cx="10515600" cy="5784573"/>
          </a:xfrm>
        </p:spPr>
        <p:txBody>
          <a:bodyPr/>
          <a:lstStyle/>
          <a:p>
            <a:pPr algn="just"/>
            <a:r>
              <a:rPr lang="ru-RU" dirty="0" smtClean="0">
                <a:latin typeface="Constantia" panose="02030602050306030303" pitchFamily="18" charset="0"/>
              </a:rPr>
              <a:t>это полотна, изготовленные из нитей или волокон без применения ткацких </a:t>
            </a:r>
            <a:r>
              <a:rPr lang="ru-RU" dirty="0" smtClean="0">
                <a:latin typeface="Constantia" panose="02030602050306030303" pitchFamily="18" charset="0"/>
              </a:rPr>
              <a:t>технологий</a:t>
            </a:r>
          </a:p>
          <a:p>
            <a:pPr algn="just"/>
            <a:endParaRPr lang="ru-RU" dirty="0">
              <a:latin typeface="Constantia" panose="02030602050306030303" pitchFamily="18" charset="0"/>
            </a:endParaRPr>
          </a:p>
          <a:p>
            <a:pPr algn="just"/>
            <a:endParaRPr lang="ru-RU" dirty="0" smtClean="0">
              <a:latin typeface="Constantia" panose="02030602050306030303" pitchFamily="18" charset="0"/>
            </a:endParaRPr>
          </a:p>
          <a:p>
            <a:pPr algn="just"/>
            <a:endParaRPr lang="ru-RU" dirty="0">
              <a:latin typeface="Constantia" panose="02030602050306030303" pitchFamily="18" charset="0"/>
            </a:endParaRPr>
          </a:p>
          <a:p>
            <a:pPr algn="just"/>
            <a:endParaRPr lang="ru-RU" dirty="0" smtClean="0">
              <a:latin typeface="Constantia" panose="02030602050306030303" pitchFamily="18" charset="0"/>
            </a:endParaRPr>
          </a:p>
          <a:p>
            <a:pPr algn="just"/>
            <a:endParaRPr lang="ru-RU" dirty="0">
              <a:latin typeface="Constantia" panose="02030602050306030303" pitchFamily="18" charset="0"/>
            </a:endParaRPr>
          </a:p>
          <a:p>
            <a:pPr algn="just"/>
            <a:endParaRPr lang="ru-RU" dirty="0" smtClean="0">
              <a:latin typeface="Constantia" panose="02030602050306030303" pitchFamily="18" charset="0"/>
            </a:endParaRPr>
          </a:p>
          <a:p>
            <a:pPr algn="just"/>
            <a:endParaRPr lang="ru-RU" dirty="0">
              <a:latin typeface="Constantia" panose="02030602050306030303" pitchFamily="18" charset="0"/>
            </a:endParaRPr>
          </a:p>
          <a:p>
            <a:pPr algn="just"/>
            <a:endParaRPr lang="ru-RU" dirty="0" smtClean="0">
              <a:latin typeface="Constantia" panose="02030602050306030303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1654" y="2338822"/>
            <a:ext cx="7075104" cy="416182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6243" y="3065513"/>
            <a:ext cx="2988366" cy="297827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8216" y="3101264"/>
            <a:ext cx="2992562" cy="294251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041224" y="3945566"/>
            <a:ext cx="1841152" cy="1585097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8894417" y="3689511"/>
            <a:ext cx="1585097" cy="1841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784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кругленный прямоугольник 11">
            <a:hlinkClick r:id="rId2" action="ppaction://hlinksldjump"/>
          </p:cNvPr>
          <p:cNvSpPr/>
          <p:nvPr/>
        </p:nvSpPr>
        <p:spPr>
          <a:xfrm>
            <a:off x="8078789" y="4727521"/>
            <a:ext cx="3220278" cy="1699591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Строительное назначения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Скругленный прямоугольник 7">
            <a:hlinkClick r:id="rId3" action="ppaction://hlinksldjump"/>
          </p:cNvPr>
          <p:cNvSpPr/>
          <p:nvPr/>
        </p:nvSpPr>
        <p:spPr>
          <a:xfrm>
            <a:off x="811627" y="4764252"/>
            <a:ext cx="3220278" cy="1699591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Предметы гигиенического назначения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dirty="0" smtClean="0">
                <a:latin typeface="Constantia" panose="02030602050306030303" pitchFamily="18" charset="0"/>
              </a:rPr>
              <a:t>Характеристика нетканого полотна</a:t>
            </a:r>
            <a:endParaRPr lang="ru-RU" sz="4000" b="1" dirty="0">
              <a:latin typeface="Constantia" panose="02030602050306030303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272208"/>
            <a:ext cx="10515600" cy="4790662"/>
          </a:xfrm>
        </p:spPr>
        <p:txBody>
          <a:bodyPr>
            <a:noAutofit/>
          </a:bodyPr>
          <a:lstStyle/>
          <a:p>
            <a:pPr algn="just"/>
            <a:r>
              <a:rPr lang="ru-RU" sz="2800" dirty="0" smtClean="0">
                <a:latin typeface="Constantia" panose="02030602050306030303" pitchFamily="18" charset="0"/>
              </a:rPr>
              <a:t>Основной характеристикой материалов является хорошая поглощаемость влаги. Толщина и размер волокон, способ их соединения между собой определяет назначение </a:t>
            </a:r>
            <a:r>
              <a:rPr lang="ru-RU" sz="2800" dirty="0" smtClean="0">
                <a:latin typeface="Constantia" panose="02030602050306030303" pitchFamily="18" charset="0"/>
              </a:rPr>
              <a:t>полотен</a:t>
            </a:r>
          </a:p>
          <a:p>
            <a:pPr algn="just"/>
            <a:endParaRPr lang="ru-RU" sz="2800" dirty="0">
              <a:latin typeface="Constantia" panose="02030602050306030303" pitchFamily="18" charset="0"/>
            </a:endParaRPr>
          </a:p>
          <a:p>
            <a:pPr algn="just"/>
            <a:endParaRPr lang="ru-RU" sz="2800" dirty="0" smtClean="0">
              <a:latin typeface="Constantia" panose="02030602050306030303" pitchFamily="18" charset="0"/>
            </a:endParaRPr>
          </a:p>
          <a:p>
            <a:pPr algn="just"/>
            <a:endParaRPr lang="ru-RU" sz="2800" dirty="0">
              <a:latin typeface="Constantia" panose="02030602050306030303" pitchFamily="18" charset="0"/>
            </a:endParaRPr>
          </a:p>
          <a:p>
            <a:pPr algn="just"/>
            <a:endParaRPr lang="ru-RU" sz="2800" dirty="0" smtClean="0">
              <a:latin typeface="Constantia" panose="02030602050306030303" pitchFamily="18" charset="0"/>
            </a:endParaRPr>
          </a:p>
          <a:p>
            <a:pPr algn="just"/>
            <a:endParaRPr lang="ru-RU" sz="2800" dirty="0" smtClean="0">
              <a:latin typeface="Constantia" panose="02030602050306030303" pitchFamily="18" charset="0"/>
            </a:endParaRPr>
          </a:p>
          <a:p>
            <a:pPr algn="just"/>
            <a:endParaRPr lang="ru-RU" sz="3200" b="0" dirty="0" smtClean="0">
              <a:latin typeface="Constantia" panose="02030602050306030303" pitchFamily="18" charset="0"/>
            </a:endParaRPr>
          </a:p>
        </p:txBody>
      </p:sp>
      <p:sp>
        <p:nvSpPr>
          <p:cNvPr id="7" name="Скругленный прямоугольник 6">
            <a:hlinkClick r:id="rId4" action="ppaction://hlinksldjump"/>
          </p:cNvPr>
          <p:cNvSpPr/>
          <p:nvPr/>
        </p:nvSpPr>
        <p:spPr>
          <a:xfrm>
            <a:off x="811627" y="2924434"/>
            <a:ext cx="3220278" cy="1699591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Предметы медицинского назначения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9" name="Скругленный прямоугольник 8">
            <a:hlinkClick r:id="rId5" action="ppaction://hlinksldjump"/>
          </p:cNvPr>
          <p:cNvSpPr/>
          <p:nvPr/>
        </p:nvSpPr>
        <p:spPr>
          <a:xfrm>
            <a:off x="4445208" y="3774229"/>
            <a:ext cx="3220278" cy="1699591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Спецодежда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13" name="Скругленный прямоугольник 12">
            <a:hlinkClick r:id="rId6" action="ppaction://hlinksldjump"/>
          </p:cNvPr>
          <p:cNvSpPr/>
          <p:nvPr/>
        </p:nvSpPr>
        <p:spPr>
          <a:xfrm>
            <a:off x="8050628" y="2924433"/>
            <a:ext cx="3220278" cy="1699591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300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А</a:t>
            </a:r>
            <a:r>
              <a:rPr lang="ru-RU" sz="23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гропромышленного назначения</a:t>
            </a:r>
            <a:endParaRPr lang="ru-RU" sz="23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15" name="Стрелка влево 14">
            <a:hlinkClick r:id="rId7" action="ppaction://hlinksldjump"/>
          </p:cNvPr>
          <p:cNvSpPr/>
          <p:nvPr/>
        </p:nvSpPr>
        <p:spPr>
          <a:xfrm flipH="1">
            <a:off x="215461" y="6343323"/>
            <a:ext cx="641131" cy="31531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625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25331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Предметы медицинского назначения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/>
            </a:r>
            <a:b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</a:b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400" b="93200" l="10000" r="100000">
                        <a14:backgroundMark x1="16267" y1="16133" x2="16267" y2="16133"/>
                        <a14:backgroundMark x1="64667" y1="23067" x2="64667" y2="23067"/>
                        <a14:backgroundMark x1="68667" y1="83067" x2="68667" y2="83067"/>
                      </a14:backgroundRemoval>
                    </a14:imgEffect>
                  </a14:imgLayer>
                </a14:imgProps>
              </a:ext>
            </a:extLst>
          </a:blip>
          <a:srcRect l="12716" r="45800"/>
          <a:stretch/>
        </p:blipFill>
        <p:spPr>
          <a:xfrm>
            <a:off x="536027" y="1302809"/>
            <a:ext cx="2343807" cy="550956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backgroundMark x1="18480" y1="30348" x2="18480" y2="30348"/>
                        <a14:backgroundMark x1="74439" y1="56716" x2="74439" y2="56716"/>
                      </a14:backgroundRemoval>
                    </a14:imgEffect>
                  </a14:imgLayer>
                </a14:imgProps>
              </a:ext>
            </a:extLst>
          </a:blip>
          <a:srcRect l="30868" r="32597"/>
          <a:stretch/>
        </p:blipFill>
        <p:spPr>
          <a:xfrm>
            <a:off x="2879834" y="1302809"/>
            <a:ext cx="2312276" cy="219713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33679"/>
                    </a14:imgEffect>
                  </a14:imgLayer>
                </a14:imgProps>
              </a:ext>
            </a:extLst>
          </a:blip>
          <a:srcRect l="280" r="66432"/>
          <a:stretch/>
        </p:blipFill>
        <p:spPr>
          <a:xfrm>
            <a:off x="5283993" y="1772184"/>
            <a:ext cx="1789469" cy="190703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143" b="90000" l="5616" r="89941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87951" y="3499945"/>
            <a:ext cx="5681663" cy="33337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9"/>
          <a:srcRect t="12241"/>
          <a:stretch/>
        </p:blipFill>
        <p:spPr>
          <a:xfrm>
            <a:off x="7796287" y="2406869"/>
            <a:ext cx="3799251" cy="3334170"/>
          </a:xfrm>
          <a:prstGeom prst="rect">
            <a:avLst/>
          </a:prstGeom>
        </p:spPr>
      </p:pic>
      <p:sp>
        <p:nvSpPr>
          <p:cNvPr id="11" name="Стрелка влево 10">
            <a:hlinkClick r:id="rId10" action="ppaction://hlinksldjump"/>
          </p:cNvPr>
          <p:cNvSpPr/>
          <p:nvPr/>
        </p:nvSpPr>
        <p:spPr>
          <a:xfrm>
            <a:off x="215461" y="6343323"/>
            <a:ext cx="641131" cy="31531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98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Предметы гигиенического назначения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8523" l="0" r="9921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6538" y="2017986"/>
            <a:ext cx="4674887" cy="346233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23334" t="12780" r="22046" b="12606"/>
          <a:stretch/>
        </p:blipFill>
        <p:spPr>
          <a:xfrm>
            <a:off x="8502868" y="3972909"/>
            <a:ext cx="3121573" cy="223870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/>
          <a:srcRect l="3618" t="7368" r="3756" b="7368"/>
          <a:stretch/>
        </p:blipFill>
        <p:spPr>
          <a:xfrm>
            <a:off x="5822732" y="4361793"/>
            <a:ext cx="1765738" cy="170267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/>
          <a:srcRect l="19739" t="4397" r="18975" b="3879"/>
          <a:stretch/>
        </p:blipFill>
        <p:spPr>
          <a:xfrm>
            <a:off x="7378262" y="1961235"/>
            <a:ext cx="2396359" cy="2268439"/>
          </a:xfrm>
          <a:prstGeom prst="rect">
            <a:avLst/>
          </a:prstGeom>
        </p:spPr>
      </p:pic>
      <p:sp>
        <p:nvSpPr>
          <p:cNvPr id="8" name="Стрелка влево 7">
            <a:hlinkClick r:id="rId8" action="ppaction://hlinksldjump"/>
          </p:cNvPr>
          <p:cNvSpPr/>
          <p:nvPr/>
        </p:nvSpPr>
        <p:spPr>
          <a:xfrm>
            <a:off x="215461" y="6343323"/>
            <a:ext cx="641131" cy="31531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8271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Спецодежда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5921" y="1027906"/>
            <a:ext cx="2578832" cy="533446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31200" r="65067"/>
                    </a14:imgEffect>
                  </a14:imgLayer>
                </a14:imgProps>
              </a:ext>
            </a:extLst>
          </a:blip>
          <a:srcRect l="27195" r="30580"/>
          <a:stretch/>
        </p:blipFill>
        <p:spPr>
          <a:xfrm>
            <a:off x="3664753" y="1379479"/>
            <a:ext cx="2104039" cy="49828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469" b="98906" l="23125" r="73125"/>
                    </a14:imgEffect>
                  </a14:imgLayer>
                </a14:imgProps>
              </a:ext>
            </a:extLst>
          </a:blip>
          <a:srcRect l="17069" r="20517"/>
          <a:stretch/>
        </p:blipFill>
        <p:spPr>
          <a:xfrm>
            <a:off x="5444358" y="922802"/>
            <a:ext cx="3492825" cy="559623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21" b="100000" l="9896" r="89844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768980" y="1156138"/>
            <a:ext cx="2603115" cy="5206230"/>
          </a:xfrm>
          <a:prstGeom prst="rect">
            <a:avLst/>
          </a:prstGeom>
        </p:spPr>
      </p:pic>
      <p:sp>
        <p:nvSpPr>
          <p:cNvPr id="8" name="Стрелка влево 7">
            <a:hlinkClick r:id="rId9" action="ppaction://hlinksldjump"/>
          </p:cNvPr>
          <p:cNvSpPr/>
          <p:nvPr/>
        </p:nvSpPr>
        <p:spPr>
          <a:xfrm>
            <a:off x="215461" y="6343323"/>
            <a:ext cx="641131" cy="31531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2570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Агропромышленного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назначения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t="11422" b="10828"/>
          <a:stretch/>
        </p:blipFill>
        <p:spPr>
          <a:xfrm>
            <a:off x="838200" y="1597513"/>
            <a:ext cx="3759907" cy="292335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6254" y="3394887"/>
            <a:ext cx="3879796" cy="327639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9418" y="1471388"/>
            <a:ext cx="3435569" cy="3435569"/>
          </a:xfrm>
          <a:prstGeom prst="rect">
            <a:avLst/>
          </a:prstGeom>
        </p:spPr>
      </p:pic>
      <p:sp>
        <p:nvSpPr>
          <p:cNvPr id="6" name="Стрелка влево 5">
            <a:hlinkClick r:id="rId5" action="ppaction://hlinksldjump"/>
          </p:cNvPr>
          <p:cNvSpPr/>
          <p:nvPr/>
        </p:nvSpPr>
        <p:spPr>
          <a:xfrm>
            <a:off x="215461" y="6343323"/>
            <a:ext cx="641131" cy="31531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5617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Строительное назначения</a:t>
            </a:r>
            <a:br>
              <a:rPr lang="ru-RU" b="1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</a:br>
            <a:endParaRPr lang="ru-RU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5527" y="1690688"/>
            <a:ext cx="2996762" cy="299676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9015" y="3405352"/>
            <a:ext cx="4219029" cy="316427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21518" y="1690688"/>
            <a:ext cx="5071464" cy="2797229"/>
          </a:xfrm>
          <a:prstGeom prst="rect">
            <a:avLst/>
          </a:prstGeom>
        </p:spPr>
      </p:pic>
      <p:sp>
        <p:nvSpPr>
          <p:cNvPr id="7" name="Стрелка влево 6">
            <a:hlinkClick r:id="rId5" action="ppaction://hlinksldjump"/>
          </p:cNvPr>
          <p:cNvSpPr/>
          <p:nvPr/>
        </p:nvSpPr>
        <p:spPr>
          <a:xfrm>
            <a:off x="215461" y="6343323"/>
            <a:ext cx="641131" cy="31531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1776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5422" y="606151"/>
            <a:ext cx="10515600" cy="1275201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Технологический процесс изготовления ткани</a:t>
            </a:r>
            <a:endParaRPr lang="ru-RU" sz="4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09297" y="1881351"/>
            <a:ext cx="5055475" cy="4603531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Сбор сырья;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Подготовка к прядению;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Изготовление нитей (пряжи);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Подготовка пряжи;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Переплетение на ткацком станке нитей для получения полотна;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Подготовка к заключительной отделке;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Отделка.</a:t>
            </a:r>
            <a:endParaRPr lang="ru-RU" sz="28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6304016" y="1881351"/>
            <a:ext cx="5032922" cy="4603531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Получение волокна;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Формирование;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Скрепление волокон.</a:t>
            </a:r>
            <a:endParaRPr lang="ru-RU" sz="28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2934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273269"/>
            <a:ext cx="10515600" cy="1313793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Классификация по способу соединения</a:t>
            </a:r>
            <a:endParaRPr lang="ru-RU" sz="4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1481959"/>
            <a:ext cx="10515600" cy="5192110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В производстве нетканых материалов существует семь видов скрепления:</a:t>
            </a:r>
          </a:p>
          <a:p>
            <a:pPr algn="just"/>
            <a:endParaRPr lang="ru-RU" sz="28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  <a:p>
            <a:pPr algn="just"/>
            <a:endParaRPr lang="ru-RU" sz="2800" dirty="0" smtClean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  <a:p>
            <a:pPr algn="just"/>
            <a:endParaRPr lang="ru-RU" sz="28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  <a:p>
            <a:pPr algn="just"/>
            <a:endParaRPr lang="ru-RU" sz="2800" dirty="0" smtClean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  <a:p>
            <a:pPr algn="just"/>
            <a:endParaRPr lang="ru-RU" sz="28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  <a:p>
            <a:pPr algn="just"/>
            <a:endParaRPr lang="ru-RU" sz="2800" dirty="0" smtClean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  <a:p>
            <a:pPr algn="just"/>
            <a:endParaRPr lang="ru-RU" sz="28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  <a:p>
            <a:pPr algn="just"/>
            <a:endParaRPr lang="ru-RU" sz="2800" dirty="0" smtClean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  <a:p>
            <a:pPr algn="just"/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*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При 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формировании волокнистого холста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 используют волокнистую массу из волокон различных видов: натуральных (хлопка, шерсти, льна) и химических (вискозы, нитрона, хлорина, капрона и др.) в различных сочетаниях.</a:t>
            </a:r>
            <a:endParaRPr lang="ru-RU" sz="28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4" name="Скругленный прямоугольник 3">
            <a:hlinkClick r:id="rId2" action="ppaction://hlinksldjump"/>
          </p:cNvPr>
          <p:cNvSpPr/>
          <p:nvPr/>
        </p:nvSpPr>
        <p:spPr>
          <a:xfrm>
            <a:off x="1789605" y="2338825"/>
            <a:ext cx="2436867" cy="89338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Клеевой</a:t>
            </a:r>
            <a:endParaRPr lang="ru-RU" sz="32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5" name="Скругленный прямоугольник 4">
            <a:hlinkClick r:id="rId3" action="ppaction://hlinksldjump"/>
          </p:cNvPr>
          <p:cNvSpPr/>
          <p:nvPr/>
        </p:nvSpPr>
        <p:spPr>
          <a:xfrm>
            <a:off x="2489527" y="3353621"/>
            <a:ext cx="4004441" cy="99322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В</a:t>
            </a: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язально-пробивной и </a:t>
            </a:r>
            <a:r>
              <a:rPr lang="ru-RU" sz="2800" dirty="0" err="1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нитепрошивной</a:t>
            </a:r>
            <a:endParaRPr lang="ru-RU" sz="28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7" name="Скругленный прямоугольник 6">
            <a:hlinkClick r:id="rId4" action="ppaction://hlinksldjump"/>
          </p:cNvPr>
          <p:cNvSpPr/>
          <p:nvPr/>
        </p:nvSpPr>
        <p:spPr>
          <a:xfrm>
            <a:off x="4491748" y="2338825"/>
            <a:ext cx="2981107" cy="89338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И</a:t>
            </a:r>
            <a:r>
              <a:rPr lang="ru-RU" sz="2800" dirty="0" err="1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глопробивной</a:t>
            </a:r>
            <a:endParaRPr lang="ru-RU" sz="28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Скругленный прямоугольник 7">
            <a:hlinkClick r:id="rId5" action="ppaction://hlinksldjump"/>
          </p:cNvPr>
          <p:cNvSpPr/>
          <p:nvPr/>
        </p:nvSpPr>
        <p:spPr>
          <a:xfrm>
            <a:off x="6634326" y="3353621"/>
            <a:ext cx="2915087" cy="99322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Т</a:t>
            </a:r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ермический</a:t>
            </a:r>
            <a:endParaRPr lang="ru-RU" sz="32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9" name="Скругленный прямоугольник 8">
            <a:hlinkClick r:id="rId6" action="ppaction://hlinksldjump"/>
          </p:cNvPr>
          <p:cNvSpPr/>
          <p:nvPr/>
        </p:nvSpPr>
        <p:spPr>
          <a:xfrm>
            <a:off x="7621093" y="2314493"/>
            <a:ext cx="2915087" cy="91771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Г</a:t>
            </a:r>
            <a:r>
              <a:rPr lang="ru-RU" sz="2800" dirty="0" err="1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идроструйный</a:t>
            </a:r>
            <a:endParaRPr lang="ru-RU" sz="28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11" name="Скругленный прямоугольник 10">
            <a:hlinkClick r:id="rId7" action="ppaction://hlinksldjump"/>
          </p:cNvPr>
          <p:cNvSpPr/>
          <p:nvPr/>
        </p:nvSpPr>
        <p:spPr>
          <a:xfrm>
            <a:off x="5923782" y="4463420"/>
            <a:ext cx="4004441" cy="99322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В</a:t>
            </a:r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ойлочно-валяльный способ</a:t>
            </a:r>
            <a:endParaRPr lang="ru-RU" sz="28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12" name="Скругленный прямоугольник 11">
            <a:hlinkClick r:id="rId8" action="ppaction://hlinksldjump"/>
          </p:cNvPr>
          <p:cNvSpPr/>
          <p:nvPr/>
        </p:nvSpPr>
        <p:spPr>
          <a:xfrm>
            <a:off x="2136446" y="4463420"/>
            <a:ext cx="3657928" cy="99322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err="1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А</a:t>
            </a:r>
            <a:r>
              <a:rPr lang="ru-RU" sz="2800" dirty="0" err="1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эроформирование</a:t>
            </a:r>
            <a:endParaRPr lang="ru-RU" sz="28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13" name="Стрелка влево 12">
            <a:hlinkClick r:id="rId9" action="ppaction://hlinksldjump"/>
          </p:cNvPr>
          <p:cNvSpPr/>
          <p:nvPr/>
        </p:nvSpPr>
        <p:spPr>
          <a:xfrm flipH="1">
            <a:off x="215461" y="6343323"/>
            <a:ext cx="641131" cy="31531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8246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78371" y="1366346"/>
            <a:ext cx="11424745" cy="5360275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Применяют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два варианта склеивания: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мокрое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(путём пропитки волокон жидкими веществами) и сухое (склеивание термопластическими веществами). </a:t>
            </a:r>
            <a:endParaRPr lang="ru-RU" dirty="0" smtClean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  <a:p>
            <a:pPr algn="just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При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мокром склеивании в подготовленный холст вводят жидкие связующие в виде растворов, дисперсий, эмульсий полимеров, латексов. Холст с чесальной машины или полученный аэродинамическим способом проходит через пропиточную машину для нанесения жидкого связующего, далее через сушильную камеру, где нетканое полотно высушивают или подвергают термообработке в зависимости от вида связующего, после чего материал поступает на каландры. Таким способом изготовляют прокладочные материалы.</a:t>
            </a:r>
          </a:p>
          <a:p>
            <a:pPr algn="just"/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Для сухого (термопластического) склеивания используют термопластические (легкоплавкие) штапельные волокна, сетки, нити, плёнки, порошки и т.п., имеющие более низкую температуру плавления, чем основная масса холста; при соответствующей термообработке термопластичные вещества размягчаются и склеивают основу нетканого полотна.</a:t>
            </a:r>
          </a:p>
          <a:p>
            <a:pPr algn="just"/>
            <a:endParaRPr lang="ru-RU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Заголовок 3">
            <a:hlinkClick r:id="rId2" action="ppaction://hlinksldjump"/>
          </p:cNvPr>
          <p:cNvSpPr txBox="1">
            <a:spLocks/>
          </p:cNvSpPr>
          <p:nvPr/>
        </p:nvSpPr>
        <p:spPr>
          <a:xfrm>
            <a:off x="4552121" y="189864"/>
            <a:ext cx="3492029" cy="982954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Клеевой</a:t>
            </a:r>
            <a:endParaRPr lang="ru-RU" sz="32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3586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1545021"/>
            <a:ext cx="10515600" cy="4544629"/>
          </a:xfrm>
        </p:spPr>
        <p:txBody>
          <a:bodyPr/>
          <a:lstStyle/>
          <a:p>
            <a:pPr algn="just"/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Иглопробивной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 способ получает в настоящее время большое развитие. Он используется для скрепления волокнистых холстов и холстов, дублированных разреженной тканью. Приготовленные волокнистые холсты прокалываются на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иглопробивных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 машинах с одной или с двух сторон специальными иглами с зазубринами, закреплёнными в игольнице, совершающей движение перпендикулярно плоскости холста. Проходя через холст, иглы с зазубринами захватывают часть волокон и протаскивают их через всю толщину холста, скрепляя таким образом его слои и осуществляя сшивание.</a:t>
            </a:r>
          </a:p>
        </p:txBody>
      </p:sp>
      <p:sp>
        <p:nvSpPr>
          <p:cNvPr id="4" name="Заголовок 3">
            <a:hlinkClick r:id="rId2" action="ppaction://hlinksldjump"/>
          </p:cNvPr>
          <p:cNvSpPr txBox="1">
            <a:spLocks/>
          </p:cNvSpPr>
          <p:nvPr/>
        </p:nvSpPr>
        <p:spPr>
          <a:xfrm>
            <a:off x="3858829" y="311864"/>
            <a:ext cx="4286688" cy="105448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200" dirty="0" err="1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Иглопробивной</a:t>
            </a:r>
            <a:endParaRPr lang="ru-RU" sz="32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6498" y="4395853"/>
            <a:ext cx="5525328" cy="1872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703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1366347"/>
            <a:ext cx="10515600" cy="4723304"/>
          </a:xfrm>
        </p:spPr>
        <p:txBody>
          <a:bodyPr/>
          <a:lstStyle/>
          <a:p>
            <a:pPr algn="just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Основан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на диспергировании волокон в жидкости и последующем осаждении и укладывании их на сетчатых транспортирующих лентах.</a:t>
            </a:r>
          </a:p>
        </p:txBody>
      </p:sp>
      <p:sp>
        <p:nvSpPr>
          <p:cNvPr id="5" name="Заголовок 3">
            <a:hlinkClick r:id="rId2" action="ppaction://hlinksldjump"/>
          </p:cNvPr>
          <p:cNvSpPr txBox="1">
            <a:spLocks/>
          </p:cNvSpPr>
          <p:nvPr/>
        </p:nvSpPr>
        <p:spPr>
          <a:xfrm>
            <a:off x="3858829" y="311864"/>
            <a:ext cx="4286688" cy="105448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200" dirty="0" err="1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Гидроструйный</a:t>
            </a:r>
            <a:endParaRPr lang="ru-RU" sz="32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9287" y="2497206"/>
            <a:ext cx="5800725" cy="331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53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67255" y="1450429"/>
            <a:ext cx="10580195" cy="4639222"/>
          </a:xfrm>
        </p:spPr>
        <p:txBody>
          <a:bodyPr/>
          <a:lstStyle/>
          <a:p>
            <a:pPr algn="just"/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Зключается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в провязывании нитями (пряжей) волокнистого холста (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холстопрошивные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 материалы), каркаса из нитей (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нитепрошивные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 материалы), ткани (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тканепрошивные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 материалы). Вязально-прошивным этот способ называется потому, что он включает в себя элементы шитья и вязания. Элемент шитья – прокалывание волокнистого холста или слоя натянутых нитей. Элемент вязания – использование трикотажных игл и образование трикотажного переплетения.</a:t>
            </a:r>
          </a:p>
        </p:txBody>
      </p:sp>
      <p:sp>
        <p:nvSpPr>
          <p:cNvPr id="6" name="Заголовок 3">
            <a:hlinkClick r:id="rId2" action="ppaction://hlinksldjump"/>
          </p:cNvPr>
          <p:cNvSpPr txBox="1">
            <a:spLocks/>
          </p:cNvSpPr>
          <p:nvPr/>
        </p:nvSpPr>
        <p:spPr>
          <a:xfrm>
            <a:off x="3952656" y="245604"/>
            <a:ext cx="4286688" cy="105448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Вязально-пробивной и </a:t>
            </a:r>
            <a:r>
              <a:rPr lang="ru-RU" sz="3200" dirty="0" err="1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нитепрошивной</a:t>
            </a:r>
            <a:endParaRPr lang="ru-RU" sz="32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9206" y="3975652"/>
            <a:ext cx="5373589" cy="2442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7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1471449"/>
            <a:ext cx="10515600" cy="4618202"/>
          </a:xfrm>
        </p:spPr>
        <p:txBody>
          <a:bodyPr/>
          <a:lstStyle/>
          <a:p>
            <a:pPr algn="just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Скрепление волокон происходит за счет воздействия высоких температур, волокна плавятся и соединяются между собой.</a:t>
            </a:r>
            <a:endParaRPr lang="ru-RU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4" name="Заголовок 3">
            <a:hlinkClick r:id="rId2" action="ppaction://hlinksldjump"/>
          </p:cNvPr>
          <p:cNvSpPr txBox="1">
            <a:spLocks/>
          </p:cNvSpPr>
          <p:nvPr/>
        </p:nvSpPr>
        <p:spPr>
          <a:xfrm>
            <a:off x="3858829" y="311864"/>
            <a:ext cx="4286688" cy="105448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Термический</a:t>
            </a:r>
            <a:endParaRPr lang="ru-RU" sz="32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t="25751" b="6527"/>
          <a:stretch/>
        </p:blipFill>
        <p:spPr>
          <a:xfrm>
            <a:off x="1891388" y="2470860"/>
            <a:ext cx="8007987" cy="3618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502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1492469"/>
            <a:ext cx="10515600" cy="4597181"/>
          </a:xfrm>
        </p:spPr>
        <p:txBody>
          <a:bodyPr/>
          <a:lstStyle/>
          <a:p>
            <a:pPr algn="just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Волокнистая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масса подаётся струёй воздуха на специальный сетчатый барабан, в котором холст формируется под действием отсоса воздуха.</a:t>
            </a:r>
          </a:p>
        </p:txBody>
      </p:sp>
      <p:sp>
        <p:nvSpPr>
          <p:cNvPr id="4" name="Заголовок 3">
            <a:hlinkClick r:id="rId2" action="ppaction://hlinksldjump"/>
          </p:cNvPr>
          <p:cNvSpPr txBox="1">
            <a:spLocks/>
          </p:cNvSpPr>
          <p:nvPr/>
        </p:nvSpPr>
        <p:spPr>
          <a:xfrm>
            <a:off x="3858829" y="311864"/>
            <a:ext cx="4286688" cy="105448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200" dirty="0" err="1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Аэроформирование</a:t>
            </a:r>
            <a:endParaRPr lang="ru-RU" sz="32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5772" y="2427889"/>
            <a:ext cx="6047756" cy="4029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600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1366347"/>
            <a:ext cx="10515600" cy="4723304"/>
          </a:xfrm>
        </p:spPr>
        <p:txBody>
          <a:bodyPr/>
          <a:lstStyle/>
          <a:p>
            <a:pPr algn="just"/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В основу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 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валяльного способа получения нетканых материалов положена способность волокон свойлачиваться, например – шерстяных под действием механических усилий при наличии тепла и влаги, хлопковых под действием различных химических реагентов. Технология производства полотен валяльным способом основана на скреплении волокон между собой в процессе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свойлачивания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, что позволяет получить чистошерстяные или полушерстяные материалы типа сукна и драпа.</a:t>
            </a:r>
          </a:p>
        </p:txBody>
      </p:sp>
      <p:sp>
        <p:nvSpPr>
          <p:cNvPr id="4" name="Заголовок 3">
            <a:hlinkClick r:id="rId2" action="ppaction://hlinksldjump"/>
          </p:cNvPr>
          <p:cNvSpPr txBox="1">
            <a:spLocks/>
          </p:cNvSpPr>
          <p:nvPr/>
        </p:nvSpPr>
        <p:spPr>
          <a:xfrm>
            <a:off x="3858829" y="311864"/>
            <a:ext cx="4286688" cy="105448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200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Войлочно-валяльный способ</a:t>
            </a:r>
            <a:endParaRPr lang="ru-RU" sz="3200" dirty="0">
              <a:solidFill>
                <a:schemeClr val="tx2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67904" y="4035286"/>
            <a:ext cx="4761339" cy="21642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2054" y="4035286"/>
            <a:ext cx="4919041" cy="2235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402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576470"/>
            <a:ext cx="10515600" cy="874643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Вопросы для самопроверки:</a:t>
            </a:r>
            <a:endParaRPr lang="ru-RU" sz="44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1580323"/>
            <a:ext cx="10515600" cy="4509328"/>
          </a:xfrm>
        </p:spPr>
        <p:txBody>
          <a:bodyPr/>
          <a:lstStyle/>
          <a:p>
            <a:pPr algn="just"/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Что такое нетканые материалы?</a:t>
            </a:r>
          </a:p>
          <a:p>
            <a:pPr algn="just"/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Что может входить в основу нетканого полотна?</a:t>
            </a:r>
          </a:p>
          <a:p>
            <a:pPr algn="just"/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Как осуществляется скрепление структуры нетканых полотен?</a:t>
            </a:r>
          </a:p>
          <a:p>
            <a:pPr algn="just"/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Чем объясняется бурное развитие производства нетканых материалов?</a:t>
            </a:r>
          </a:p>
          <a:p>
            <a:pPr algn="just"/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В чём заключается технологический процесс изготовления нетканых полотен?</a:t>
            </a:r>
          </a:p>
          <a:p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Опишите процесс получения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холстопрошивных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Constantia" panose="02030602050306030303" pitchFamily="18" charset="0"/>
              </a:rPr>
              <a:t> полотен.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408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Зеленый и желтый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684</Words>
  <Application>Microsoft Office PowerPoint</Application>
  <PresentationFormat>Широкоэкранный</PresentationFormat>
  <Paragraphs>90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Constantia</vt:lpstr>
      <vt:lpstr>Тема Office</vt:lpstr>
      <vt:lpstr>Нетканые материалы</vt:lpstr>
      <vt:lpstr>Тема урока: Нетканые материалы</vt:lpstr>
      <vt:lpstr>Нетканые материалы</vt:lpstr>
      <vt:lpstr>Характеристика нетканого полотна</vt:lpstr>
      <vt:lpstr>Предметы медицинского назначения </vt:lpstr>
      <vt:lpstr>Предметы гигиенического назначения</vt:lpstr>
      <vt:lpstr>Спецодежда</vt:lpstr>
      <vt:lpstr>Агропромышленного назначения</vt:lpstr>
      <vt:lpstr>Строительное назначения </vt:lpstr>
      <vt:lpstr>Технологический процесс изготовления ткани</vt:lpstr>
      <vt:lpstr>Классификация по способу соединения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Вопросы для самопроверки: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Нетканые материалы</dc:title>
  <dc:creator>Валерия</dc:creator>
  <cp:lastModifiedBy>Валерия</cp:lastModifiedBy>
  <cp:revision>24</cp:revision>
  <dcterms:created xsi:type="dcterms:W3CDTF">2021-11-11T17:04:15Z</dcterms:created>
  <dcterms:modified xsi:type="dcterms:W3CDTF">2021-11-11T20:15:54Z</dcterms:modified>
</cp:coreProperties>
</file>