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57" r:id="rId3"/>
    <p:sldId id="258" r:id="rId4"/>
    <p:sldId id="277" r:id="rId5"/>
    <p:sldId id="278" r:id="rId6"/>
    <p:sldId id="262" r:id="rId7"/>
    <p:sldId id="264" r:id="rId8"/>
    <p:sldId id="265" r:id="rId9"/>
    <p:sldId id="275" r:id="rId10"/>
    <p:sldId id="281" r:id="rId11"/>
    <p:sldId id="287" r:id="rId12"/>
    <p:sldId id="289" r:id="rId13"/>
    <p:sldId id="285" r:id="rId14"/>
    <p:sldId id="259" r:id="rId15"/>
    <p:sldId id="283" r:id="rId16"/>
    <p:sldId id="269" r:id="rId17"/>
    <p:sldId id="279" r:id="rId18"/>
    <p:sldId id="290" r:id="rId19"/>
    <p:sldId id="291" r:id="rId20"/>
    <p:sldId id="270" r:id="rId21"/>
    <p:sldId id="271" r:id="rId22"/>
    <p:sldId id="276" r:id="rId23"/>
    <p:sldId id="266" r:id="rId24"/>
    <p:sldId id="293" r:id="rId25"/>
    <p:sldId id="298" r:id="rId26"/>
    <p:sldId id="299" r:id="rId27"/>
    <p:sldId id="294" r:id="rId28"/>
    <p:sldId id="297" r:id="rId29"/>
    <p:sldId id="274" r:id="rId30"/>
    <p:sldId id="295" r:id="rId31"/>
    <p:sldId id="272" r:id="rId32"/>
    <p:sldId id="296" r:id="rId33"/>
    <p:sldId id="300" r:id="rId34"/>
    <p:sldId id="301" r:id="rId35"/>
    <p:sldId id="260" r:id="rId3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AEF8774E-073F-4B65-8964-64E222FCC0D3}">
          <p14:sldIdLst>
            <p14:sldId id="256"/>
            <p14:sldId id="257"/>
            <p14:sldId id="258"/>
            <p14:sldId id="277"/>
            <p14:sldId id="278"/>
          </p14:sldIdLst>
        </p14:section>
        <p14:section name="Раздел без заголовка" id="{A7277FAB-D5FD-4E43-AE64-CC90FB71B4A9}">
          <p14:sldIdLst>
            <p14:sldId id="262"/>
            <p14:sldId id="264"/>
            <p14:sldId id="265"/>
            <p14:sldId id="275"/>
            <p14:sldId id="281"/>
            <p14:sldId id="287"/>
            <p14:sldId id="289"/>
            <p14:sldId id="285"/>
            <p14:sldId id="259"/>
            <p14:sldId id="283"/>
            <p14:sldId id="269"/>
            <p14:sldId id="279"/>
            <p14:sldId id="290"/>
            <p14:sldId id="291"/>
            <p14:sldId id="270"/>
            <p14:sldId id="271"/>
            <p14:sldId id="276"/>
            <p14:sldId id="266"/>
            <p14:sldId id="293"/>
            <p14:sldId id="298"/>
            <p14:sldId id="299"/>
            <p14:sldId id="294"/>
            <p14:sldId id="297"/>
            <p14:sldId id="274"/>
            <p14:sldId id="295"/>
            <p14:sldId id="272"/>
            <p14:sldId id="296"/>
            <p14:sldId id="300"/>
            <p14:sldId id="301"/>
            <p14:sldId id="260"/>
          </p14:sldIdLst>
        </p14:section>
      </p14:sectionLst>
    </p:ex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27B3F2C-8583-4424-978A-C0F6772A02D8}" v="18" dt="2022-02-09T16:20:16.301"/>
    <p1510:client id="{83C12438-E786-44D2-8837-66A125C9E548}" v="2140" dt="2022-02-09T18:52:48.339"/>
    <p1510:client id="{CC8A46B0-3365-41D7-8E93-8D4F705C43EE}" v="2" dt="2022-02-10T11:25:12.5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96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1F54A3F-0A25-48E8-97EA-593E1E84E918}" type="datetimeFigureOut">
              <a:rPr lang="ru-RU" smtClean="0"/>
              <a:t>10.02.2022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6AAACC1-6AE3-4DC2-A5C7-1C4E1D4840CB}" type="slidenum">
              <a:rPr lang="ru-RU" smtClean="0"/>
              <a:t>‹#›</a:t>
            </a:fld>
            <a:endParaRPr lang="ru-RU"/>
          </a:p>
        </p:txBody>
      </p:sp>
    </p:spTree>
    <p:extLst>
      <p:ext uri="{BB962C8B-B14F-4D97-AF65-F5344CB8AC3E}">
        <p14:creationId xmlns:p14="http://schemas.microsoft.com/office/powerpoint/2010/main" val="42057864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B4C71EC6-210F-42DE-9C53-41977AD35B3D}" type="datetimeFigureOut">
              <a:rPr lang="ru-RU" smtClean="0"/>
              <a:t>10.02.2022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10.02.2022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10.02.2022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B4C71EC6-210F-42DE-9C53-41977AD35B3D}" type="datetimeFigureOut">
              <a:rPr lang="ru-RU" smtClean="0"/>
              <a:t>10.02.2022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B4C71EC6-210F-42DE-9C53-41977AD35B3D}" type="datetimeFigureOut">
              <a:rPr lang="ru-RU" smtClean="0"/>
              <a:t>10.02.2022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B4C71EC6-210F-42DE-9C53-41977AD35B3D}" type="datetimeFigureOut">
              <a:rPr lang="ru-RU" smtClean="0"/>
              <a:t>10.02.2022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10.02.2022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10.02.2022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10.02.2022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10.02.2022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10.02.2022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10.02.2022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hyperlink" Target="http://h6ttps:/dic.academic.ru/dic.nsf/ruwiki/1761392" TargetMode="External"/><Relationship Id="rId3" Type="http://schemas.openxmlformats.org/officeDocument/2006/relationships/hyperlink" Target="https://zaochnik.com/spravochnik/biologija/botanika/flora-i-rastitelnost/" TargetMode="External"/><Relationship Id="rId7" Type="http://schemas.openxmlformats.org/officeDocument/2006/relationships/hyperlink" Target="http://h6ttps/dic.academic.ru/dic.nsf/ruwiki/1761392" TargetMode="External"/><Relationship Id="rId2" Type="http://schemas.openxmlformats.org/officeDocument/2006/relationships/hyperlink" Target="https://www.oum.ru/literature/raznoe/ekologiya-osnovnye-ponyatiya/" TargetMode="External"/><Relationship Id="rId1" Type="http://schemas.openxmlformats.org/officeDocument/2006/relationships/slideLayout" Target="../slideLayouts/slideLayout7.xml"/><Relationship Id="rId6" Type="http://schemas.openxmlformats.org/officeDocument/2006/relationships/hyperlink" Target="http://voop-rf.ru/" TargetMode="External"/><Relationship Id="rId5" Type="http://schemas.openxmlformats.org/officeDocument/2006/relationships/hyperlink" Target="https://cleanbin.ru/problems/extinction-of-animals" TargetMode="External"/><Relationship Id="rId4" Type="http://schemas.openxmlformats.org/officeDocument/2006/relationships/hyperlink" Target="https://fishki.net/3129699-vyrubka-lesov-kak-jekologicheskaja-problema.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268761"/>
            <a:ext cx="7772400" cy="2331690"/>
          </a:xfrm>
        </p:spPr>
        <p:txBody>
          <a:bodyPr>
            <a:normAutofit fontScale="90000"/>
          </a:bodyPr>
          <a:lstStyle/>
          <a:p>
            <a:r>
              <a:rPr lang="ru-RU" sz="4000" b="1" cap="all" dirty="0">
                <a:solidFill>
                  <a:srgbClr val="0CA6BA"/>
                </a:solidFill>
                <a:latin typeface="Arial Narrow"/>
              </a:rPr>
              <a:t>«Экология - дело каждого из нас!»</a:t>
            </a:r>
            <a:r>
              <a:rPr lang="ru-RU" sz="4000" cap="all" dirty="0">
                <a:solidFill>
                  <a:srgbClr val="0CA6BA"/>
                </a:solidFill>
                <a:latin typeface="Arial Narrow"/>
              </a:rPr>
              <a:t/>
            </a:r>
            <a:br>
              <a:rPr lang="ru-RU" sz="4000" cap="all" dirty="0">
                <a:solidFill>
                  <a:srgbClr val="0CA6BA"/>
                </a:solidFill>
                <a:latin typeface="Arial Narrow"/>
              </a:rPr>
            </a:br>
            <a:r>
              <a:rPr lang="ru-RU" cap="all" dirty="0">
                <a:solidFill>
                  <a:srgbClr val="0CA6BA"/>
                </a:solidFill>
                <a:latin typeface="Arial Narrow"/>
              </a:rPr>
              <a:t/>
            </a:r>
            <a:br>
              <a:rPr lang="ru-RU" cap="all" dirty="0">
                <a:solidFill>
                  <a:srgbClr val="0CA6BA"/>
                </a:solidFill>
                <a:latin typeface="Arial Narrow"/>
              </a:rPr>
            </a:br>
            <a:endParaRPr lang="ru-RU" dirty="0"/>
          </a:p>
        </p:txBody>
      </p:sp>
      <p:sp>
        <p:nvSpPr>
          <p:cNvPr id="3" name="Подзаголовок 2"/>
          <p:cNvSpPr>
            <a:spLocks noGrp="1"/>
          </p:cNvSpPr>
          <p:nvPr>
            <p:ph type="subTitle" idx="1"/>
          </p:nvPr>
        </p:nvSpPr>
        <p:spPr/>
        <p:txBody>
          <a:bodyPr>
            <a:normAutofit fontScale="85000" lnSpcReduction="10000"/>
          </a:bodyPr>
          <a:lstStyle/>
          <a:p>
            <a:r>
              <a:rPr lang="ru-RU" dirty="0">
                <a:solidFill>
                  <a:schemeClr val="tx1"/>
                </a:solidFill>
              </a:rPr>
              <a:t>Выполнила: учитель начальных классов МБОУ «</a:t>
            </a:r>
            <a:r>
              <a:rPr lang="ru-RU" dirty="0" err="1">
                <a:solidFill>
                  <a:schemeClr val="tx1"/>
                </a:solidFill>
              </a:rPr>
              <a:t>Отрадненская</a:t>
            </a:r>
            <a:r>
              <a:rPr lang="ru-RU" dirty="0">
                <a:solidFill>
                  <a:schemeClr val="tx1"/>
                </a:solidFill>
              </a:rPr>
              <a:t> СОШ №2»</a:t>
            </a:r>
          </a:p>
          <a:p>
            <a:r>
              <a:rPr lang="ru-RU" dirty="0">
                <a:solidFill>
                  <a:schemeClr val="tx1"/>
                </a:solidFill>
              </a:rPr>
              <a:t> Гаврилова Т. А.</a:t>
            </a:r>
          </a:p>
          <a:p>
            <a:r>
              <a:rPr lang="ru-RU" dirty="0">
                <a:solidFill>
                  <a:schemeClr val="tx1"/>
                </a:solidFill>
              </a:rPr>
              <a:t>2022 г</a:t>
            </a:r>
          </a:p>
        </p:txBody>
      </p:sp>
    </p:spTree>
    <p:extLst>
      <p:ext uri="{BB962C8B-B14F-4D97-AF65-F5344CB8AC3E}">
        <p14:creationId xmlns:p14="http://schemas.microsoft.com/office/powerpoint/2010/main" val="9806950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2524B1DB-3E5D-4008-9550-0F3C7234A047}"/>
              </a:ext>
            </a:extLst>
          </p:cNvPr>
          <p:cNvPicPr>
            <a:picLocks noChangeAspect="1"/>
          </p:cNvPicPr>
          <p:nvPr/>
        </p:nvPicPr>
        <p:blipFill>
          <a:blip r:embed="rId2"/>
          <a:stretch>
            <a:fillRect/>
          </a:stretch>
        </p:blipFill>
        <p:spPr>
          <a:xfrm>
            <a:off x="-3399" y="-2445"/>
            <a:ext cx="9150798" cy="6862890"/>
          </a:xfrm>
          <a:prstGeom prst="rect">
            <a:avLst/>
          </a:prstGeom>
        </p:spPr>
      </p:pic>
      <p:sp>
        <p:nvSpPr>
          <p:cNvPr id="2" name="Заголовок 1"/>
          <p:cNvSpPr>
            <a:spLocks noGrp="1"/>
          </p:cNvSpPr>
          <p:nvPr>
            <p:ph type="title"/>
          </p:nvPr>
        </p:nvSpPr>
        <p:spPr/>
        <p:txBody>
          <a:bodyPr/>
          <a:lstStyle/>
          <a:p>
            <a:r>
              <a:rPr lang="ru-RU" dirty="0"/>
              <a:t>Цель проекта</a:t>
            </a:r>
          </a:p>
        </p:txBody>
      </p:sp>
      <p:sp>
        <p:nvSpPr>
          <p:cNvPr id="3" name="Объект 2"/>
          <p:cNvSpPr>
            <a:spLocks noGrp="1"/>
          </p:cNvSpPr>
          <p:nvPr>
            <p:ph idx="1"/>
          </p:nvPr>
        </p:nvSpPr>
        <p:spPr/>
        <p:txBody>
          <a:bodyPr vert="horz" lIns="91440" tIns="45720" rIns="91440" bIns="45720" rtlCol="0" anchor="t">
            <a:normAutofit/>
          </a:bodyPr>
          <a:lstStyle/>
          <a:p>
            <a:r>
              <a:rPr lang="ru-RU" sz="2800" dirty="0">
                <a:solidFill>
                  <a:srgbClr val="0070C0"/>
                </a:solidFill>
              </a:rPr>
              <a:t>1. Воспитать в детях чувство ответственности к окружающей среде</a:t>
            </a:r>
            <a:endParaRPr lang="ru-RU" sz="2800" dirty="0">
              <a:solidFill>
                <a:srgbClr val="0070C0"/>
              </a:solidFill>
              <a:cs typeface="Calibri"/>
            </a:endParaRPr>
          </a:p>
          <a:p>
            <a:r>
              <a:rPr lang="ru-RU" sz="2800" dirty="0">
                <a:solidFill>
                  <a:srgbClr val="0070C0"/>
                </a:solidFill>
              </a:rPr>
              <a:t>2. Привлечь внимание учащихся к экологическим проблемам</a:t>
            </a:r>
            <a:endParaRPr lang="ru-RU" sz="2800" dirty="0">
              <a:solidFill>
                <a:srgbClr val="0070C0"/>
              </a:solidFill>
              <a:cs typeface="Calibri"/>
            </a:endParaRPr>
          </a:p>
          <a:p>
            <a:r>
              <a:rPr lang="ru-RU" sz="2800" dirty="0">
                <a:solidFill>
                  <a:srgbClr val="0070C0"/>
                </a:solidFill>
              </a:rPr>
              <a:t>3. Выявить основные факторы загрязнения природы</a:t>
            </a:r>
            <a:endParaRPr lang="ru-RU" sz="2800" dirty="0">
              <a:solidFill>
                <a:srgbClr val="0070C0"/>
              </a:solidFill>
              <a:cs typeface="Calibri"/>
            </a:endParaRPr>
          </a:p>
          <a:p>
            <a:r>
              <a:rPr lang="ru-RU" sz="2800" dirty="0">
                <a:solidFill>
                  <a:srgbClr val="0070C0"/>
                </a:solidFill>
              </a:rPr>
              <a:t>4. Найти поиск решения данной проблемы</a:t>
            </a:r>
            <a:endParaRPr lang="ru-RU" sz="2800" dirty="0">
              <a:solidFill>
                <a:srgbClr val="0070C0"/>
              </a:solidFill>
              <a:cs typeface="Calibri"/>
            </a:endParaRPr>
          </a:p>
          <a:p>
            <a:r>
              <a:rPr lang="ru-RU" sz="2800" dirty="0">
                <a:solidFill>
                  <a:srgbClr val="0070C0"/>
                </a:solidFill>
              </a:rPr>
              <a:t>5. Экология –дело каждого!</a:t>
            </a:r>
            <a:endParaRPr lang="ru-RU" sz="2800" dirty="0">
              <a:solidFill>
                <a:srgbClr val="0070C0"/>
              </a:solidFill>
              <a:cs typeface="Calibri"/>
            </a:endParaRPr>
          </a:p>
        </p:txBody>
      </p:sp>
    </p:spTree>
    <p:extLst>
      <p:ext uri="{BB962C8B-B14F-4D97-AF65-F5344CB8AC3E}">
        <p14:creationId xmlns:p14="http://schemas.microsoft.com/office/powerpoint/2010/main" val="12387928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75782B49-A0D7-4451-9BBC-E5EFD74C5863}"/>
              </a:ext>
            </a:extLst>
          </p:cNvPr>
          <p:cNvPicPr>
            <a:picLocks noChangeAspect="1"/>
          </p:cNvPicPr>
          <p:nvPr/>
        </p:nvPicPr>
        <p:blipFill>
          <a:blip r:embed="rId2"/>
          <a:stretch>
            <a:fillRect/>
          </a:stretch>
        </p:blipFill>
        <p:spPr>
          <a:xfrm>
            <a:off x="-3399" y="-2445"/>
            <a:ext cx="9159296" cy="6871389"/>
          </a:xfrm>
          <a:prstGeom prst="rect">
            <a:avLst/>
          </a:prstGeom>
        </p:spPr>
      </p:pic>
      <p:sp>
        <p:nvSpPr>
          <p:cNvPr id="2" name="Заголовок 1"/>
          <p:cNvSpPr>
            <a:spLocks noGrp="1"/>
          </p:cNvSpPr>
          <p:nvPr>
            <p:ph type="title"/>
          </p:nvPr>
        </p:nvSpPr>
        <p:spPr/>
        <p:txBody>
          <a:bodyPr/>
          <a:lstStyle/>
          <a:p>
            <a:r>
              <a:rPr lang="ru-RU" dirty="0"/>
              <a:t>Что такое экология?</a:t>
            </a:r>
          </a:p>
        </p:txBody>
      </p:sp>
      <p:sp>
        <p:nvSpPr>
          <p:cNvPr id="3" name="Объект 2"/>
          <p:cNvSpPr>
            <a:spLocks noGrp="1"/>
          </p:cNvSpPr>
          <p:nvPr>
            <p:ph sz="half" idx="1"/>
          </p:nvPr>
        </p:nvSpPr>
        <p:spPr/>
        <p:txBody>
          <a:bodyPr vert="horz" lIns="91440" tIns="45720" rIns="91440" bIns="45720" rtlCol="0" anchor="t">
            <a:normAutofit fontScale="92500" lnSpcReduction="20000"/>
          </a:bodyPr>
          <a:lstStyle/>
          <a:p>
            <a:r>
              <a:rPr lang="ru-RU" sz="2000" dirty="0">
                <a:solidFill>
                  <a:srgbClr val="0070C0"/>
                </a:solidFill>
                <a:latin typeface="+mj-lt"/>
                <a:cs typeface="Times New Roman"/>
              </a:rPr>
              <a:t>На самом деле, «экология» — слово, состоящее из греческого «ойкос» — ‘</a:t>
            </a:r>
            <a:r>
              <a:rPr lang="ru-RU" sz="2000" b="1" dirty="0">
                <a:solidFill>
                  <a:srgbClr val="00B050"/>
                </a:solidFill>
                <a:latin typeface="+mj-lt"/>
                <a:cs typeface="Times New Roman"/>
              </a:rPr>
              <a:t>дом</a:t>
            </a:r>
            <a:r>
              <a:rPr lang="ru-RU" sz="2000" dirty="0">
                <a:solidFill>
                  <a:srgbClr val="0070C0"/>
                </a:solidFill>
                <a:latin typeface="+mj-lt"/>
                <a:cs typeface="Times New Roman"/>
              </a:rPr>
              <a:t>’ и «логос» —</a:t>
            </a:r>
            <a:r>
              <a:rPr lang="ru-RU" sz="2000" dirty="0">
                <a:latin typeface="+mj-lt"/>
                <a:cs typeface="Times New Roman"/>
              </a:rPr>
              <a:t> ‘</a:t>
            </a:r>
            <a:r>
              <a:rPr lang="ru-RU" sz="2000" b="1" dirty="0">
                <a:solidFill>
                  <a:srgbClr val="0070C0"/>
                </a:solidFill>
                <a:latin typeface="+mj-lt"/>
                <a:cs typeface="Times New Roman"/>
              </a:rPr>
              <a:t>наука</a:t>
            </a:r>
            <a:r>
              <a:rPr lang="ru-RU" sz="2000" dirty="0">
                <a:latin typeface="+mj-lt"/>
                <a:cs typeface="Times New Roman"/>
              </a:rPr>
              <a:t>’. </a:t>
            </a:r>
            <a:endParaRPr lang="ru-RU" sz="2000" dirty="0">
              <a:latin typeface="+mj-lt"/>
              <a:cs typeface="Times New Roman" pitchFamily="18" charset="0"/>
            </a:endParaRPr>
          </a:p>
          <a:p>
            <a:endParaRPr lang="ru-RU" sz="2000" dirty="0">
              <a:latin typeface="+mj-lt"/>
              <a:cs typeface="Times New Roman" pitchFamily="18" charset="0"/>
            </a:endParaRPr>
          </a:p>
          <a:p>
            <a:r>
              <a:rPr lang="ru-RU" sz="2000" dirty="0">
                <a:solidFill>
                  <a:srgbClr val="0070C0"/>
                </a:solidFill>
                <a:latin typeface="+mj-lt"/>
                <a:cs typeface="Times New Roman"/>
              </a:rPr>
              <a:t>Дословно «экология» — это наука о доме. Под словом «дом» здесь понимается целая планета, мир — дом, в котором живут все люди. И, конечно, в разных разделах экологии рассматриваются отдельные «комнаты» этого «дома».</a:t>
            </a:r>
          </a:p>
          <a:p>
            <a:r>
              <a:rPr lang="ru-RU" sz="2000" dirty="0">
                <a:solidFill>
                  <a:srgbClr val="0070C0"/>
                </a:solidFill>
                <a:latin typeface="Calibri"/>
                <a:cs typeface="Calibri"/>
              </a:rPr>
              <a:t>Впервые термин «экология» произнёс учёный-философ и естествоиспытатель Эрнст Генрих Геккель.</a:t>
            </a:r>
          </a:p>
        </p:txBody>
      </p:sp>
      <p:pic>
        <p:nvPicPr>
          <p:cNvPr id="1026" name="Picture 2" descr="C:\Users\Татьяна\Pictures\экология\img2.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572000" y="1700808"/>
            <a:ext cx="4392488" cy="3744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4330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DADFFCB9-A6D2-4B3D-97A0-539DBF49EBB0}"/>
              </a:ext>
            </a:extLst>
          </p:cNvPr>
          <p:cNvPicPr>
            <a:picLocks noChangeAspect="1"/>
          </p:cNvPicPr>
          <p:nvPr/>
        </p:nvPicPr>
        <p:blipFill>
          <a:blip r:embed="rId2"/>
          <a:stretch>
            <a:fillRect/>
          </a:stretch>
        </p:blipFill>
        <p:spPr>
          <a:xfrm>
            <a:off x="-3399" y="-2445"/>
            <a:ext cx="9150798" cy="6871389"/>
          </a:xfrm>
          <a:prstGeom prst="rect">
            <a:avLst/>
          </a:prstGeom>
        </p:spPr>
      </p:pic>
      <p:sp>
        <p:nvSpPr>
          <p:cNvPr id="2" name="Заголовок 1"/>
          <p:cNvSpPr>
            <a:spLocks noGrp="1"/>
          </p:cNvSpPr>
          <p:nvPr>
            <p:ph type="title"/>
          </p:nvPr>
        </p:nvSpPr>
        <p:spPr/>
        <p:txBody>
          <a:bodyPr/>
          <a:lstStyle/>
          <a:p>
            <a:r>
              <a:rPr lang="ru-RU" dirty="0"/>
              <a:t>Флора</a:t>
            </a:r>
          </a:p>
        </p:txBody>
      </p:sp>
      <p:sp>
        <p:nvSpPr>
          <p:cNvPr id="3" name="Объект 2"/>
          <p:cNvSpPr>
            <a:spLocks noGrp="1"/>
          </p:cNvSpPr>
          <p:nvPr>
            <p:ph sz="half" idx="1"/>
          </p:nvPr>
        </p:nvSpPr>
        <p:spPr/>
        <p:txBody>
          <a:bodyPr vert="horz" lIns="91440" tIns="45720" rIns="91440" bIns="45720" rtlCol="0" anchor="t">
            <a:normAutofit fontScale="85000" lnSpcReduction="20000"/>
          </a:bodyPr>
          <a:lstStyle/>
          <a:p>
            <a:r>
              <a:rPr lang="ru-RU" dirty="0">
                <a:solidFill>
                  <a:srgbClr val="FF0000"/>
                </a:solidFill>
                <a:latin typeface="Open Sans"/>
              </a:rPr>
              <a:t>Флора</a:t>
            </a:r>
            <a:r>
              <a:rPr lang="ru-RU" dirty="0">
                <a:solidFill>
                  <a:srgbClr val="0070C0"/>
                </a:solidFill>
                <a:latin typeface="Open Sans"/>
              </a:rPr>
              <a:t> — совокупность населяющих конкретную территорию видов растений, а также сформированный исторически комплекс систематических единиц — видов, родов и семейств — произрастающих или произраставших ранее на конкретной территории.</a:t>
            </a:r>
            <a:r>
              <a:rPr lang="ru-RU" dirty="0"/>
              <a:t/>
            </a:r>
            <a:br>
              <a:rPr lang="ru-RU" dirty="0"/>
            </a:br>
            <a:endParaRPr lang="ru-RU" dirty="0"/>
          </a:p>
        </p:txBody>
      </p:sp>
      <p:pic>
        <p:nvPicPr>
          <p:cNvPr id="8194" name="Picture 2"/>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648200" y="2516981"/>
            <a:ext cx="4038600" cy="269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87385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20C3ADC0-6A6E-4508-AC44-C322F4A53A57}"/>
              </a:ext>
            </a:extLst>
          </p:cNvPr>
          <p:cNvPicPr>
            <a:picLocks noChangeAspect="1"/>
          </p:cNvPicPr>
          <p:nvPr/>
        </p:nvPicPr>
        <p:blipFill>
          <a:blip r:embed="rId2"/>
          <a:stretch>
            <a:fillRect/>
          </a:stretch>
        </p:blipFill>
        <p:spPr>
          <a:xfrm>
            <a:off x="-3399" y="-2445"/>
            <a:ext cx="9176292" cy="6862890"/>
          </a:xfrm>
          <a:prstGeom prst="rect">
            <a:avLst/>
          </a:prstGeom>
        </p:spPr>
      </p:pic>
      <p:sp>
        <p:nvSpPr>
          <p:cNvPr id="2" name="Заголовок 1"/>
          <p:cNvSpPr>
            <a:spLocks noGrp="1"/>
          </p:cNvSpPr>
          <p:nvPr>
            <p:ph type="title"/>
          </p:nvPr>
        </p:nvSpPr>
        <p:spPr/>
        <p:txBody>
          <a:bodyPr/>
          <a:lstStyle/>
          <a:p>
            <a:r>
              <a:rPr lang="ru-RU" dirty="0"/>
              <a:t>Фауна</a:t>
            </a:r>
          </a:p>
        </p:txBody>
      </p:sp>
      <p:sp>
        <p:nvSpPr>
          <p:cNvPr id="3" name="Объект 2"/>
          <p:cNvSpPr>
            <a:spLocks noGrp="1"/>
          </p:cNvSpPr>
          <p:nvPr>
            <p:ph sz="half" idx="1"/>
          </p:nvPr>
        </p:nvSpPr>
        <p:spPr/>
        <p:txBody>
          <a:bodyPr vert="horz" lIns="91440" tIns="45720" rIns="91440" bIns="45720" rtlCol="0" anchor="t">
            <a:normAutofit/>
          </a:bodyPr>
          <a:lstStyle/>
          <a:p>
            <a:r>
              <a:rPr lang="ru-RU" dirty="0">
                <a:solidFill>
                  <a:srgbClr val="0070C0"/>
                </a:solidFill>
                <a:latin typeface="Montserrat"/>
              </a:rPr>
              <a:t>Под термином </a:t>
            </a:r>
            <a:r>
              <a:rPr lang="ru-RU" dirty="0">
                <a:solidFill>
                  <a:srgbClr val="FF0000"/>
                </a:solidFill>
                <a:latin typeface="Montserrat"/>
              </a:rPr>
              <a:t>фауна</a:t>
            </a:r>
            <a:r>
              <a:rPr lang="ru-RU" dirty="0">
                <a:solidFill>
                  <a:srgbClr val="0070C0"/>
                </a:solidFill>
                <a:latin typeface="Montserrat"/>
              </a:rPr>
              <a:t> следует понимать исторически сложившуюся совокупность видов животных, которые обитают на конкретной территории.</a:t>
            </a:r>
            <a:endParaRPr lang="ru-RU" dirty="0">
              <a:solidFill>
                <a:srgbClr val="0070C0"/>
              </a:solidFill>
            </a:endParaRPr>
          </a:p>
        </p:txBody>
      </p:sp>
      <p:pic>
        <p:nvPicPr>
          <p:cNvPr id="9218" name="Picture 2"/>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572000" y="1988840"/>
            <a:ext cx="4248472"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1411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32C0DF3F-5C5A-4F55-B2DA-BD2CEC5349E9}"/>
              </a:ext>
            </a:extLst>
          </p:cNvPr>
          <p:cNvPicPr>
            <a:picLocks noChangeAspect="1"/>
          </p:cNvPicPr>
          <p:nvPr/>
        </p:nvPicPr>
        <p:blipFill>
          <a:blip r:embed="rId2"/>
          <a:stretch>
            <a:fillRect/>
          </a:stretch>
        </p:blipFill>
        <p:spPr>
          <a:xfrm>
            <a:off x="-3399" y="-2445"/>
            <a:ext cx="9150798" cy="6871389"/>
          </a:xfrm>
          <a:prstGeom prst="rect">
            <a:avLst/>
          </a:prstGeom>
        </p:spPr>
      </p:pic>
      <p:sp>
        <p:nvSpPr>
          <p:cNvPr id="2" name="Заголовок 1"/>
          <p:cNvSpPr>
            <a:spLocks noGrp="1"/>
          </p:cNvSpPr>
          <p:nvPr>
            <p:ph type="title"/>
          </p:nvPr>
        </p:nvSpPr>
        <p:spPr/>
        <p:txBody>
          <a:bodyPr/>
          <a:lstStyle/>
          <a:p>
            <a:r>
              <a:rPr lang="ru-RU" dirty="0"/>
              <a:t>ЭКОЛОГ</a:t>
            </a:r>
          </a:p>
        </p:txBody>
      </p:sp>
      <p:sp>
        <p:nvSpPr>
          <p:cNvPr id="3" name="Объект 2"/>
          <p:cNvSpPr>
            <a:spLocks noGrp="1"/>
          </p:cNvSpPr>
          <p:nvPr>
            <p:ph sz="half" idx="1"/>
          </p:nvPr>
        </p:nvSpPr>
        <p:spPr/>
        <p:txBody>
          <a:bodyPr vert="horz" lIns="91440" tIns="45720" rIns="91440" bIns="45720" rtlCol="0" anchor="t">
            <a:normAutofit fontScale="92500" lnSpcReduction="10000"/>
          </a:bodyPr>
          <a:lstStyle/>
          <a:p>
            <a:r>
              <a:rPr lang="ru-RU" dirty="0">
                <a:solidFill>
                  <a:srgbClr val="0070C0"/>
                </a:solidFill>
                <a:latin typeface="PT Serif"/>
              </a:rPr>
              <a:t>Эколог — это человек, который изучает влияние любых процессов, веществ, вещей на мир окружающий и живые организмы. Поэтому, когда человек говорит «экология», он подразумевает чистоту окружающей среды. </a:t>
            </a:r>
            <a:endParaRPr lang="ru-RU" dirty="0">
              <a:solidFill>
                <a:srgbClr val="0070C0"/>
              </a:solidFill>
            </a:endParaRPr>
          </a:p>
        </p:txBody>
      </p:sp>
      <p:pic>
        <p:nvPicPr>
          <p:cNvPr id="1026" name="Picture 2"/>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716016" y="2204864"/>
            <a:ext cx="4038600" cy="26937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4688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B04FC638-8F1B-4DB2-9C2B-6FF6E16B8788}"/>
              </a:ext>
            </a:extLst>
          </p:cNvPr>
          <p:cNvPicPr>
            <a:picLocks noChangeAspect="1"/>
          </p:cNvPicPr>
          <p:nvPr/>
        </p:nvPicPr>
        <p:blipFill>
          <a:blip r:embed="rId2"/>
          <a:stretch>
            <a:fillRect/>
          </a:stretch>
        </p:blipFill>
        <p:spPr>
          <a:xfrm>
            <a:off x="-3399" y="-2445"/>
            <a:ext cx="9150798" cy="6862890"/>
          </a:xfrm>
          <a:prstGeom prst="rect">
            <a:avLst/>
          </a:prstGeom>
        </p:spPr>
      </p:pic>
      <p:sp>
        <p:nvSpPr>
          <p:cNvPr id="2" name="Заголовок 1"/>
          <p:cNvSpPr>
            <a:spLocks noGrp="1"/>
          </p:cNvSpPr>
          <p:nvPr>
            <p:ph type="title"/>
          </p:nvPr>
        </p:nvSpPr>
        <p:spPr>
          <a:xfrm>
            <a:off x="457200" y="274638"/>
            <a:ext cx="8229600" cy="994122"/>
          </a:xfrm>
        </p:spPr>
        <p:txBody>
          <a:bodyPr/>
          <a:lstStyle/>
          <a:p>
            <a:r>
              <a:rPr lang="ru-RU" dirty="0"/>
              <a:t>Экосистема</a:t>
            </a:r>
          </a:p>
        </p:txBody>
      </p:sp>
      <p:sp>
        <p:nvSpPr>
          <p:cNvPr id="3" name="Объект 2"/>
          <p:cNvSpPr>
            <a:spLocks noGrp="1"/>
          </p:cNvSpPr>
          <p:nvPr>
            <p:ph sz="half" idx="1"/>
          </p:nvPr>
        </p:nvSpPr>
        <p:spPr>
          <a:xfrm>
            <a:off x="457200" y="1340769"/>
            <a:ext cx="7859216" cy="864096"/>
          </a:xfrm>
        </p:spPr>
        <p:txBody>
          <a:bodyPr vert="horz" lIns="91440" tIns="45720" rIns="91440" bIns="45720" rtlCol="0" anchor="t">
            <a:normAutofit lnSpcReduction="10000"/>
          </a:bodyPr>
          <a:lstStyle/>
          <a:p>
            <a:r>
              <a:rPr lang="ru-RU" b="1" dirty="0">
                <a:solidFill>
                  <a:srgbClr val="FF0000"/>
                </a:solidFill>
                <a:latin typeface="PT Serif"/>
              </a:rPr>
              <a:t>Экосистема</a:t>
            </a:r>
            <a:r>
              <a:rPr lang="ru-RU" b="1" dirty="0">
                <a:solidFill>
                  <a:srgbClr val="00B050"/>
                </a:solidFill>
                <a:latin typeface="PT Serif"/>
              </a:rPr>
              <a:t> </a:t>
            </a:r>
            <a:r>
              <a:rPr lang="ru-RU" dirty="0">
                <a:solidFill>
                  <a:srgbClr val="0070C0"/>
                </a:solidFill>
                <a:latin typeface="PT Serif"/>
              </a:rPr>
              <a:t>— среда взаимодействия группы живых организмов.</a:t>
            </a:r>
            <a:endParaRPr lang="ru-RU" dirty="0">
              <a:solidFill>
                <a:srgbClr val="0070C0"/>
              </a:solidFill>
            </a:endParaRPr>
          </a:p>
        </p:txBody>
      </p:sp>
      <p:pic>
        <p:nvPicPr>
          <p:cNvPr id="2050"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1835696" y="2204864"/>
            <a:ext cx="5544616" cy="3748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4248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DC7ECB00-9A01-42E2-9C48-371ECF5EAC02}"/>
              </a:ext>
            </a:extLst>
          </p:cNvPr>
          <p:cNvPicPr>
            <a:picLocks noChangeAspect="1"/>
          </p:cNvPicPr>
          <p:nvPr/>
        </p:nvPicPr>
        <p:blipFill>
          <a:blip r:embed="rId2"/>
          <a:stretch>
            <a:fillRect/>
          </a:stretch>
        </p:blipFill>
        <p:spPr>
          <a:xfrm>
            <a:off x="-3399" y="-2445"/>
            <a:ext cx="9150798" cy="6871389"/>
          </a:xfrm>
          <a:prstGeom prst="rect">
            <a:avLst/>
          </a:prstGeom>
        </p:spPr>
      </p:pic>
      <p:sp>
        <p:nvSpPr>
          <p:cNvPr id="2" name="Заголовок 1"/>
          <p:cNvSpPr>
            <a:spLocks noGrp="1"/>
          </p:cNvSpPr>
          <p:nvPr>
            <p:ph type="title"/>
          </p:nvPr>
        </p:nvSpPr>
        <p:spPr/>
        <p:txBody>
          <a:bodyPr/>
          <a:lstStyle/>
          <a:p>
            <a:r>
              <a:rPr lang="ru-RU" dirty="0"/>
              <a:t>Экологическая грамотность</a:t>
            </a:r>
          </a:p>
        </p:txBody>
      </p:sp>
      <p:sp>
        <p:nvSpPr>
          <p:cNvPr id="3" name="Объект 2"/>
          <p:cNvSpPr>
            <a:spLocks noGrp="1"/>
          </p:cNvSpPr>
          <p:nvPr>
            <p:ph sz="half" idx="1"/>
          </p:nvPr>
        </p:nvSpPr>
        <p:spPr/>
        <p:txBody>
          <a:bodyPr vert="horz" lIns="91440" tIns="45720" rIns="91440" bIns="45720" rtlCol="0" anchor="t">
            <a:normAutofit fontScale="70000" lnSpcReduction="20000"/>
          </a:bodyPr>
          <a:lstStyle/>
          <a:p>
            <a:r>
              <a:rPr lang="ru-RU" dirty="0">
                <a:solidFill>
                  <a:srgbClr val="0070C0"/>
                </a:solidFill>
                <a:latin typeface="PT Serif"/>
              </a:rPr>
              <a:t>Практически в любой общеобразовательной программе есть раздел экологии. И это не случайно. Каждый человек должен быть экологически грамотен. Вы можете не быть юристом, но понимать, какая среда вас окружает, вам стоит. Можно не владеть понятиями медицины, но знать основы, как сохранить здоровье планеты важно. Где и как мы соприкасаемся с вопросами экологии? </a:t>
            </a:r>
            <a:endParaRPr lang="ru-RU" dirty="0"/>
          </a:p>
        </p:txBody>
      </p:sp>
      <p:pic>
        <p:nvPicPr>
          <p:cNvPr id="4098"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716016" y="1988840"/>
            <a:ext cx="4038600" cy="302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72479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8627DEF3-1350-4CBE-AD57-E9D257D9BC3B}"/>
              </a:ext>
            </a:extLst>
          </p:cNvPr>
          <p:cNvPicPr>
            <a:picLocks noChangeAspect="1"/>
          </p:cNvPicPr>
          <p:nvPr/>
        </p:nvPicPr>
        <p:blipFill>
          <a:blip r:embed="rId2"/>
          <a:stretch>
            <a:fillRect/>
          </a:stretch>
        </p:blipFill>
        <p:spPr>
          <a:xfrm>
            <a:off x="-3399" y="-2445"/>
            <a:ext cx="9150798" cy="6862890"/>
          </a:xfrm>
          <a:prstGeom prst="rect">
            <a:avLst/>
          </a:prstGeom>
        </p:spPr>
      </p:pic>
      <p:sp>
        <p:nvSpPr>
          <p:cNvPr id="2" name="Заголовок 1"/>
          <p:cNvSpPr>
            <a:spLocks noGrp="1"/>
          </p:cNvSpPr>
          <p:nvPr>
            <p:ph type="title"/>
          </p:nvPr>
        </p:nvSpPr>
        <p:spPr/>
        <p:txBody>
          <a:bodyPr/>
          <a:lstStyle/>
          <a:p>
            <a:r>
              <a:rPr lang="ru-RU" dirty="0"/>
              <a:t>Выбрасывай мусор правильно!</a:t>
            </a:r>
            <a:endParaRPr lang="ru-RU" dirty="0">
              <a:cs typeface="Calibri"/>
            </a:endParaRPr>
          </a:p>
        </p:txBody>
      </p:sp>
      <p:sp>
        <p:nvSpPr>
          <p:cNvPr id="3" name="Объект 2"/>
          <p:cNvSpPr>
            <a:spLocks noGrp="1"/>
          </p:cNvSpPr>
          <p:nvPr>
            <p:ph sz="half" idx="1"/>
          </p:nvPr>
        </p:nvSpPr>
        <p:spPr/>
        <p:txBody>
          <a:bodyPr vert="horz" lIns="91440" tIns="45720" rIns="91440" bIns="45720" rtlCol="0" anchor="t">
            <a:normAutofit fontScale="77500" lnSpcReduction="20000"/>
          </a:bodyPr>
          <a:lstStyle/>
          <a:p>
            <a:r>
              <a:rPr lang="ru-RU" dirty="0">
                <a:solidFill>
                  <a:srgbClr val="0070C0"/>
                </a:solidFill>
                <a:latin typeface="PT Serif"/>
              </a:rPr>
              <a:t>Ну, например, когда вы идёте выбрасывать мусор, вы уже становитесь «винтиком» в механизме системы, которая или нарушает общее благополучие окружающей среды или помогает сохранить здоровье планеты. Ведь надо знать, как правильно и куда выбросить мусор, чтобы минимизировать отрицательное влияние отходов на здоровье людей и </a:t>
            </a:r>
            <a:r>
              <a:rPr lang="ru-RU" dirty="0" err="1">
                <a:solidFill>
                  <a:srgbClr val="0070C0"/>
                </a:solidFill>
                <a:latin typeface="PT Serif"/>
              </a:rPr>
              <a:t>экосреды</a:t>
            </a:r>
            <a:r>
              <a:rPr lang="ru-RU" dirty="0">
                <a:solidFill>
                  <a:srgbClr val="0070C0"/>
                </a:solidFill>
                <a:latin typeface="PT Serif"/>
              </a:rPr>
              <a:t>. </a:t>
            </a:r>
            <a:endParaRPr lang="ru-RU" dirty="0"/>
          </a:p>
          <a:p>
            <a:endParaRPr lang="ru-RU" dirty="0"/>
          </a:p>
        </p:txBody>
      </p:sp>
      <p:pic>
        <p:nvPicPr>
          <p:cNvPr id="3075" name="Picture 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679950" y="2463006"/>
            <a:ext cx="3975100" cy="280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69947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3269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2A53AB34-FCF4-4097-B72B-DAB274A1FDA0}"/>
              </a:ext>
            </a:extLst>
          </p:cNvPr>
          <p:cNvPicPr>
            <a:picLocks noChangeAspect="1"/>
          </p:cNvPicPr>
          <p:nvPr/>
        </p:nvPicPr>
        <p:blipFill>
          <a:blip r:embed="rId2"/>
          <a:stretch>
            <a:fillRect/>
          </a:stretch>
        </p:blipFill>
        <p:spPr>
          <a:xfrm>
            <a:off x="-3399" y="-2445"/>
            <a:ext cx="9176292" cy="6862890"/>
          </a:xfrm>
          <a:prstGeom prst="rect">
            <a:avLst/>
          </a:prstGeom>
        </p:spPr>
      </p:pic>
      <p:sp>
        <p:nvSpPr>
          <p:cNvPr id="2" name="Заголовок 1"/>
          <p:cNvSpPr>
            <a:spLocks noGrp="1"/>
          </p:cNvSpPr>
          <p:nvPr>
            <p:ph type="title"/>
          </p:nvPr>
        </p:nvSpPr>
        <p:spPr/>
        <p:txBody>
          <a:bodyPr/>
          <a:lstStyle/>
          <a:p>
            <a:r>
              <a:rPr lang="ru-RU" dirty="0"/>
              <a:t>Загрязнение водоёмов.</a:t>
            </a:r>
          </a:p>
        </p:txBody>
      </p:sp>
      <p:sp>
        <p:nvSpPr>
          <p:cNvPr id="3" name="Объект 2"/>
          <p:cNvSpPr>
            <a:spLocks noGrp="1"/>
          </p:cNvSpPr>
          <p:nvPr>
            <p:ph sz="half" idx="1"/>
          </p:nvPr>
        </p:nvSpPr>
        <p:spPr/>
        <p:txBody>
          <a:bodyPr vert="horz" lIns="91440" tIns="45720" rIns="91440" bIns="45720" rtlCol="0" anchor="t">
            <a:normAutofit fontScale="70000" lnSpcReduction="20000"/>
          </a:bodyPr>
          <a:lstStyle/>
          <a:p>
            <a:r>
              <a:rPr lang="ru-RU" dirty="0">
                <a:solidFill>
                  <a:srgbClr val="0070C0"/>
                </a:solidFill>
                <a:latin typeface="GTWalsheimProRegular"/>
              </a:rPr>
              <a:t>Вода необходима для жизни не только людям, но животным и растениям. Расходуя воду, загрязняя ее, под удар ставится вся жизнь на планете. Запасы воды на планете неодинаковы. В одних частях света есть достаточное количество водоемов, а в других ощущается большой дефицит воды. Более того ежегодно умирает 3 миллиона людей от заболеваний, вызванных употреблением воды плохого качества.</a:t>
            </a:r>
            <a:endParaRPr lang="ru-RU" dirty="0">
              <a:solidFill>
                <a:srgbClr val="0070C0"/>
              </a:solidFill>
            </a:endParaRPr>
          </a:p>
        </p:txBody>
      </p:sp>
      <p:pic>
        <p:nvPicPr>
          <p:cNvPr id="16386" name="Picture 2"/>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572000" y="2132856"/>
            <a:ext cx="4362636" cy="2908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80448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07437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2">
            <a:extLst>
              <a:ext uri="{FF2B5EF4-FFF2-40B4-BE49-F238E27FC236}">
                <a16:creationId xmlns:a16="http://schemas.microsoft.com/office/drawing/2014/main" xmlns="" id="{2E4C7229-65F5-44AD-9D24-806E6930FBF7}"/>
              </a:ext>
            </a:extLst>
          </p:cNvPr>
          <p:cNvPicPr>
            <a:picLocks noChangeAspect="1"/>
          </p:cNvPicPr>
          <p:nvPr/>
        </p:nvPicPr>
        <p:blipFill>
          <a:blip r:embed="rId2"/>
          <a:stretch>
            <a:fillRect/>
          </a:stretch>
        </p:blipFill>
        <p:spPr>
          <a:xfrm>
            <a:off x="-3399" y="-2445"/>
            <a:ext cx="9150798" cy="6862890"/>
          </a:xfrm>
          <a:prstGeom prst="rect">
            <a:avLst/>
          </a:prstGeom>
        </p:spPr>
      </p:pic>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66441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249BF97E-E485-44E4-8AAA-4406FE8A1716}"/>
              </a:ext>
            </a:extLst>
          </p:cNvPr>
          <p:cNvPicPr>
            <a:picLocks noChangeAspect="1"/>
          </p:cNvPicPr>
          <p:nvPr/>
        </p:nvPicPr>
        <p:blipFill>
          <a:blip r:embed="rId2"/>
          <a:stretch>
            <a:fillRect/>
          </a:stretch>
        </p:blipFill>
        <p:spPr>
          <a:xfrm>
            <a:off x="-3399" y="-2445"/>
            <a:ext cx="9150797" cy="6862890"/>
          </a:xfrm>
          <a:prstGeom prst="rect">
            <a:avLst/>
          </a:prstGeom>
        </p:spPr>
      </p:pic>
      <p:sp>
        <p:nvSpPr>
          <p:cNvPr id="2" name="Заголовок 1"/>
          <p:cNvSpPr>
            <a:spLocks noGrp="1"/>
          </p:cNvSpPr>
          <p:nvPr>
            <p:ph type="title"/>
          </p:nvPr>
        </p:nvSpPr>
        <p:spPr/>
        <p:txBody>
          <a:bodyPr/>
          <a:lstStyle/>
          <a:p>
            <a:r>
              <a:rPr lang="ru-RU" dirty="0"/>
              <a:t>Вырубка лесов</a:t>
            </a:r>
          </a:p>
        </p:txBody>
      </p:sp>
      <p:sp>
        <p:nvSpPr>
          <p:cNvPr id="3" name="Объект 2"/>
          <p:cNvSpPr>
            <a:spLocks noGrp="1"/>
          </p:cNvSpPr>
          <p:nvPr>
            <p:ph sz="half" idx="1"/>
          </p:nvPr>
        </p:nvSpPr>
        <p:spPr/>
        <p:txBody>
          <a:bodyPr vert="horz" lIns="91440" tIns="45720" rIns="91440" bIns="45720" rtlCol="0" anchor="t">
            <a:noAutofit/>
          </a:bodyPr>
          <a:lstStyle/>
          <a:p>
            <a:pPr marL="0" indent="0">
              <a:buNone/>
            </a:pPr>
            <a:r>
              <a:rPr lang="ru-RU" dirty="0">
                <a:solidFill>
                  <a:srgbClr val="0070C0"/>
                </a:solidFill>
                <a:latin typeface="PT Sans"/>
              </a:rPr>
              <a:t>Лесной массив – это не только древесно-кустарниковая растительность и травы, это еще и сотни различных живых существ. Вырубка леса – это одна из самых распространенных проблем экологии. </a:t>
            </a:r>
            <a:r>
              <a:rPr lang="ru-RU" sz="1400" dirty="0">
                <a:solidFill>
                  <a:srgbClr val="0070C0"/>
                </a:solidFill>
              </a:rPr>
              <a:t/>
            </a:r>
            <a:br>
              <a:rPr lang="ru-RU" sz="1400" dirty="0">
                <a:solidFill>
                  <a:srgbClr val="0070C0"/>
                </a:solidFill>
              </a:rPr>
            </a:br>
            <a:endParaRPr lang="ru-RU" sz="1400">
              <a:solidFill>
                <a:srgbClr val="00B050"/>
              </a:solidFill>
              <a:cs typeface="Calibri"/>
            </a:endParaRPr>
          </a:p>
        </p:txBody>
      </p:sp>
      <p:pic>
        <p:nvPicPr>
          <p:cNvPr id="10242" name="Picture 2"/>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648200" y="2524199"/>
            <a:ext cx="4038600" cy="267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62552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2">
            <a:extLst>
              <a:ext uri="{FF2B5EF4-FFF2-40B4-BE49-F238E27FC236}">
                <a16:creationId xmlns:a16="http://schemas.microsoft.com/office/drawing/2014/main" xmlns="" id="{452679EC-5488-4222-99A5-58BF95B75351}"/>
              </a:ext>
            </a:extLst>
          </p:cNvPr>
          <p:cNvPicPr>
            <a:picLocks noChangeAspect="1"/>
          </p:cNvPicPr>
          <p:nvPr/>
        </p:nvPicPr>
        <p:blipFill>
          <a:blip r:embed="rId2"/>
          <a:stretch>
            <a:fillRect/>
          </a:stretch>
        </p:blipFill>
        <p:spPr>
          <a:xfrm>
            <a:off x="-3399" y="-2445"/>
            <a:ext cx="10629474" cy="6862890"/>
          </a:xfrm>
          <a:prstGeom prst="rect">
            <a:avLst/>
          </a:prstGeom>
        </p:spPr>
      </p:pic>
      <p:pic>
        <p:nvPicPr>
          <p:cNvPr id="6" name="Объект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0" y="0"/>
            <a:ext cx="10620672" cy="6858000"/>
          </a:xfrm>
        </p:spPr>
      </p:pic>
      <p:sp>
        <p:nvSpPr>
          <p:cNvPr id="9" name="Прямоугольник 8"/>
          <p:cNvSpPr/>
          <p:nvPr/>
        </p:nvSpPr>
        <p:spPr>
          <a:xfrm>
            <a:off x="323528" y="4941168"/>
            <a:ext cx="8856984" cy="14401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a:solidFill>
                  <a:srgbClr val="FF0000"/>
                </a:solidFill>
              </a:rPr>
              <a:t>В атмосфере становится меньше кислорода и нарастает количество углекислого газа.</a:t>
            </a:r>
          </a:p>
          <a:p>
            <a:pPr algn="ctr"/>
            <a:r>
              <a:rPr lang="ru-RU" sz="2000" b="1" dirty="0">
                <a:solidFill>
                  <a:srgbClr val="FF0000"/>
                </a:solidFill>
              </a:rPr>
              <a:t>Лес «чистит» воздух и защищает нас от сильных ветров, без него возрастает количество пыли!</a:t>
            </a:r>
          </a:p>
        </p:txBody>
      </p:sp>
    </p:spTree>
    <p:extLst>
      <p:ext uri="{BB962C8B-B14F-4D97-AF65-F5344CB8AC3E}">
        <p14:creationId xmlns:p14="http://schemas.microsoft.com/office/powerpoint/2010/main" val="38995587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C5ED9933-5B63-403C-AFE9-93133FC3E958}"/>
              </a:ext>
            </a:extLst>
          </p:cNvPr>
          <p:cNvPicPr>
            <a:picLocks noChangeAspect="1"/>
          </p:cNvPicPr>
          <p:nvPr/>
        </p:nvPicPr>
        <p:blipFill>
          <a:blip r:embed="rId2"/>
          <a:stretch>
            <a:fillRect/>
          </a:stretch>
        </p:blipFill>
        <p:spPr>
          <a:xfrm>
            <a:off x="-3399" y="-2445"/>
            <a:ext cx="9159296" cy="6871389"/>
          </a:xfrm>
          <a:prstGeom prst="rect">
            <a:avLst/>
          </a:prstGeom>
        </p:spPr>
      </p:pic>
      <p:sp>
        <p:nvSpPr>
          <p:cNvPr id="2" name="Заголовок 1"/>
          <p:cNvSpPr>
            <a:spLocks noGrp="1"/>
          </p:cNvSpPr>
          <p:nvPr>
            <p:ph type="title"/>
          </p:nvPr>
        </p:nvSpPr>
        <p:spPr/>
        <p:txBody>
          <a:bodyPr>
            <a:normAutofit fontScale="90000"/>
          </a:bodyPr>
          <a:lstStyle/>
          <a:p>
            <a:pPr marL="342900" lvl="0" indent="-342900">
              <a:spcBef>
                <a:spcPct val="20000"/>
              </a:spcBef>
            </a:pPr>
            <a:r>
              <a:rPr lang="ru-RU" sz="4800" b="1" dirty="0">
                <a:solidFill>
                  <a:prstClr val="black"/>
                </a:solidFill>
                <a:ea typeface="+mn-ea"/>
                <a:cs typeface="+mn-cs"/>
              </a:rPr>
              <a:t>Загрязнение воздуха</a:t>
            </a:r>
            <a:r>
              <a:rPr lang="ru-RU" sz="2200" dirty="0">
                <a:solidFill>
                  <a:prstClr val="black"/>
                </a:solidFill>
                <a:ea typeface="+mn-ea"/>
                <a:cs typeface="+mn-cs"/>
              </a:rPr>
              <a:t/>
            </a:r>
            <a:br>
              <a:rPr lang="ru-RU" sz="2200" dirty="0">
                <a:solidFill>
                  <a:prstClr val="black"/>
                </a:solidFill>
                <a:ea typeface="+mn-ea"/>
                <a:cs typeface="+mn-cs"/>
              </a:rPr>
            </a:br>
            <a:endParaRPr lang="ru-RU" dirty="0"/>
          </a:p>
        </p:txBody>
      </p:sp>
      <p:sp>
        <p:nvSpPr>
          <p:cNvPr id="3" name="Объект 2"/>
          <p:cNvSpPr>
            <a:spLocks noGrp="1"/>
          </p:cNvSpPr>
          <p:nvPr>
            <p:ph sz="half" idx="1"/>
          </p:nvPr>
        </p:nvSpPr>
        <p:spPr>
          <a:xfrm>
            <a:off x="395536" y="1700808"/>
            <a:ext cx="4038600" cy="4525963"/>
          </a:xfrm>
        </p:spPr>
        <p:txBody>
          <a:bodyPr vert="horz" lIns="91440" tIns="45720" rIns="91440" bIns="45720" rtlCol="0" anchor="t">
            <a:normAutofit fontScale="92500" lnSpcReduction="20000"/>
          </a:bodyPr>
          <a:lstStyle/>
          <a:p>
            <a:pPr marL="0" indent="0">
              <a:buNone/>
            </a:pPr>
            <a:r>
              <a:rPr lang="ru-RU" dirty="0">
                <a:solidFill>
                  <a:srgbClr val="0070C0"/>
                </a:solidFill>
                <a:latin typeface="Arial"/>
              </a:rPr>
              <a:t>Загрязнение воздуха представляется одним из главных факторов, влияющих на экологию. К основным источникам загрязнения атмосферного воздуха относят промышленные выбросы, лесные пожары, вырубка лесов, испарение вредных веществ с поверхности загрязнённых вод..</a:t>
            </a:r>
            <a:endParaRPr lang="ru-RU" dirty="0">
              <a:solidFill>
                <a:srgbClr val="000000"/>
              </a:solidFill>
              <a:cs typeface="Calibri"/>
            </a:endParaRPr>
          </a:p>
        </p:txBody>
      </p:sp>
      <p:pic>
        <p:nvPicPr>
          <p:cNvPr id="11266" name="Picture 2"/>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644008" y="2564904"/>
            <a:ext cx="4038600" cy="26907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62437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928A1AD8-2CBE-4048-85BD-54B04FB74EE7}"/>
              </a:ext>
            </a:extLst>
          </p:cNvPr>
          <p:cNvPicPr>
            <a:picLocks noChangeAspect="1"/>
          </p:cNvPicPr>
          <p:nvPr/>
        </p:nvPicPr>
        <p:blipFill>
          <a:blip r:embed="rId2"/>
          <a:stretch>
            <a:fillRect/>
          </a:stretch>
        </p:blipFill>
        <p:spPr>
          <a:xfrm>
            <a:off x="-3399" y="-2445"/>
            <a:ext cx="9159296" cy="6871389"/>
          </a:xfrm>
          <a:prstGeom prst="rect">
            <a:avLst/>
          </a:prstGeom>
        </p:spPr>
      </p:pic>
      <p:sp>
        <p:nvSpPr>
          <p:cNvPr id="2" name="Заголовок 1"/>
          <p:cNvSpPr>
            <a:spLocks noGrp="1"/>
          </p:cNvSpPr>
          <p:nvPr>
            <p:ph type="title"/>
          </p:nvPr>
        </p:nvSpPr>
        <p:spPr/>
        <p:txBody>
          <a:bodyPr>
            <a:normAutofit fontScale="90000"/>
          </a:bodyPr>
          <a:lstStyle/>
          <a:p>
            <a:r>
              <a:rPr lang="ru-RU" dirty="0"/>
              <a:t>Последствия загрязнения воздуха</a:t>
            </a:r>
          </a:p>
        </p:txBody>
      </p:sp>
      <p:sp>
        <p:nvSpPr>
          <p:cNvPr id="3" name="Объект 2"/>
          <p:cNvSpPr>
            <a:spLocks noGrp="1"/>
          </p:cNvSpPr>
          <p:nvPr>
            <p:ph sz="half" idx="1"/>
          </p:nvPr>
        </p:nvSpPr>
        <p:spPr/>
        <p:txBody>
          <a:bodyPr vert="horz" lIns="91440" tIns="45720" rIns="91440" bIns="45720" rtlCol="0" anchor="t">
            <a:normAutofit lnSpcReduction="10000"/>
          </a:bodyPr>
          <a:lstStyle/>
          <a:p>
            <a:pPr marL="0" indent="0">
              <a:buNone/>
            </a:pPr>
            <a:r>
              <a:rPr lang="ru-RU" dirty="0">
                <a:solidFill>
                  <a:srgbClr val="0070C0"/>
                </a:solidFill>
              </a:rPr>
              <a:t>Загрязнение воздуха вредными веществами  приводит к:</a:t>
            </a:r>
            <a:endParaRPr lang="ru-RU" dirty="0">
              <a:solidFill>
                <a:srgbClr val="0070C0"/>
              </a:solidFill>
              <a:cs typeface="Calibri"/>
            </a:endParaRPr>
          </a:p>
          <a:p>
            <a:r>
              <a:rPr lang="ru-RU" dirty="0">
                <a:solidFill>
                  <a:srgbClr val="0070C0"/>
                </a:solidFill>
              </a:rPr>
              <a:t>1. Болезням живых существ, растений, животных и человека</a:t>
            </a:r>
            <a:endParaRPr lang="ru-RU" dirty="0">
              <a:solidFill>
                <a:srgbClr val="0070C0"/>
              </a:solidFill>
              <a:cs typeface="Calibri"/>
            </a:endParaRPr>
          </a:p>
          <a:p>
            <a:r>
              <a:rPr lang="ru-RU" dirty="0">
                <a:solidFill>
                  <a:srgbClr val="0070C0"/>
                </a:solidFill>
              </a:rPr>
              <a:t>2. Разрушению озонового слоя Земли</a:t>
            </a:r>
            <a:endParaRPr lang="ru-RU" dirty="0">
              <a:solidFill>
                <a:srgbClr val="0070C0"/>
              </a:solidFill>
              <a:cs typeface="Calibri"/>
            </a:endParaRPr>
          </a:p>
          <a:p>
            <a:r>
              <a:rPr lang="ru-RU" dirty="0">
                <a:solidFill>
                  <a:srgbClr val="0070C0"/>
                </a:solidFill>
              </a:rPr>
              <a:t>3. К изменению климата</a:t>
            </a:r>
            <a:endParaRPr lang="ru-RU" dirty="0">
              <a:solidFill>
                <a:srgbClr val="0070C0"/>
              </a:solidFill>
              <a:cs typeface="Calibri"/>
            </a:endParaRPr>
          </a:p>
        </p:txBody>
      </p:sp>
      <p:pic>
        <p:nvPicPr>
          <p:cNvPr id="18434"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499992" y="1988840"/>
            <a:ext cx="4392488"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11365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CE762400-6128-436E-9637-A58322750D2D}"/>
              </a:ext>
            </a:extLst>
          </p:cNvPr>
          <p:cNvPicPr>
            <a:picLocks noChangeAspect="1"/>
          </p:cNvPicPr>
          <p:nvPr/>
        </p:nvPicPr>
        <p:blipFill>
          <a:blip r:embed="rId2"/>
          <a:stretch>
            <a:fillRect/>
          </a:stretch>
        </p:blipFill>
        <p:spPr>
          <a:xfrm>
            <a:off x="-3399" y="-2445"/>
            <a:ext cx="9184791" cy="6862890"/>
          </a:xfrm>
          <a:prstGeom prst="rect">
            <a:avLst/>
          </a:prstGeom>
        </p:spPr>
      </p:pic>
      <p:sp>
        <p:nvSpPr>
          <p:cNvPr id="2" name="Заголовок 1"/>
          <p:cNvSpPr>
            <a:spLocks noGrp="1"/>
          </p:cNvSpPr>
          <p:nvPr>
            <p:ph type="title"/>
          </p:nvPr>
        </p:nvSpPr>
        <p:spPr/>
        <p:txBody>
          <a:bodyPr>
            <a:normAutofit fontScale="90000"/>
          </a:bodyPr>
          <a:lstStyle/>
          <a:p>
            <a:r>
              <a:rPr lang="ru-RU" dirty="0"/>
              <a:t>Бесконтрольное истребление живых существ</a:t>
            </a:r>
          </a:p>
        </p:txBody>
      </p:sp>
      <p:sp>
        <p:nvSpPr>
          <p:cNvPr id="3" name="Объект 2"/>
          <p:cNvSpPr>
            <a:spLocks noGrp="1"/>
          </p:cNvSpPr>
          <p:nvPr>
            <p:ph sz="half" idx="1"/>
          </p:nvPr>
        </p:nvSpPr>
        <p:spPr/>
        <p:txBody>
          <a:bodyPr vert="horz" lIns="91440" tIns="45720" rIns="91440" bIns="45720" rtlCol="0" anchor="t">
            <a:normAutofit fontScale="92500" lnSpcReduction="20000"/>
          </a:bodyPr>
          <a:lstStyle/>
          <a:p>
            <a:pPr marL="0" indent="0">
              <a:buNone/>
            </a:pPr>
            <a:r>
              <a:rPr lang="ru-RU" dirty="0">
                <a:solidFill>
                  <a:srgbClr val="0070C0"/>
                </a:solidFill>
                <a:latin typeface="YS Text"/>
              </a:rPr>
              <a:t>Нерегулируемое </a:t>
            </a:r>
            <a:r>
              <a:rPr lang="ru-RU" b="1" dirty="0">
                <a:solidFill>
                  <a:srgbClr val="0070C0"/>
                </a:solidFill>
                <a:latin typeface="YS Text"/>
              </a:rPr>
              <a:t>истребление</a:t>
            </a:r>
            <a:r>
              <a:rPr lang="ru-RU" dirty="0">
                <a:solidFill>
                  <a:srgbClr val="0070C0"/>
                </a:solidFill>
                <a:latin typeface="YS Text"/>
              </a:rPr>
              <a:t> видов способствует полному или частичному исчезновению некоторых видов. В результате нарушается круговорот энергии, веществ в природе, ломаются пищевые цепочки.</a:t>
            </a:r>
            <a:r>
              <a:rPr lang="ru-RU" dirty="0">
                <a:solidFill>
                  <a:srgbClr val="333333"/>
                </a:solidFill>
                <a:latin typeface="YS Text"/>
              </a:rPr>
              <a:t> </a:t>
            </a:r>
            <a:r>
              <a:rPr lang="ru-RU" b="1" dirty="0">
                <a:solidFill>
                  <a:srgbClr val="FF0000"/>
                </a:solidFill>
                <a:latin typeface="YS Text"/>
              </a:rPr>
              <a:t>Браконьерство</a:t>
            </a:r>
            <a:r>
              <a:rPr lang="ru-RU" dirty="0">
                <a:solidFill>
                  <a:srgbClr val="333333"/>
                </a:solidFill>
                <a:latin typeface="YS Text"/>
              </a:rPr>
              <a:t> – </a:t>
            </a:r>
            <a:r>
              <a:rPr lang="ru-RU" dirty="0">
                <a:solidFill>
                  <a:srgbClr val="0070C0"/>
                </a:solidFill>
                <a:latin typeface="YS Text"/>
              </a:rPr>
              <a:t>опасный враг экологии.</a:t>
            </a:r>
            <a:endParaRPr lang="ru-RU" dirty="0">
              <a:solidFill>
                <a:srgbClr val="0070C0"/>
              </a:solidFill>
            </a:endParaRPr>
          </a:p>
        </p:txBody>
      </p:sp>
      <p:pic>
        <p:nvPicPr>
          <p:cNvPr id="20482" name="Picture 2"/>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648200" y="2803049"/>
            <a:ext cx="4038600" cy="2120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93586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7" y="19205"/>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37729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70C575C5-FB43-460E-A0DF-EBD5CEEFA267}"/>
              </a:ext>
            </a:extLst>
          </p:cNvPr>
          <p:cNvPicPr>
            <a:picLocks noChangeAspect="1"/>
          </p:cNvPicPr>
          <p:nvPr/>
        </p:nvPicPr>
        <p:blipFill>
          <a:blip r:embed="rId2"/>
          <a:stretch>
            <a:fillRect/>
          </a:stretch>
        </p:blipFill>
        <p:spPr>
          <a:xfrm>
            <a:off x="-3399" y="-2445"/>
            <a:ext cx="9150798" cy="6871389"/>
          </a:xfrm>
          <a:prstGeom prst="rect">
            <a:avLst/>
          </a:prstGeom>
        </p:spPr>
      </p:pic>
      <p:sp>
        <p:nvSpPr>
          <p:cNvPr id="2" name="Заголовок 1"/>
          <p:cNvSpPr>
            <a:spLocks noGrp="1"/>
          </p:cNvSpPr>
          <p:nvPr>
            <p:ph type="title"/>
          </p:nvPr>
        </p:nvSpPr>
        <p:spPr/>
        <p:txBody>
          <a:bodyPr/>
          <a:lstStyle/>
          <a:p>
            <a:pPr marL="342900" lvl="0" indent="-342900">
              <a:spcBef>
                <a:spcPct val="20000"/>
              </a:spcBef>
            </a:pPr>
            <a:r>
              <a:rPr lang="ru-RU" sz="2200" b="1" dirty="0">
                <a:solidFill>
                  <a:srgbClr val="282828"/>
                </a:solidFill>
                <a:latin typeface="Open Sans"/>
                <a:ea typeface="+mn-ea"/>
                <a:cs typeface="+mn-cs"/>
              </a:rPr>
              <a:t>Урбанизация</a:t>
            </a:r>
            <a:br>
              <a:rPr lang="ru-RU" sz="2200" b="1" dirty="0">
                <a:solidFill>
                  <a:srgbClr val="282828"/>
                </a:solidFill>
                <a:latin typeface="Open Sans"/>
                <a:ea typeface="+mn-ea"/>
                <a:cs typeface="+mn-cs"/>
              </a:rPr>
            </a:br>
            <a:endParaRPr lang="ru-RU" dirty="0"/>
          </a:p>
        </p:txBody>
      </p:sp>
      <p:sp>
        <p:nvSpPr>
          <p:cNvPr id="3" name="Объект 2"/>
          <p:cNvSpPr>
            <a:spLocks noGrp="1"/>
          </p:cNvSpPr>
          <p:nvPr>
            <p:ph sz="half" idx="1"/>
          </p:nvPr>
        </p:nvSpPr>
        <p:spPr/>
        <p:txBody>
          <a:bodyPr vert="horz" lIns="91440" tIns="45720" rIns="91440" bIns="45720" rtlCol="0" anchor="t">
            <a:normAutofit fontScale="85000" lnSpcReduction="20000"/>
          </a:bodyPr>
          <a:lstStyle/>
          <a:p>
            <a:r>
              <a:rPr lang="ru-RU" dirty="0">
                <a:solidFill>
                  <a:srgbClr val="0070C0"/>
                </a:solidFill>
                <a:latin typeface="Open Sans"/>
              </a:rPr>
              <a:t>Последние столетия значимость города только увеличивается. Разрастание городов приводит к деградации земель, усилению трафика, </a:t>
            </a:r>
            <a:r>
              <a:rPr lang="ru-RU" dirty="0" err="1">
                <a:solidFill>
                  <a:srgbClr val="0070C0"/>
                </a:solidFill>
                <a:latin typeface="Open Sans"/>
              </a:rPr>
              <a:t>экопроблемам</a:t>
            </a:r>
            <a:r>
              <a:rPr lang="ru-RU" dirty="0">
                <a:solidFill>
                  <a:srgbClr val="0070C0"/>
                </a:solidFill>
                <a:latin typeface="Open Sans"/>
              </a:rPr>
              <a:t> и ухудшению здоровья населения. Постоянный спрос на угодья вытесняет естественную среду, которая состоит из флоры и фауны.</a:t>
            </a:r>
            <a:endParaRPr lang="ru-RU" dirty="0">
              <a:solidFill>
                <a:srgbClr val="0070C0"/>
              </a:solidFill>
            </a:endParaRPr>
          </a:p>
        </p:txBody>
      </p:sp>
      <p:pic>
        <p:nvPicPr>
          <p:cNvPr id="7173" name="Picture 5"/>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648200" y="2060849"/>
            <a:ext cx="4244280" cy="3113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06925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188F9385-2B26-4C03-9A2C-05CF8FE9C4B0}"/>
              </a:ext>
            </a:extLst>
          </p:cNvPr>
          <p:cNvPicPr>
            <a:picLocks noChangeAspect="1"/>
          </p:cNvPicPr>
          <p:nvPr/>
        </p:nvPicPr>
        <p:blipFill>
          <a:blip r:embed="rId2"/>
          <a:stretch>
            <a:fillRect/>
          </a:stretch>
        </p:blipFill>
        <p:spPr>
          <a:xfrm>
            <a:off x="-3399" y="9135"/>
            <a:ext cx="9150798" cy="6848229"/>
          </a:xfrm>
          <a:prstGeom prst="rect">
            <a:avLst/>
          </a:prstGeom>
        </p:spPr>
      </p:pic>
      <p:sp>
        <p:nvSpPr>
          <p:cNvPr id="2" name="Заголовок 1"/>
          <p:cNvSpPr>
            <a:spLocks noGrp="1"/>
          </p:cNvSpPr>
          <p:nvPr>
            <p:ph type="title"/>
          </p:nvPr>
        </p:nvSpPr>
        <p:spPr/>
        <p:txBody>
          <a:bodyPr/>
          <a:lstStyle/>
          <a:p>
            <a:pPr marL="342900" lvl="0" indent="-342900">
              <a:spcBef>
                <a:spcPct val="20000"/>
              </a:spcBef>
            </a:pPr>
            <a:r>
              <a:rPr lang="ru-RU" sz="2400" dirty="0">
                <a:solidFill>
                  <a:srgbClr val="282828"/>
                </a:solidFill>
                <a:latin typeface="Open Sans"/>
                <a:ea typeface="+mn-ea"/>
                <a:cs typeface="+mn-cs"/>
              </a:rPr>
              <a:t>Загрязнение почвы.</a:t>
            </a:r>
            <a:br>
              <a:rPr lang="ru-RU" sz="2400" dirty="0">
                <a:solidFill>
                  <a:srgbClr val="282828"/>
                </a:solidFill>
                <a:latin typeface="Open Sans"/>
                <a:ea typeface="+mn-ea"/>
                <a:cs typeface="+mn-cs"/>
              </a:rPr>
            </a:br>
            <a:endParaRPr lang="ru-RU" dirty="0"/>
          </a:p>
        </p:txBody>
      </p:sp>
      <p:sp>
        <p:nvSpPr>
          <p:cNvPr id="3" name="Объект 2"/>
          <p:cNvSpPr>
            <a:spLocks noGrp="1"/>
          </p:cNvSpPr>
          <p:nvPr>
            <p:ph sz="half" idx="1"/>
          </p:nvPr>
        </p:nvSpPr>
        <p:spPr/>
        <p:txBody>
          <a:bodyPr vert="horz" lIns="91440" tIns="45720" rIns="91440" bIns="45720" rtlCol="0" anchor="t">
            <a:normAutofit fontScale="85000" lnSpcReduction="10000"/>
          </a:bodyPr>
          <a:lstStyle/>
          <a:p>
            <a:r>
              <a:rPr lang="ru-RU" dirty="0">
                <a:solidFill>
                  <a:srgbClr val="0070C0"/>
                </a:solidFill>
                <a:latin typeface="Open Sans"/>
              </a:rPr>
              <a:t>Из-за интенсивного сельского хозяйства, которое необходимо для того, чтобы прокормить большое население, страдает природа. Чрезмерное применение пестицидов, химикатов и инсектицидов отрицательно сказывается на окружающей нас среде.</a:t>
            </a:r>
            <a:endParaRPr lang="ru-RU" dirty="0">
              <a:solidFill>
                <a:srgbClr val="000000"/>
              </a:solidFill>
              <a:cs typeface="Calibri"/>
            </a:endParaRPr>
          </a:p>
        </p:txBody>
      </p:sp>
      <p:pic>
        <p:nvPicPr>
          <p:cNvPr id="6146" name="Picture 2"/>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644008" y="2276872"/>
            <a:ext cx="4038600" cy="2936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72803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05C3D2A3-82D1-418E-AD03-B6F7D571D102}"/>
              </a:ext>
            </a:extLst>
          </p:cNvPr>
          <p:cNvPicPr>
            <a:picLocks noChangeAspect="1"/>
          </p:cNvPicPr>
          <p:nvPr/>
        </p:nvPicPr>
        <p:blipFill>
          <a:blip r:embed="rId2"/>
          <a:stretch>
            <a:fillRect/>
          </a:stretch>
        </p:blipFill>
        <p:spPr>
          <a:xfrm>
            <a:off x="-3399" y="5955"/>
            <a:ext cx="9159296" cy="6854589"/>
          </a:xfrm>
          <a:prstGeom prst="rect">
            <a:avLst/>
          </a:prstGeom>
        </p:spPr>
      </p:pic>
      <p:sp>
        <p:nvSpPr>
          <p:cNvPr id="2" name="Заголовок 1"/>
          <p:cNvSpPr>
            <a:spLocks noGrp="1"/>
          </p:cNvSpPr>
          <p:nvPr>
            <p:ph type="title"/>
          </p:nvPr>
        </p:nvSpPr>
        <p:spPr/>
        <p:txBody>
          <a:bodyPr/>
          <a:lstStyle/>
          <a:p>
            <a:r>
              <a:rPr lang="ru-RU" dirty="0"/>
              <a:t>Вредные привычки</a:t>
            </a:r>
          </a:p>
        </p:txBody>
      </p:sp>
      <p:sp>
        <p:nvSpPr>
          <p:cNvPr id="3" name="Объект 2"/>
          <p:cNvSpPr>
            <a:spLocks noGrp="1"/>
          </p:cNvSpPr>
          <p:nvPr>
            <p:ph sz="half" idx="1"/>
          </p:nvPr>
        </p:nvSpPr>
        <p:spPr>
          <a:xfrm>
            <a:off x="508189" y="1965620"/>
            <a:ext cx="4038600" cy="4525963"/>
          </a:xfrm>
        </p:spPr>
        <p:txBody>
          <a:bodyPr vert="horz" lIns="91440" tIns="45720" rIns="91440" bIns="45720" rtlCol="0" anchor="t">
            <a:normAutofit fontScale="85000" lnSpcReduction="20000"/>
          </a:bodyPr>
          <a:lstStyle/>
          <a:p>
            <a:r>
              <a:rPr lang="ru-RU" dirty="0">
                <a:solidFill>
                  <a:srgbClr val="0070C0"/>
                </a:solidFill>
                <a:latin typeface="PT Serif"/>
              </a:rPr>
              <a:t>Когда человек</a:t>
            </a:r>
            <a:r>
              <a:rPr lang="ru-RU" dirty="0">
                <a:solidFill>
                  <a:srgbClr val="444444"/>
                </a:solidFill>
                <a:latin typeface="PT Serif"/>
              </a:rPr>
              <a:t> </a:t>
            </a:r>
            <a:r>
              <a:rPr lang="ru-RU" dirty="0">
                <a:solidFill>
                  <a:srgbClr val="0070C0"/>
                </a:solidFill>
                <a:latin typeface="PT Serif"/>
              </a:rPr>
              <a:t>закуривает сигарету, он также оказывает непосредственное влияние на формирование фона здоровья природы. Одна, казалось бы, сигарета, но может принести массу негативных перспектив и самому курильщику, и окружающему миру в целом.</a:t>
            </a:r>
            <a:endParaRPr lang="ru-RU" dirty="0">
              <a:solidFill>
                <a:srgbClr val="0070C0"/>
              </a:solidFill>
              <a:cs typeface="Calibri"/>
            </a:endParaRPr>
          </a:p>
          <a:p>
            <a:endParaRPr lang="ru-RU" dirty="0">
              <a:solidFill>
                <a:srgbClr val="0070C0"/>
              </a:solidFill>
              <a:cs typeface="Calibri"/>
            </a:endParaRPr>
          </a:p>
          <a:p>
            <a:endParaRPr lang="ru-RU" dirty="0"/>
          </a:p>
        </p:txBody>
      </p:sp>
      <p:pic>
        <p:nvPicPr>
          <p:cNvPr id="5123" name="Picture 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263015" y="3092241"/>
            <a:ext cx="3594439" cy="260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03562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DFFABF94-2507-4549-A0FA-1C24627DDF45}"/>
              </a:ext>
            </a:extLst>
          </p:cNvPr>
          <p:cNvPicPr>
            <a:picLocks noChangeAspect="1"/>
          </p:cNvPicPr>
          <p:nvPr/>
        </p:nvPicPr>
        <p:blipFill>
          <a:blip r:embed="rId2"/>
          <a:stretch>
            <a:fillRect/>
          </a:stretch>
        </p:blipFill>
        <p:spPr>
          <a:xfrm>
            <a:off x="3802" y="-2445"/>
            <a:ext cx="9170388" cy="6862890"/>
          </a:xfrm>
          <a:prstGeom prst="rect">
            <a:avLst/>
          </a:prstGeom>
        </p:spPr>
      </p:pic>
      <p:sp>
        <p:nvSpPr>
          <p:cNvPr id="2" name="Заголовок 1"/>
          <p:cNvSpPr>
            <a:spLocks noGrp="1"/>
          </p:cNvSpPr>
          <p:nvPr>
            <p:ph type="title"/>
          </p:nvPr>
        </p:nvSpPr>
        <p:spPr/>
        <p:txBody>
          <a:bodyPr>
            <a:normAutofit fontScale="90000"/>
          </a:bodyPr>
          <a:lstStyle/>
          <a:p>
            <a:r>
              <a:rPr lang="ru-RU" dirty="0"/>
              <a:t>Что же делают люди для планеты?</a:t>
            </a:r>
          </a:p>
        </p:txBody>
      </p:sp>
      <p:sp>
        <p:nvSpPr>
          <p:cNvPr id="3" name="Объект 2"/>
          <p:cNvSpPr>
            <a:spLocks noGrp="1"/>
          </p:cNvSpPr>
          <p:nvPr>
            <p:ph sz="half" idx="1"/>
          </p:nvPr>
        </p:nvSpPr>
        <p:spPr/>
        <p:txBody>
          <a:bodyPr vert="horz" lIns="91440" tIns="45720" rIns="91440" bIns="45720" rtlCol="0" anchor="t">
            <a:normAutofit fontScale="55000" lnSpcReduction="20000"/>
          </a:bodyPr>
          <a:lstStyle/>
          <a:p>
            <a:pPr marL="0" indent="0">
              <a:buNone/>
            </a:pPr>
            <a:r>
              <a:rPr lang="ru-RU" sz="3300" dirty="0">
                <a:solidFill>
                  <a:srgbClr val="FF0000"/>
                </a:solidFill>
                <a:latin typeface="PT Serif"/>
              </a:rPr>
              <a:t>Учёные-экологи</a:t>
            </a:r>
            <a:r>
              <a:rPr lang="ru-RU" sz="3300" dirty="0">
                <a:solidFill>
                  <a:srgbClr val="444444"/>
                </a:solidFill>
                <a:latin typeface="PT Serif"/>
              </a:rPr>
              <a:t> </a:t>
            </a:r>
            <a:r>
              <a:rPr lang="ru-RU" sz="3300" dirty="0">
                <a:solidFill>
                  <a:srgbClr val="0070C0"/>
                </a:solidFill>
                <a:latin typeface="PT Serif"/>
              </a:rPr>
              <a:t>трудятся над изучением разных вопросов экологии. Это и узкоспециализированные сферы, как например:</a:t>
            </a:r>
          </a:p>
          <a:p>
            <a:pPr marL="0" indent="0">
              <a:buNone/>
            </a:pPr>
            <a:r>
              <a:rPr lang="ru-RU" sz="3300" dirty="0">
                <a:solidFill>
                  <a:srgbClr val="0070C0"/>
                </a:solidFill>
                <a:latin typeface="PT Serif"/>
              </a:rPr>
              <a:t>агроэкология (экология почвы), </a:t>
            </a:r>
          </a:p>
          <a:p>
            <a:pPr marL="0" indent="0">
              <a:buNone/>
            </a:pPr>
            <a:r>
              <a:rPr lang="ru-RU" sz="3300" dirty="0" err="1">
                <a:solidFill>
                  <a:srgbClr val="0070C0"/>
                </a:solidFill>
                <a:latin typeface="PT Serif"/>
              </a:rPr>
              <a:t>зооэкология</a:t>
            </a:r>
            <a:r>
              <a:rPr lang="ru-RU" sz="3300" dirty="0">
                <a:solidFill>
                  <a:srgbClr val="0070C0"/>
                </a:solidFill>
                <a:latin typeface="PT Serif"/>
              </a:rPr>
              <a:t> (экология живых существ), промышленный комплекс и экология общая, классическая. По всему миру создаются и успешно работают различные экослужбы. Например, в нашей стране есть такой орган, как экологическая полиция. Это служба, которая следит за соблюдением правил экологической безопасности в городах и других населённых пунктах. </a:t>
            </a:r>
            <a:endParaRPr lang="ru-RU" dirty="0"/>
          </a:p>
        </p:txBody>
      </p:sp>
      <p:pic>
        <p:nvPicPr>
          <p:cNvPr id="21506"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648200" y="2348706"/>
            <a:ext cx="4038600" cy="302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1210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ds04.infourok.ru/uploads/ex/027c/0011b5bb-9b8885dd/img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65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83616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E652BDF5-6EB5-4E69-A537-C763387FFA70}"/>
              </a:ext>
            </a:extLst>
          </p:cNvPr>
          <p:cNvPicPr>
            <a:picLocks noChangeAspect="1"/>
          </p:cNvPicPr>
          <p:nvPr/>
        </p:nvPicPr>
        <p:blipFill>
          <a:blip r:embed="rId2"/>
          <a:stretch>
            <a:fillRect/>
          </a:stretch>
        </p:blipFill>
        <p:spPr>
          <a:xfrm>
            <a:off x="-3399" y="9135"/>
            <a:ext cx="9150798" cy="6848229"/>
          </a:xfrm>
          <a:prstGeom prst="rect">
            <a:avLst/>
          </a:prstGeom>
        </p:spPr>
      </p:pic>
      <p:sp>
        <p:nvSpPr>
          <p:cNvPr id="2" name="Заголовок 1"/>
          <p:cNvSpPr>
            <a:spLocks noGrp="1"/>
          </p:cNvSpPr>
          <p:nvPr>
            <p:ph type="title"/>
          </p:nvPr>
        </p:nvSpPr>
        <p:spPr/>
        <p:txBody>
          <a:bodyPr>
            <a:normAutofit fontScale="90000"/>
          </a:bodyPr>
          <a:lstStyle/>
          <a:p>
            <a:r>
              <a:rPr lang="ru-RU" b="1" dirty="0">
                <a:solidFill>
                  <a:srgbClr val="333333"/>
                </a:solidFill>
                <a:latin typeface="YS Text"/>
              </a:rPr>
              <a:t>Всемирный фонд дикой природы (</a:t>
            </a:r>
            <a:r>
              <a:rPr lang="ru-RU" dirty="0">
                <a:solidFill>
                  <a:srgbClr val="333333"/>
                </a:solidFill>
                <a:latin typeface="YS Text"/>
              </a:rPr>
              <a:t>сокр. </a:t>
            </a:r>
            <a:r>
              <a:rPr lang="en-US" dirty="0">
                <a:solidFill>
                  <a:srgbClr val="333333"/>
                </a:solidFill>
                <a:latin typeface="YS Text"/>
              </a:rPr>
              <a:t>WWF</a:t>
            </a:r>
            <a:r>
              <a:rPr lang="ru-RU" dirty="0">
                <a:solidFill>
                  <a:srgbClr val="333333"/>
                </a:solidFill>
                <a:latin typeface="YS Text"/>
              </a:rPr>
              <a:t>)</a:t>
            </a:r>
            <a:endParaRPr lang="ru-RU" dirty="0"/>
          </a:p>
        </p:txBody>
      </p:sp>
      <p:sp>
        <p:nvSpPr>
          <p:cNvPr id="3" name="Объект 2"/>
          <p:cNvSpPr>
            <a:spLocks noGrp="1"/>
          </p:cNvSpPr>
          <p:nvPr>
            <p:ph sz="half" idx="1"/>
          </p:nvPr>
        </p:nvSpPr>
        <p:spPr>
          <a:xfrm>
            <a:off x="431706" y="2331040"/>
            <a:ext cx="4038600" cy="4525963"/>
          </a:xfrm>
        </p:spPr>
        <p:txBody>
          <a:bodyPr vert="horz" lIns="91440" tIns="45720" rIns="91440" bIns="45720" rtlCol="0" anchor="t">
            <a:normAutofit fontScale="70000" lnSpcReduction="20000"/>
          </a:bodyPr>
          <a:lstStyle/>
          <a:p>
            <a:r>
              <a:rPr lang="ru-RU" dirty="0">
                <a:solidFill>
                  <a:srgbClr val="0070C0"/>
                </a:solidFill>
                <a:latin typeface="YS Text"/>
              </a:rPr>
              <a:t>Международная общественная организация, работающая в сферах, касающихся сохранения, исследования и восстановления окружающей среды. Это крупнейшая в мире независимая природоохранная организация с более чем 5 миллионами сторонников во всём мире, работающая в более чем 100 странах, поддерживающая около 1300 природоохранных проектов во всём мире.</a:t>
            </a:r>
            <a:endParaRPr lang="ru-RU" dirty="0">
              <a:solidFill>
                <a:srgbClr val="0070C0"/>
              </a:solidFill>
            </a:endParaRPr>
          </a:p>
        </p:txBody>
      </p:sp>
      <p:pic>
        <p:nvPicPr>
          <p:cNvPr id="1026"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809665" y="2331709"/>
            <a:ext cx="4038600" cy="302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34692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5AD98615-C61F-4EFD-864B-2B367027095C}"/>
              </a:ext>
            </a:extLst>
          </p:cNvPr>
          <p:cNvPicPr>
            <a:picLocks noChangeAspect="1"/>
          </p:cNvPicPr>
          <p:nvPr/>
        </p:nvPicPr>
        <p:blipFill>
          <a:blip r:embed="rId2"/>
          <a:stretch>
            <a:fillRect/>
          </a:stretch>
        </p:blipFill>
        <p:spPr>
          <a:xfrm>
            <a:off x="-3399" y="4885"/>
            <a:ext cx="9150798" cy="6848229"/>
          </a:xfrm>
          <a:prstGeom prst="rect">
            <a:avLst/>
          </a:prstGeom>
        </p:spPr>
      </p:pic>
      <p:sp>
        <p:nvSpPr>
          <p:cNvPr id="2" name="Заголовок 1"/>
          <p:cNvSpPr>
            <a:spLocks noGrp="1"/>
          </p:cNvSpPr>
          <p:nvPr>
            <p:ph type="title"/>
          </p:nvPr>
        </p:nvSpPr>
        <p:spPr/>
        <p:txBody>
          <a:bodyPr>
            <a:normAutofit fontScale="90000"/>
          </a:bodyPr>
          <a:lstStyle/>
          <a:p>
            <a:r>
              <a:rPr lang="ru-RU" dirty="0"/>
              <a:t>Всероссийское общество охраны природы (ВООП)</a:t>
            </a:r>
          </a:p>
        </p:txBody>
      </p:sp>
      <p:sp>
        <p:nvSpPr>
          <p:cNvPr id="3" name="Объект 2"/>
          <p:cNvSpPr>
            <a:spLocks noGrp="1"/>
          </p:cNvSpPr>
          <p:nvPr>
            <p:ph sz="half" idx="1"/>
          </p:nvPr>
        </p:nvSpPr>
        <p:spPr>
          <a:xfrm>
            <a:off x="338226" y="2331040"/>
            <a:ext cx="4258816" cy="4525963"/>
          </a:xfrm>
        </p:spPr>
        <p:txBody>
          <a:bodyPr anchor="ctr">
            <a:normAutofit lnSpcReduction="10000"/>
          </a:bodyPr>
          <a:lstStyle/>
          <a:p>
            <a:pPr marL="0" lvl="0" indent="0">
              <a:buNone/>
            </a:pPr>
            <a:r>
              <a:rPr lang="ru-RU" sz="2400" dirty="0">
                <a:solidFill>
                  <a:srgbClr val="0070C0"/>
                </a:solidFill>
                <a:latin typeface="Calibri"/>
                <a:cs typeface="Calibri"/>
              </a:rPr>
              <a:t>Всероссийское общество охраны природы (ВООП) было основано 29 ноября 1924 год.</a:t>
            </a:r>
          </a:p>
          <a:p>
            <a:pPr marL="0" lvl="0" indent="0">
              <a:buNone/>
            </a:pPr>
            <a:r>
              <a:rPr lang="ru-RU" sz="2400" dirty="0">
                <a:solidFill>
                  <a:srgbClr val="0070C0"/>
                </a:solidFill>
                <a:latin typeface="Calibri"/>
                <a:cs typeface="Calibri"/>
              </a:rPr>
              <a:t>Миссия ВООП -поддержание благоприятной экологической и социальной обстановки в регионе и стране.  Целью Общества является сохранение окружающей среды, поддержание многообразия флоры и фауны, а также </a:t>
            </a:r>
            <a:r>
              <a:rPr lang="ru-RU" sz="2400" dirty="0" err="1">
                <a:solidFill>
                  <a:srgbClr val="0070C0"/>
                </a:solidFill>
                <a:latin typeface="Calibri"/>
                <a:cs typeface="Calibri"/>
              </a:rPr>
              <a:t>сохране</a:t>
            </a:r>
            <a:r>
              <a:rPr lang="ru-RU" sz="2400" dirty="0">
                <a:solidFill>
                  <a:srgbClr val="0070C0"/>
                </a:solidFill>
                <a:latin typeface="Calibri"/>
                <a:cs typeface="Calibri"/>
              </a:rPr>
              <a:t> </a:t>
            </a:r>
            <a:r>
              <a:rPr lang="ru-RU" sz="2400" dirty="0" err="1">
                <a:solidFill>
                  <a:srgbClr val="0070C0"/>
                </a:solidFill>
                <a:latin typeface="Calibri"/>
                <a:cs typeface="Calibri"/>
              </a:rPr>
              <a:t>ние</a:t>
            </a:r>
            <a:r>
              <a:rPr lang="ru-RU" sz="2400" dirty="0">
                <a:solidFill>
                  <a:srgbClr val="0070C0"/>
                </a:solidFill>
                <a:latin typeface="Calibri"/>
                <a:cs typeface="Calibri"/>
              </a:rPr>
              <a:t> и укрепление здоровья населения.</a:t>
            </a:r>
          </a:p>
          <a:p>
            <a:pPr marL="0" indent="0">
              <a:buNone/>
            </a:pPr>
            <a:endParaRPr lang="ru-RU" dirty="0">
              <a:solidFill>
                <a:srgbClr val="000000"/>
              </a:solidFill>
              <a:latin typeface="Calibri" pitchFamily="34" charset="0"/>
              <a:cs typeface="Calibri" pitchFamily="34" charset="0"/>
            </a:endParaRPr>
          </a:p>
        </p:txBody>
      </p:sp>
      <p:pic>
        <p:nvPicPr>
          <p:cNvPr id="2050"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937138" y="2333855"/>
            <a:ext cx="4038600" cy="3908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08425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73782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3838"/>
            <a:ext cx="9753600" cy="73056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38178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3">
            <a:extLst>
              <a:ext uri="{FF2B5EF4-FFF2-40B4-BE49-F238E27FC236}">
                <a16:creationId xmlns:a16="http://schemas.microsoft.com/office/drawing/2014/main" xmlns="" id="{DCB9C2BA-7CD6-40E0-8E47-B7BF7E768BFE}"/>
              </a:ext>
            </a:extLst>
          </p:cNvPr>
          <p:cNvPicPr>
            <a:picLocks noChangeAspect="1"/>
          </p:cNvPicPr>
          <p:nvPr/>
        </p:nvPicPr>
        <p:blipFill>
          <a:blip r:embed="rId2"/>
          <a:stretch>
            <a:fillRect/>
          </a:stretch>
        </p:blipFill>
        <p:spPr>
          <a:xfrm>
            <a:off x="-3399" y="5955"/>
            <a:ext cx="9159296" cy="6854589"/>
          </a:xfrm>
          <a:prstGeom prst="rect">
            <a:avLst/>
          </a:prstGeom>
        </p:spPr>
      </p:pic>
      <p:sp>
        <p:nvSpPr>
          <p:cNvPr id="2" name="Заголовок 1"/>
          <p:cNvSpPr>
            <a:spLocks noGrp="1"/>
          </p:cNvSpPr>
          <p:nvPr>
            <p:ph type="title"/>
          </p:nvPr>
        </p:nvSpPr>
        <p:spPr/>
        <p:txBody>
          <a:bodyPr>
            <a:normAutofit fontScale="90000"/>
          </a:bodyPr>
          <a:lstStyle/>
          <a:p>
            <a:r>
              <a:rPr lang="ru-RU" dirty="0"/>
              <a:t>Как мы можем помочь нашей планете?</a:t>
            </a:r>
          </a:p>
        </p:txBody>
      </p:sp>
      <p:pic>
        <p:nvPicPr>
          <p:cNvPr id="26626" name="Picture 2"/>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193758" y="1773269"/>
            <a:ext cx="4038600"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27" name="Picture 3"/>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4911642" y="2187242"/>
            <a:ext cx="4038600" cy="302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87722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3172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xmlns="" id="{64017A9B-771B-418F-A202-FDAA1A8F5CF0}"/>
              </a:ext>
            </a:extLst>
          </p:cNvPr>
          <p:cNvPicPr>
            <a:picLocks noChangeAspect="1"/>
          </p:cNvPicPr>
          <p:nvPr/>
        </p:nvPicPr>
        <p:blipFill>
          <a:blip r:embed="rId2"/>
          <a:stretch>
            <a:fillRect/>
          </a:stretch>
        </p:blipFill>
        <p:spPr>
          <a:xfrm>
            <a:off x="-3399" y="4885"/>
            <a:ext cx="9150798" cy="6848229"/>
          </a:xfrm>
          <a:prstGeom prst="rect">
            <a:avLst/>
          </a:prstGeom>
        </p:spPr>
      </p:pic>
      <p:sp>
        <p:nvSpPr>
          <p:cNvPr id="2" name="Заголовок 1"/>
          <p:cNvSpPr>
            <a:spLocks noGrp="1"/>
          </p:cNvSpPr>
          <p:nvPr>
            <p:ph type="title"/>
          </p:nvPr>
        </p:nvSpPr>
        <p:spPr/>
        <p:txBody>
          <a:bodyPr>
            <a:normAutofit/>
          </a:bodyPr>
          <a:lstStyle/>
          <a:p>
            <a:r>
              <a:rPr lang="ru-RU" dirty="0"/>
              <a:t>Как люди помогают друг другу?</a:t>
            </a:r>
          </a:p>
        </p:txBody>
      </p:sp>
      <p:sp>
        <p:nvSpPr>
          <p:cNvPr id="3" name="Объект 2"/>
          <p:cNvSpPr>
            <a:spLocks noGrp="1"/>
          </p:cNvSpPr>
          <p:nvPr>
            <p:ph sz="half" idx="1"/>
          </p:nvPr>
        </p:nvSpPr>
        <p:spPr>
          <a:xfrm>
            <a:off x="457200" y="1340768"/>
            <a:ext cx="4038600" cy="4785395"/>
          </a:xfrm>
        </p:spPr>
        <p:txBody>
          <a:bodyPr vert="horz" lIns="91440" tIns="45720" rIns="91440" bIns="45720" rtlCol="0" anchor="t">
            <a:noAutofit/>
          </a:bodyPr>
          <a:lstStyle/>
          <a:p>
            <a:pPr marL="0" lvl="0" indent="0">
              <a:buNone/>
            </a:pPr>
            <a:r>
              <a:rPr lang="ru-RU" sz="2400" dirty="0">
                <a:solidFill>
                  <a:srgbClr val="0070C0"/>
                </a:solidFill>
                <a:latin typeface="PT Serif"/>
              </a:rPr>
              <a:t>На каждом предприятии есть собственный отдел, который контролирует влияние работы предприятия на окружающую среду.</a:t>
            </a:r>
          </a:p>
          <a:p>
            <a:pPr marL="0" lvl="0" indent="0">
              <a:buNone/>
            </a:pPr>
            <a:r>
              <a:rPr lang="ru-RU" sz="2400" dirty="0" err="1">
                <a:solidFill>
                  <a:srgbClr val="FF0000"/>
                </a:solidFill>
                <a:latin typeface="PT Serif"/>
              </a:rPr>
              <a:t>Экоконтроль</a:t>
            </a:r>
            <a:r>
              <a:rPr lang="ru-RU" sz="2400" dirty="0">
                <a:solidFill>
                  <a:srgbClr val="444444"/>
                </a:solidFill>
                <a:latin typeface="PT Serif"/>
              </a:rPr>
              <a:t> </a:t>
            </a:r>
            <a:r>
              <a:rPr lang="ru-RU" sz="2400" dirty="0">
                <a:solidFill>
                  <a:srgbClr val="0070C0"/>
                </a:solidFill>
                <a:latin typeface="PT Serif"/>
              </a:rPr>
              <a:t>работает в сетевых продуктовых магазинах, чтобы не допустить попадания на столы некачественных продуктов.</a:t>
            </a:r>
          </a:p>
          <a:p>
            <a:endParaRPr lang="ru-RU" sz="2400" dirty="0"/>
          </a:p>
        </p:txBody>
      </p:sp>
      <p:pic>
        <p:nvPicPr>
          <p:cNvPr id="22530"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848310" y="3730910"/>
            <a:ext cx="4163144"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4998" y="1425750"/>
            <a:ext cx="190500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12129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1" cy="685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72986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2">
            <a:extLst>
              <a:ext uri="{FF2B5EF4-FFF2-40B4-BE49-F238E27FC236}">
                <a16:creationId xmlns:a16="http://schemas.microsoft.com/office/drawing/2014/main" xmlns="" id="{9C02EF7E-05B5-4511-A40F-EA3A6153C313}"/>
              </a:ext>
            </a:extLst>
          </p:cNvPr>
          <p:cNvPicPr>
            <a:picLocks noChangeAspect="1"/>
          </p:cNvPicPr>
          <p:nvPr/>
        </p:nvPicPr>
        <p:blipFill>
          <a:blip r:embed="rId2"/>
          <a:stretch>
            <a:fillRect/>
          </a:stretch>
        </p:blipFill>
        <p:spPr>
          <a:xfrm>
            <a:off x="-2658" y="9293"/>
            <a:ext cx="10136582" cy="7585965"/>
          </a:xfrm>
          <a:prstGeom prst="rect">
            <a:avLst/>
          </a:prstGeom>
        </p:spPr>
      </p:pic>
      <p:grpSp>
        <p:nvGrpSpPr>
          <p:cNvPr id="5" name="Группа 4">
            <a:extLst>
              <a:ext uri="{FF2B5EF4-FFF2-40B4-BE49-F238E27FC236}">
                <a16:creationId xmlns:a16="http://schemas.microsoft.com/office/drawing/2014/main" xmlns="" id="{6799C677-1814-45D7-B4A6-1983ABF4BC7F}"/>
              </a:ext>
            </a:extLst>
          </p:cNvPr>
          <p:cNvGrpSpPr/>
          <p:nvPr/>
        </p:nvGrpSpPr>
        <p:grpSpPr>
          <a:xfrm>
            <a:off x="366552" y="464281"/>
            <a:ext cx="5166869" cy="4605992"/>
            <a:chOff x="281571" y="217835"/>
            <a:chExt cx="3943137" cy="3696692"/>
          </a:xfrm>
        </p:grpSpPr>
        <p:sp>
          <p:nvSpPr>
            <p:cNvPr id="2" name="Прямоугольник 1">
              <a:extLst>
                <a:ext uri="{FF2B5EF4-FFF2-40B4-BE49-F238E27FC236}">
                  <a16:creationId xmlns:a16="http://schemas.microsoft.com/office/drawing/2014/main" xmlns="" id="{B0D5D5DF-41A9-46CC-96ED-8B1D93C6ED52}"/>
                </a:ext>
              </a:extLst>
            </p:cNvPr>
            <p:cNvSpPr/>
            <p:nvPr/>
          </p:nvSpPr>
          <p:spPr>
            <a:xfrm>
              <a:off x="1021476" y="218402"/>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4" name="Прямоугольник 3">
              <a:extLst>
                <a:ext uri="{FF2B5EF4-FFF2-40B4-BE49-F238E27FC236}">
                  <a16:creationId xmlns:a16="http://schemas.microsoft.com/office/drawing/2014/main" xmlns="" id="{C9B189D2-4038-453A-9E1F-CDA653ACB169}"/>
                </a:ext>
              </a:extLst>
            </p:cNvPr>
            <p:cNvSpPr/>
            <p:nvPr/>
          </p:nvSpPr>
          <p:spPr>
            <a:xfrm>
              <a:off x="1267922" y="218402"/>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6" name="Прямоугольник 5">
              <a:extLst>
                <a:ext uri="{FF2B5EF4-FFF2-40B4-BE49-F238E27FC236}">
                  <a16:creationId xmlns:a16="http://schemas.microsoft.com/office/drawing/2014/main" xmlns="" id="{2FBFB483-7C56-43B4-B51E-B02BAF64D9C9}"/>
                </a:ext>
              </a:extLst>
            </p:cNvPr>
            <p:cNvSpPr/>
            <p:nvPr/>
          </p:nvSpPr>
          <p:spPr>
            <a:xfrm>
              <a:off x="1513802" y="217835"/>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8" name="Прямоугольник 7">
              <a:extLst>
                <a:ext uri="{FF2B5EF4-FFF2-40B4-BE49-F238E27FC236}">
                  <a16:creationId xmlns:a16="http://schemas.microsoft.com/office/drawing/2014/main" xmlns="" id="{87994804-521F-4C9A-9258-F29CAB65D289}"/>
                </a:ext>
              </a:extLst>
            </p:cNvPr>
            <p:cNvSpPr/>
            <p:nvPr/>
          </p:nvSpPr>
          <p:spPr>
            <a:xfrm>
              <a:off x="1760814" y="218402"/>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0" name="Прямоугольник 9">
              <a:extLst>
                <a:ext uri="{FF2B5EF4-FFF2-40B4-BE49-F238E27FC236}">
                  <a16:creationId xmlns:a16="http://schemas.microsoft.com/office/drawing/2014/main" xmlns="" id="{F7187066-403A-40C1-9E9C-C613C16AB4B0}"/>
                </a:ext>
              </a:extLst>
            </p:cNvPr>
            <p:cNvSpPr/>
            <p:nvPr/>
          </p:nvSpPr>
          <p:spPr>
            <a:xfrm>
              <a:off x="2007260" y="218402"/>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2" name="Прямоугольник 11">
              <a:extLst>
                <a:ext uri="{FF2B5EF4-FFF2-40B4-BE49-F238E27FC236}">
                  <a16:creationId xmlns:a16="http://schemas.microsoft.com/office/drawing/2014/main" xmlns="" id="{912B7B6C-EF49-48F5-A247-E1B14F0504D6}"/>
                </a:ext>
              </a:extLst>
            </p:cNvPr>
            <p:cNvSpPr/>
            <p:nvPr/>
          </p:nvSpPr>
          <p:spPr>
            <a:xfrm>
              <a:off x="1021476" y="464848"/>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4" name="Прямоугольник 13">
              <a:extLst>
                <a:ext uri="{FF2B5EF4-FFF2-40B4-BE49-F238E27FC236}">
                  <a16:creationId xmlns:a16="http://schemas.microsoft.com/office/drawing/2014/main" xmlns="" id="{6BFCEEA3-F72D-4BBF-AF71-536B409A35C6}"/>
                </a:ext>
              </a:extLst>
            </p:cNvPr>
            <p:cNvSpPr/>
            <p:nvPr/>
          </p:nvSpPr>
          <p:spPr>
            <a:xfrm>
              <a:off x="1021476" y="711294"/>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6" name="Прямоугольник 15">
              <a:extLst>
                <a:ext uri="{FF2B5EF4-FFF2-40B4-BE49-F238E27FC236}">
                  <a16:creationId xmlns:a16="http://schemas.microsoft.com/office/drawing/2014/main" xmlns="" id="{9C626725-7B98-487A-9400-6E27E9BC88D0}"/>
                </a:ext>
              </a:extLst>
            </p:cNvPr>
            <p:cNvSpPr/>
            <p:nvPr/>
          </p:nvSpPr>
          <p:spPr>
            <a:xfrm>
              <a:off x="1021476" y="957740"/>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8" name="Прямоугольник 17">
              <a:extLst>
                <a:ext uri="{FF2B5EF4-FFF2-40B4-BE49-F238E27FC236}">
                  <a16:creationId xmlns:a16="http://schemas.microsoft.com/office/drawing/2014/main" xmlns="" id="{05F3DDC5-DE57-4194-B7A9-467FD07C462D}"/>
                </a:ext>
              </a:extLst>
            </p:cNvPr>
            <p:cNvSpPr/>
            <p:nvPr/>
          </p:nvSpPr>
          <p:spPr>
            <a:xfrm>
              <a:off x="1020909" y="1203620"/>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20" name="Прямоугольник 19">
              <a:extLst>
                <a:ext uri="{FF2B5EF4-FFF2-40B4-BE49-F238E27FC236}">
                  <a16:creationId xmlns:a16="http://schemas.microsoft.com/office/drawing/2014/main" xmlns="" id="{175E9E56-DC88-47A8-98F4-2AC45EFB1A7B}"/>
                </a:ext>
              </a:extLst>
            </p:cNvPr>
            <p:cNvSpPr/>
            <p:nvPr/>
          </p:nvSpPr>
          <p:spPr>
            <a:xfrm>
              <a:off x="1020909" y="1450066"/>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22" name="Прямоугольник 21">
              <a:extLst>
                <a:ext uri="{FF2B5EF4-FFF2-40B4-BE49-F238E27FC236}">
                  <a16:creationId xmlns:a16="http://schemas.microsoft.com/office/drawing/2014/main" xmlns="" id="{9D5A1630-1883-4281-8212-ECD006AE81E1}"/>
                </a:ext>
              </a:extLst>
            </p:cNvPr>
            <p:cNvSpPr/>
            <p:nvPr/>
          </p:nvSpPr>
          <p:spPr>
            <a:xfrm>
              <a:off x="1021476" y="1697079"/>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24" name="Прямоугольник 23">
              <a:extLst>
                <a:ext uri="{FF2B5EF4-FFF2-40B4-BE49-F238E27FC236}">
                  <a16:creationId xmlns:a16="http://schemas.microsoft.com/office/drawing/2014/main" xmlns="" id="{72563D2E-C831-4EA9-ABD9-94921A73B0AD}"/>
                </a:ext>
              </a:extLst>
            </p:cNvPr>
            <p:cNvSpPr/>
            <p:nvPr/>
          </p:nvSpPr>
          <p:spPr>
            <a:xfrm>
              <a:off x="774463" y="1696512"/>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26" name="Прямоугольник 25">
              <a:extLst>
                <a:ext uri="{FF2B5EF4-FFF2-40B4-BE49-F238E27FC236}">
                  <a16:creationId xmlns:a16="http://schemas.microsoft.com/office/drawing/2014/main" xmlns="" id="{1A941A3E-9D9C-4B6F-B951-67CD5360CEEE}"/>
                </a:ext>
              </a:extLst>
            </p:cNvPr>
            <p:cNvSpPr/>
            <p:nvPr/>
          </p:nvSpPr>
          <p:spPr>
            <a:xfrm>
              <a:off x="528584" y="1697079"/>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28" name="Прямоугольник 27">
              <a:extLst>
                <a:ext uri="{FF2B5EF4-FFF2-40B4-BE49-F238E27FC236}">
                  <a16:creationId xmlns:a16="http://schemas.microsoft.com/office/drawing/2014/main" xmlns="" id="{354058E7-113E-4F23-AEF9-6929CF85CCA3}"/>
                </a:ext>
              </a:extLst>
            </p:cNvPr>
            <p:cNvSpPr/>
            <p:nvPr/>
          </p:nvSpPr>
          <p:spPr>
            <a:xfrm>
              <a:off x="528017" y="1450066"/>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30" name="Прямоугольник 29">
              <a:extLst>
                <a:ext uri="{FF2B5EF4-FFF2-40B4-BE49-F238E27FC236}">
                  <a16:creationId xmlns:a16="http://schemas.microsoft.com/office/drawing/2014/main" xmlns="" id="{7FA7012F-5753-4210-882B-25ACC926A947}"/>
                </a:ext>
              </a:extLst>
            </p:cNvPr>
            <p:cNvSpPr/>
            <p:nvPr/>
          </p:nvSpPr>
          <p:spPr>
            <a:xfrm>
              <a:off x="528017" y="1203620"/>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32" name="Прямоугольник 31">
              <a:extLst>
                <a:ext uri="{FF2B5EF4-FFF2-40B4-BE49-F238E27FC236}">
                  <a16:creationId xmlns:a16="http://schemas.microsoft.com/office/drawing/2014/main" xmlns="" id="{35B0BB71-8BFC-4C42-B5A3-457F7EDFA208}"/>
                </a:ext>
              </a:extLst>
            </p:cNvPr>
            <p:cNvSpPr/>
            <p:nvPr/>
          </p:nvSpPr>
          <p:spPr>
            <a:xfrm>
              <a:off x="774463" y="1203620"/>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34" name="Прямоугольник 33">
              <a:extLst>
                <a:ext uri="{FF2B5EF4-FFF2-40B4-BE49-F238E27FC236}">
                  <a16:creationId xmlns:a16="http://schemas.microsoft.com/office/drawing/2014/main" xmlns="" id="{A9F73670-E18B-4773-BFB0-BD4F1686A356}"/>
                </a:ext>
              </a:extLst>
            </p:cNvPr>
            <p:cNvSpPr/>
            <p:nvPr/>
          </p:nvSpPr>
          <p:spPr>
            <a:xfrm>
              <a:off x="281571" y="1696512"/>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36" name="Прямоугольник 35">
              <a:extLst>
                <a:ext uri="{FF2B5EF4-FFF2-40B4-BE49-F238E27FC236}">
                  <a16:creationId xmlns:a16="http://schemas.microsoft.com/office/drawing/2014/main" xmlns="" id="{7C489F10-F696-40D7-8DC1-957A5F1E3708}"/>
                </a:ext>
              </a:extLst>
            </p:cNvPr>
            <p:cNvSpPr/>
            <p:nvPr/>
          </p:nvSpPr>
          <p:spPr>
            <a:xfrm>
              <a:off x="774463" y="1450066"/>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38" name="Прямоугольник 37">
              <a:extLst>
                <a:ext uri="{FF2B5EF4-FFF2-40B4-BE49-F238E27FC236}">
                  <a16:creationId xmlns:a16="http://schemas.microsoft.com/office/drawing/2014/main" xmlns="" id="{F1D92B1C-B87F-4283-9209-B4AEC6397E11}"/>
                </a:ext>
              </a:extLst>
            </p:cNvPr>
            <p:cNvSpPr/>
            <p:nvPr/>
          </p:nvSpPr>
          <p:spPr>
            <a:xfrm>
              <a:off x="1267356" y="1203620"/>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40" name="Прямоугольник 39">
              <a:extLst>
                <a:ext uri="{FF2B5EF4-FFF2-40B4-BE49-F238E27FC236}">
                  <a16:creationId xmlns:a16="http://schemas.microsoft.com/office/drawing/2014/main" xmlns="" id="{889AB2AA-A43F-4C33-A95B-07CA2C4F4DBB}"/>
                </a:ext>
              </a:extLst>
            </p:cNvPr>
            <p:cNvSpPr/>
            <p:nvPr/>
          </p:nvSpPr>
          <p:spPr>
            <a:xfrm>
              <a:off x="1513802" y="1203620"/>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42" name="Прямоугольник 41">
              <a:extLst>
                <a:ext uri="{FF2B5EF4-FFF2-40B4-BE49-F238E27FC236}">
                  <a16:creationId xmlns:a16="http://schemas.microsoft.com/office/drawing/2014/main" xmlns="" id="{1155591F-E3AB-4DEB-9A03-746278137CF7}"/>
                </a:ext>
              </a:extLst>
            </p:cNvPr>
            <p:cNvSpPr/>
            <p:nvPr/>
          </p:nvSpPr>
          <p:spPr>
            <a:xfrm>
              <a:off x="1760814" y="1204187"/>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44" name="Прямоугольник 43">
              <a:extLst>
                <a:ext uri="{FF2B5EF4-FFF2-40B4-BE49-F238E27FC236}">
                  <a16:creationId xmlns:a16="http://schemas.microsoft.com/office/drawing/2014/main" xmlns="" id="{96AA0B07-06CA-4C99-BD49-E62C75F1F989}"/>
                </a:ext>
              </a:extLst>
            </p:cNvPr>
            <p:cNvSpPr/>
            <p:nvPr/>
          </p:nvSpPr>
          <p:spPr>
            <a:xfrm>
              <a:off x="2007260" y="1204187"/>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46" name="Прямоугольник 45">
              <a:extLst>
                <a:ext uri="{FF2B5EF4-FFF2-40B4-BE49-F238E27FC236}">
                  <a16:creationId xmlns:a16="http://schemas.microsoft.com/office/drawing/2014/main" xmlns="" id="{41DF23EC-29E1-4326-A64E-29582C2D81E9}"/>
                </a:ext>
              </a:extLst>
            </p:cNvPr>
            <p:cNvSpPr/>
            <p:nvPr/>
          </p:nvSpPr>
          <p:spPr>
            <a:xfrm>
              <a:off x="2253706" y="1204187"/>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48" name="Прямоугольник 47">
              <a:extLst>
                <a:ext uri="{FF2B5EF4-FFF2-40B4-BE49-F238E27FC236}">
                  <a16:creationId xmlns:a16="http://schemas.microsoft.com/office/drawing/2014/main" xmlns="" id="{14A73CB1-E8DE-421A-A4F0-AF01E2786366}"/>
                </a:ext>
              </a:extLst>
            </p:cNvPr>
            <p:cNvSpPr/>
            <p:nvPr/>
          </p:nvSpPr>
          <p:spPr>
            <a:xfrm>
              <a:off x="2500153" y="1204187"/>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50" name="Прямоугольник 49">
              <a:extLst>
                <a:ext uri="{FF2B5EF4-FFF2-40B4-BE49-F238E27FC236}">
                  <a16:creationId xmlns:a16="http://schemas.microsoft.com/office/drawing/2014/main" xmlns="" id="{97E62EE8-0D1E-48DF-B307-B31B17468747}"/>
                </a:ext>
              </a:extLst>
            </p:cNvPr>
            <p:cNvSpPr/>
            <p:nvPr/>
          </p:nvSpPr>
          <p:spPr>
            <a:xfrm>
              <a:off x="2746599" y="1204187"/>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52" name="Прямоугольник 51">
              <a:extLst>
                <a:ext uri="{FF2B5EF4-FFF2-40B4-BE49-F238E27FC236}">
                  <a16:creationId xmlns:a16="http://schemas.microsoft.com/office/drawing/2014/main" xmlns="" id="{833464DB-E44B-4516-A2DD-50B0D2961391}"/>
                </a:ext>
              </a:extLst>
            </p:cNvPr>
            <p:cNvSpPr/>
            <p:nvPr/>
          </p:nvSpPr>
          <p:spPr>
            <a:xfrm>
              <a:off x="2746599" y="957741"/>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54" name="Прямоугольник 53">
              <a:extLst>
                <a:ext uri="{FF2B5EF4-FFF2-40B4-BE49-F238E27FC236}">
                  <a16:creationId xmlns:a16="http://schemas.microsoft.com/office/drawing/2014/main" xmlns="" id="{280D4FF5-BFFE-44EF-B340-060A19E5F1CF}"/>
                </a:ext>
              </a:extLst>
            </p:cNvPr>
            <p:cNvSpPr/>
            <p:nvPr/>
          </p:nvSpPr>
          <p:spPr>
            <a:xfrm>
              <a:off x="2746599" y="711294"/>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56" name="Прямоугольник 55">
              <a:extLst>
                <a:ext uri="{FF2B5EF4-FFF2-40B4-BE49-F238E27FC236}">
                  <a16:creationId xmlns:a16="http://schemas.microsoft.com/office/drawing/2014/main" xmlns="" id="{09D27F8D-43E6-493E-877D-EE186C23183A}"/>
                </a:ext>
              </a:extLst>
            </p:cNvPr>
            <p:cNvSpPr/>
            <p:nvPr/>
          </p:nvSpPr>
          <p:spPr>
            <a:xfrm>
              <a:off x="2746599" y="464849"/>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58" name="Прямоугольник 57">
              <a:extLst>
                <a:ext uri="{FF2B5EF4-FFF2-40B4-BE49-F238E27FC236}">
                  <a16:creationId xmlns:a16="http://schemas.microsoft.com/office/drawing/2014/main" xmlns="" id="{BE2551AE-B48F-46F0-A218-DB7836285F58}"/>
                </a:ext>
              </a:extLst>
            </p:cNvPr>
            <p:cNvSpPr/>
            <p:nvPr/>
          </p:nvSpPr>
          <p:spPr>
            <a:xfrm>
              <a:off x="2746599" y="218402"/>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60" name="Прямоугольник 59">
              <a:extLst>
                <a:ext uri="{FF2B5EF4-FFF2-40B4-BE49-F238E27FC236}">
                  <a16:creationId xmlns:a16="http://schemas.microsoft.com/office/drawing/2014/main" xmlns="" id="{93F583EA-1AFF-4E38-ACE1-35775A5F573A}"/>
                </a:ext>
              </a:extLst>
            </p:cNvPr>
            <p:cNvSpPr/>
            <p:nvPr/>
          </p:nvSpPr>
          <p:spPr>
            <a:xfrm>
              <a:off x="528017" y="1942959"/>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62" name="Прямоугольник 61">
              <a:extLst>
                <a:ext uri="{FF2B5EF4-FFF2-40B4-BE49-F238E27FC236}">
                  <a16:creationId xmlns:a16="http://schemas.microsoft.com/office/drawing/2014/main" xmlns="" id="{627B71CC-9F2F-4D49-A196-43F23964D6F9}"/>
                </a:ext>
              </a:extLst>
            </p:cNvPr>
            <p:cNvSpPr/>
            <p:nvPr/>
          </p:nvSpPr>
          <p:spPr>
            <a:xfrm>
              <a:off x="528017" y="2189405"/>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64" name="Прямоугольник 63">
              <a:extLst>
                <a:ext uri="{FF2B5EF4-FFF2-40B4-BE49-F238E27FC236}">
                  <a16:creationId xmlns:a16="http://schemas.microsoft.com/office/drawing/2014/main" xmlns="" id="{CC2EDC05-C588-49C4-BE57-620654ACFC25}"/>
                </a:ext>
              </a:extLst>
            </p:cNvPr>
            <p:cNvSpPr/>
            <p:nvPr/>
          </p:nvSpPr>
          <p:spPr>
            <a:xfrm>
              <a:off x="528017" y="2435851"/>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66" name="Прямоугольник 65">
              <a:extLst>
                <a:ext uri="{FF2B5EF4-FFF2-40B4-BE49-F238E27FC236}">
                  <a16:creationId xmlns:a16="http://schemas.microsoft.com/office/drawing/2014/main" xmlns="" id="{42C102FD-2ADD-468C-A747-84AD67EA3083}"/>
                </a:ext>
              </a:extLst>
            </p:cNvPr>
            <p:cNvSpPr/>
            <p:nvPr/>
          </p:nvSpPr>
          <p:spPr>
            <a:xfrm>
              <a:off x="528017" y="2682297"/>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68" name="Прямоугольник 67">
              <a:extLst>
                <a:ext uri="{FF2B5EF4-FFF2-40B4-BE49-F238E27FC236}">
                  <a16:creationId xmlns:a16="http://schemas.microsoft.com/office/drawing/2014/main" xmlns="" id="{5CAB3945-C4BC-4FE6-80C3-1DCEE76FFE74}"/>
                </a:ext>
              </a:extLst>
            </p:cNvPr>
            <p:cNvSpPr/>
            <p:nvPr/>
          </p:nvSpPr>
          <p:spPr>
            <a:xfrm>
              <a:off x="528017" y="2928743"/>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70" name="Прямоугольник 69">
              <a:extLst>
                <a:ext uri="{FF2B5EF4-FFF2-40B4-BE49-F238E27FC236}">
                  <a16:creationId xmlns:a16="http://schemas.microsoft.com/office/drawing/2014/main" xmlns="" id="{484893DC-A25C-42AC-96B0-FE9EBDA3B028}"/>
                </a:ext>
              </a:extLst>
            </p:cNvPr>
            <p:cNvSpPr/>
            <p:nvPr/>
          </p:nvSpPr>
          <p:spPr>
            <a:xfrm>
              <a:off x="281571" y="2189405"/>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72" name="Прямоугольник 71">
              <a:extLst>
                <a:ext uri="{FF2B5EF4-FFF2-40B4-BE49-F238E27FC236}">
                  <a16:creationId xmlns:a16="http://schemas.microsoft.com/office/drawing/2014/main" xmlns="" id="{0594FA6D-95C7-482E-B797-749A762EC684}"/>
                </a:ext>
              </a:extLst>
            </p:cNvPr>
            <p:cNvSpPr/>
            <p:nvPr/>
          </p:nvSpPr>
          <p:spPr>
            <a:xfrm>
              <a:off x="774463" y="2189405"/>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74" name="Прямоугольник 73">
              <a:extLst>
                <a:ext uri="{FF2B5EF4-FFF2-40B4-BE49-F238E27FC236}">
                  <a16:creationId xmlns:a16="http://schemas.microsoft.com/office/drawing/2014/main" xmlns="" id="{57F5B7B7-E087-4956-A82D-4A3A891300BE}"/>
                </a:ext>
              </a:extLst>
            </p:cNvPr>
            <p:cNvSpPr/>
            <p:nvPr/>
          </p:nvSpPr>
          <p:spPr>
            <a:xfrm>
              <a:off x="1020909" y="2189405"/>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76" name="Прямоугольник 75">
              <a:extLst>
                <a:ext uri="{FF2B5EF4-FFF2-40B4-BE49-F238E27FC236}">
                  <a16:creationId xmlns:a16="http://schemas.microsoft.com/office/drawing/2014/main" xmlns="" id="{C268A2D3-3B1D-41CA-BA3D-62AB3E7A0CCB}"/>
                </a:ext>
              </a:extLst>
            </p:cNvPr>
            <p:cNvSpPr/>
            <p:nvPr/>
          </p:nvSpPr>
          <p:spPr>
            <a:xfrm>
              <a:off x="1267356" y="2189405"/>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78" name="Прямоугольник 77">
              <a:extLst>
                <a:ext uri="{FF2B5EF4-FFF2-40B4-BE49-F238E27FC236}">
                  <a16:creationId xmlns:a16="http://schemas.microsoft.com/office/drawing/2014/main" xmlns="" id="{DEBE6ECB-4BEB-455C-A30E-354A5B46BB0E}"/>
                </a:ext>
              </a:extLst>
            </p:cNvPr>
            <p:cNvSpPr/>
            <p:nvPr/>
          </p:nvSpPr>
          <p:spPr>
            <a:xfrm>
              <a:off x="1020909" y="2435851"/>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80" name="Прямоугольник 79">
              <a:extLst>
                <a:ext uri="{FF2B5EF4-FFF2-40B4-BE49-F238E27FC236}">
                  <a16:creationId xmlns:a16="http://schemas.microsoft.com/office/drawing/2014/main" xmlns="" id="{FF58B5F1-1B99-43D4-9C4C-00CE6C5C5605}"/>
                </a:ext>
              </a:extLst>
            </p:cNvPr>
            <p:cNvSpPr/>
            <p:nvPr/>
          </p:nvSpPr>
          <p:spPr>
            <a:xfrm>
              <a:off x="1020909" y="2682297"/>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82" name="Прямоугольник 81">
              <a:extLst>
                <a:ext uri="{FF2B5EF4-FFF2-40B4-BE49-F238E27FC236}">
                  <a16:creationId xmlns:a16="http://schemas.microsoft.com/office/drawing/2014/main" xmlns="" id="{C004DEA1-A0AC-4D6A-8246-E0173B7D2356}"/>
                </a:ext>
              </a:extLst>
            </p:cNvPr>
            <p:cNvSpPr/>
            <p:nvPr/>
          </p:nvSpPr>
          <p:spPr>
            <a:xfrm>
              <a:off x="1020909" y="2928743"/>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84" name="Прямоугольник 83">
              <a:extLst>
                <a:ext uri="{FF2B5EF4-FFF2-40B4-BE49-F238E27FC236}">
                  <a16:creationId xmlns:a16="http://schemas.microsoft.com/office/drawing/2014/main" xmlns="" id="{D8E242B4-5B84-456A-82CE-848812A46DD1}"/>
                </a:ext>
              </a:extLst>
            </p:cNvPr>
            <p:cNvSpPr/>
            <p:nvPr/>
          </p:nvSpPr>
          <p:spPr>
            <a:xfrm>
              <a:off x="1020909" y="3175189"/>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86" name="Прямоугольник 85">
              <a:extLst>
                <a:ext uri="{FF2B5EF4-FFF2-40B4-BE49-F238E27FC236}">
                  <a16:creationId xmlns:a16="http://schemas.microsoft.com/office/drawing/2014/main" xmlns="" id="{22ADEAA1-E646-40FB-AA68-670DBB26F252}"/>
                </a:ext>
              </a:extLst>
            </p:cNvPr>
            <p:cNvSpPr/>
            <p:nvPr/>
          </p:nvSpPr>
          <p:spPr>
            <a:xfrm>
              <a:off x="1020909" y="3421635"/>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88" name="Прямоугольник 87">
              <a:extLst>
                <a:ext uri="{FF2B5EF4-FFF2-40B4-BE49-F238E27FC236}">
                  <a16:creationId xmlns:a16="http://schemas.microsoft.com/office/drawing/2014/main" xmlns="" id="{253571B6-2838-407C-BF5F-B48041467A59}"/>
                </a:ext>
              </a:extLst>
            </p:cNvPr>
            <p:cNvSpPr/>
            <p:nvPr/>
          </p:nvSpPr>
          <p:spPr>
            <a:xfrm>
              <a:off x="1020909" y="3668081"/>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90" name="Прямоугольник 89">
              <a:extLst>
                <a:ext uri="{FF2B5EF4-FFF2-40B4-BE49-F238E27FC236}">
                  <a16:creationId xmlns:a16="http://schemas.microsoft.com/office/drawing/2014/main" xmlns="" id="{7BD511D6-41E1-4D93-8C3C-5D9AF9B30A27}"/>
                </a:ext>
              </a:extLst>
            </p:cNvPr>
            <p:cNvSpPr/>
            <p:nvPr/>
          </p:nvSpPr>
          <p:spPr>
            <a:xfrm>
              <a:off x="1760248" y="1450066"/>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92" name="Прямоугольник 91">
              <a:extLst>
                <a:ext uri="{FF2B5EF4-FFF2-40B4-BE49-F238E27FC236}">
                  <a16:creationId xmlns:a16="http://schemas.microsoft.com/office/drawing/2014/main" xmlns="" id="{39E55ABA-C95F-4FA6-B541-672E1B3F41D1}"/>
                </a:ext>
              </a:extLst>
            </p:cNvPr>
            <p:cNvSpPr/>
            <p:nvPr/>
          </p:nvSpPr>
          <p:spPr>
            <a:xfrm>
              <a:off x="1760248" y="1696512"/>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94" name="Прямоугольник 93">
              <a:extLst>
                <a:ext uri="{FF2B5EF4-FFF2-40B4-BE49-F238E27FC236}">
                  <a16:creationId xmlns:a16="http://schemas.microsoft.com/office/drawing/2014/main" xmlns="" id="{B4D9F95B-5D5F-4A11-8D03-FF7F4ACA09AD}"/>
                </a:ext>
              </a:extLst>
            </p:cNvPr>
            <p:cNvSpPr/>
            <p:nvPr/>
          </p:nvSpPr>
          <p:spPr>
            <a:xfrm>
              <a:off x="1760248" y="957174"/>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96" name="Прямоугольник 95">
              <a:extLst>
                <a:ext uri="{FF2B5EF4-FFF2-40B4-BE49-F238E27FC236}">
                  <a16:creationId xmlns:a16="http://schemas.microsoft.com/office/drawing/2014/main" xmlns="" id="{833A61A5-4384-41CF-B102-DC7CB50062DA}"/>
                </a:ext>
              </a:extLst>
            </p:cNvPr>
            <p:cNvSpPr/>
            <p:nvPr/>
          </p:nvSpPr>
          <p:spPr>
            <a:xfrm>
              <a:off x="1760248" y="710728"/>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98" name="Прямоугольник 97">
              <a:extLst>
                <a:ext uri="{FF2B5EF4-FFF2-40B4-BE49-F238E27FC236}">
                  <a16:creationId xmlns:a16="http://schemas.microsoft.com/office/drawing/2014/main" xmlns="" id="{BAE6838F-852E-4EE8-A85D-64F454D3D808}"/>
                </a:ext>
              </a:extLst>
            </p:cNvPr>
            <p:cNvSpPr/>
            <p:nvPr/>
          </p:nvSpPr>
          <p:spPr>
            <a:xfrm>
              <a:off x="1513802" y="1696512"/>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00" name="Прямоугольник 99">
              <a:extLst>
                <a:ext uri="{FF2B5EF4-FFF2-40B4-BE49-F238E27FC236}">
                  <a16:creationId xmlns:a16="http://schemas.microsoft.com/office/drawing/2014/main" xmlns="" id="{5196B84C-969E-4D57-A7A4-0981ED47D5AA}"/>
                </a:ext>
              </a:extLst>
            </p:cNvPr>
            <p:cNvSpPr/>
            <p:nvPr/>
          </p:nvSpPr>
          <p:spPr>
            <a:xfrm>
              <a:off x="2006694" y="1696512"/>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02" name="Прямоугольник 101">
              <a:extLst>
                <a:ext uri="{FF2B5EF4-FFF2-40B4-BE49-F238E27FC236}">
                  <a16:creationId xmlns:a16="http://schemas.microsoft.com/office/drawing/2014/main" xmlns="" id="{DA48520B-65D6-4C84-87E8-2B7B34C1AD6F}"/>
                </a:ext>
              </a:extLst>
            </p:cNvPr>
            <p:cNvSpPr/>
            <p:nvPr/>
          </p:nvSpPr>
          <p:spPr>
            <a:xfrm>
              <a:off x="2253140" y="1696512"/>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04" name="Прямоугольник 103">
              <a:extLst>
                <a:ext uri="{FF2B5EF4-FFF2-40B4-BE49-F238E27FC236}">
                  <a16:creationId xmlns:a16="http://schemas.microsoft.com/office/drawing/2014/main" xmlns="" id="{A7E9454F-6F23-4719-9E3A-0FFACBB9C184}"/>
                </a:ext>
              </a:extLst>
            </p:cNvPr>
            <p:cNvSpPr/>
            <p:nvPr/>
          </p:nvSpPr>
          <p:spPr>
            <a:xfrm>
              <a:off x="2499586" y="1696512"/>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06" name="Прямоугольник 105">
              <a:extLst>
                <a:ext uri="{FF2B5EF4-FFF2-40B4-BE49-F238E27FC236}">
                  <a16:creationId xmlns:a16="http://schemas.microsoft.com/office/drawing/2014/main" xmlns="" id="{DF7BB9D6-859C-44C0-8F07-9E6D0DE9561F}"/>
                </a:ext>
              </a:extLst>
            </p:cNvPr>
            <p:cNvSpPr/>
            <p:nvPr/>
          </p:nvSpPr>
          <p:spPr>
            <a:xfrm>
              <a:off x="2746032" y="1696512"/>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08" name="Прямоугольник 107">
              <a:extLst>
                <a:ext uri="{FF2B5EF4-FFF2-40B4-BE49-F238E27FC236}">
                  <a16:creationId xmlns:a16="http://schemas.microsoft.com/office/drawing/2014/main" xmlns="" id="{4480C62C-0E0B-4A37-9088-17BF8B55BBF8}"/>
                </a:ext>
              </a:extLst>
            </p:cNvPr>
            <p:cNvSpPr/>
            <p:nvPr/>
          </p:nvSpPr>
          <p:spPr>
            <a:xfrm>
              <a:off x="2992478" y="1696512"/>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10" name="Прямоугольник 109">
              <a:extLst>
                <a:ext uri="{FF2B5EF4-FFF2-40B4-BE49-F238E27FC236}">
                  <a16:creationId xmlns:a16="http://schemas.microsoft.com/office/drawing/2014/main" xmlns="" id="{3561376C-507E-4A91-8208-BD91DD5CEDD0}"/>
                </a:ext>
              </a:extLst>
            </p:cNvPr>
            <p:cNvSpPr/>
            <p:nvPr/>
          </p:nvSpPr>
          <p:spPr>
            <a:xfrm>
              <a:off x="2253140" y="1942959"/>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12" name="Прямоугольник 111">
              <a:extLst>
                <a:ext uri="{FF2B5EF4-FFF2-40B4-BE49-F238E27FC236}">
                  <a16:creationId xmlns:a16="http://schemas.microsoft.com/office/drawing/2014/main" xmlns="" id="{88574560-47D9-4C08-B01B-ED16BBC136F5}"/>
                </a:ext>
              </a:extLst>
            </p:cNvPr>
            <p:cNvSpPr/>
            <p:nvPr/>
          </p:nvSpPr>
          <p:spPr>
            <a:xfrm>
              <a:off x="2253140" y="2189405"/>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14" name="Прямоугольник 113">
              <a:extLst>
                <a:ext uri="{FF2B5EF4-FFF2-40B4-BE49-F238E27FC236}">
                  <a16:creationId xmlns:a16="http://schemas.microsoft.com/office/drawing/2014/main" xmlns="" id="{AA0D899B-5859-4685-AA24-FFA7D0770350}"/>
                </a:ext>
              </a:extLst>
            </p:cNvPr>
            <p:cNvSpPr/>
            <p:nvPr/>
          </p:nvSpPr>
          <p:spPr>
            <a:xfrm>
              <a:off x="2253140" y="2435851"/>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16" name="Прямоугольник 115">
              <a:extLst>
                <a:ext uri="{FF2B5EF4-FFF2-40B4-BE49-F238E27FC236}">
                  <a16:creationId xmlns:a16="http://schemas.microsoft.com/office/drawing/2014/main" xmlns="" id="{04ACE87D-5FD4-4C17-885B-DCA183ED55C5}"/>
                </a:ext>
              </a:extLst>
            </p:cNvPr>
            <p:cNvSpPr/>
            <p:nvPr/>
          </p:nvSpPr>
          <p:spPr>
            <a:xfrm>
              <a:off x="2253140" y="2682297"/>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18" name="Прямоугольник 117">
              <a:extLst>
                <a:ext uri="{FF2B5EF4-FFF2-40B4-BE49-F238E27FC236}">
                  <a16:creationId xmlns:a16="http://schemas.microsoft.com/office/drawing/2014/main" xmlns="" id="{B73E7406-5B81-4B22-B818-6FB2A5EC0CC8}"/>
                </a:ext>
              </a:extLst>
            </p:cNvPr>
            <p:cNvSpPr/>
            <p:nvPr/>
          </p:nvSpPr>
          <p:spPr>
            <a:xfrm>
              <a:off x="2006694" y="2435851"/>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20" name="Прямоугольник 119">
              <a:extLst>
                <a:ext uri="{FF2B5EF4-FFF2-40B4-BE49-F238E27FC236}">
                  <a16:creationId xmlns:a16="http://schemas.microsoft.com/office/drawing/2014/main" xmlns="" id="{4A6E133B-217C-409A-950B-003369909943}"/>
                </a:ext>
              </a:extLst>
            </p:cNvPr>
            <p:cNvSpPr/>
            <p:nvPr/>
          </p:nvSpPr>
          <p:spPr>
            <a:xfrm>
              <a:off x="2499586" y="2435851"/>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22" name="Прямоугольник 121">
              <a:extLst>
                <a:ext uri="{FF2B5EF4-FFF2-40B4-BE49-F238E27FC236}">
                  <a16:creationId xmlns:a16="http://schemas.microsoft.com/office/drawing/2014/main" xmlns="" id="{3755B801-570A-43E4-B113-AD8089193F3B}"/>
                </a:ext>
              </a:extLst>
            </p:cNvPr>
            <p:cNvSpPr/>
            <p:nvPr/>
          </p:nvSpPr>
          <p:spPr>
            <a:xfrm>
              <a:off x="2746032" y="2435851"/>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24" name="Прямоугольник 123">
              <a:extLst>
                <a:ext uri="{FF2B5EF4-FFF2-40B4-BE49-F238E27FC236}">
                  <a16:creationId xmlns:a16="http://schemas.microsoft.com/office/drawing/2014/main" xmlns="" id="{58BD0691-1E86-4199-94F9-AE9FF72E653A}"/>
                </a:ext>
              </a:extLst>
            </p:cNvPr>
            <p:cNvSpPr/>
            <p:nvPr/>
          </p:nvSpPr>
          <p:spPr>
            <a:xfrm>
              <a:off x="2992478" y="2435851"/>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26" name="Прямоугольник 125">
              <a:extLst>
                <a:ext uri="{FF2B5EF4-FFF2-40B4-BE49-F238E27FC236}">
                  <a16:creationId xmlns:a16="http://schemas.microsoft.com/office/drawing/2014/main" xmlns="" id="{7C9E61B7-45C8-43C9-8291-5720B3ADC918}"/>
                </a:ext>
              </a:extLst>
            </p:cNvPr>
            <p:cNvSpPr/>
            <p:nvPr/>
          </p:nvSpPr>
          <p:spPr>
            <a:xfrm>
              <a:off x="2253140" y="2928743"/>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28" name="Прямоугольник 127">
              <a:extLst>
                <a:ext uri="{FF2B5EF4-FFF2-40B4-BE49-F238E27FC236}">
                  <a16:creationId xmlns:a16="http://schemas.microsoft.com/office/drawing/2014/main" xmlns="" id="{E54327CE-BB66-4F46-9029-642941464D82}"/>
                </a:ext>
              </a:extLst>
            </p:cNvPr>
            <p:cNvSpPr/>
            <p:nvPr/>
          </p:nvSpPr>
          <p:spPr>
            <a:xfrm>
              <a:off x="1267355" y="2928743"/>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30" name="Прямоугольник 129">
              <a:extLst>
                <a:ext uri="{FF2B5EF4-FFF2-40B4-BE49-F238E27FC236}">
                  <a16:creationId xmlns:a16="http://schemas.microsoft.com/office/drawing/2014/main" xmlns="" id="{F33FC0CA-6ADA-41EB-893B-347C10F7F97A}"/>
                </a:ext>
              </a:extLst>
            </p:cNvPr>
            <p:cNvSpPr/>
            <p:nvPr/>
          </p:nvSpPr>
          <p:spPr>
            <a:xfrm>
              <a:off x="1513801" y="2928743"/>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32" name="Прямоугольник 131">
              <a:extLst>
                <a:ext uri="{FF2B5EF4-FFF2-40B4-BE49-F238E27FC236}">
                  <a16:creationId xmlns:a16="http://schemas.microsoft.com/office/drawing/2014/main" xmlns="" id="{6BD00651-57CD-4DEA-8DF1-23BE1DBA06FC}"/>
                </a:ext>
              </a:extLst>
            </p:cNvPr>
            <p:cNvSpPr/>
            <p:nvPr/>
          </p:nvSpPr>
          <p:spPr>
            <a:xfrm>
              <a:off x="1760247" y="2928743"/>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34" name="Прямоугольник 133">
              <a:extLst>
                <a:ext uri="{FF2B5EF4-FFF2-40B4-BE49-F238E27FC236}">
                  <a16:creationId xmlns:a16="http://schemas.microsoft.com/office/drawing/2014/main" xmlns="" id="{5D8413F4-88E6-4340-B93E-BBDC829EB4BB}"/>
                </a:ext>
              </a:extLst>
            </p:cNvPr>
            <p:cNvSpPr/>
            <p:nvPr/>
          </p:nvSpPr>
          <p:spPr>
            <a:xfrm>
              <a:off x="2006693" y="2928743"/>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36" name="Прямоугольник 135">
              <a:extLst>
                <a:ext uri="{FF2B5EF4-FFF2-40B4-BE49-F238E27FC236}">
                  <a16:creationId xmlns:a16="http://schemas.microsoft.com/office/drawing/2014/main" xmlns="" id="{BF359D2A-C767-4933-8BD7-0B346AF1ACB5}"/>
                </a:ext>
              </a:extLst>
            </p:cNvPr>
            <p:cNvSpPr/>
            <p:nvPr/>
          </p:nvSpPr>
          <p:spPr>
            <a:xfrm>
              <a:off x="2499586" y="2928743"/>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38" name="Прямоугольник 137">
              <a:extLst>
                <a:ext uri="{FF2B5EF4-FFF2-40B4-BE49-F238E27FC236}">
                  <a16:creationId xmlns:a16="http://schemas.microsoft.com/office/drawing/2014/main" xmlns="" id="{B1859FF1-FFF2-41CB-BF8B-F31B8B51204C}"/>
                </a:ext>
              </a:extLst>
            </p:cNvPr>
            <p:cNvSpPr/>
            <p:nvPr/>
          </p:nvSpPr>
          <p:spPr>
            <a:xfrm>
              <a:off x="2746032" y="2928743"/>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40" name="Прямоугольник 139">
              <a:extLst>
                <a:ext uri="{FF2B5EF4-FFF2-40B4-BE49-F238E27FC236}">
                  <a16:creationId xmlns:a16="http://schemas.microsoft.com/office/drawing/2014/main" xmlns="" id="{CA05BF31-5FE6-44E4-8A8C-DCFF16AFAC7B}"/>
                </a:ext>
              </a:extLst>
            </p:cNvPr>
            <p:cNvSpPr/>
            <p:nvPr/>
          </p:nvSpPr>
          <p:spPr>
            <a:xfrm>
              <a:off x="2992478" y="2928743"/>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42" name="Прямоугольник 141">
              <a:extLst>
                <a:ext uri="{FF2B5EF4-FFF2-40B4-BE49-F238E27FC236}">
                  <a16:creationId xmlns:a16="http://schemas.microsoft.com/office/drawing/2014/main" xmlns="" id="{F9AE80FF-48CC-4070-91D2-1603AE76A5A6}"/>
                </a:ext>
              </a:extLst>
            </p:cNvPr>
            <p:cNvSpPr/>
            <p:nvPr/>
          </p:nvSpPr>
          <p:spPr>
            <a:xfrm>
              <a:off x="3238924" y="2928743"/>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44" name="Прямоугольник 143">
              <a:extLst>
                <a:ext uri="{FF2B5EF4-FFF2-40B4-BE49-F238E27FC236}">
                  <a16:creationId xmlns:a16="http://schemas.microsoft.com/office/drawing/2014/main" xmlns="" id="{6A3819EC-FFB5-4BF4-9603-2C4C03991713}"/>
                </a:ext>
              </a:extLst>
            </p:cNvPr>
            <p:cNvSpPr/>
            <p:nvPr/>
          </p:nvSpPr>
          <p:spPr>
            <a:xfrm>
              <a:off x="3485370" y="2928743"/>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46" name="Прямоугольник 145">
              <a:extLst>
                <a:ext uri="{FF2B5EF4-FFF2-40B4-BE49-F238E27FC236}">
                  <a16:creationId xmlns:a16="http://schemas.microsoft.com/office/drawing/2014/main" xmlns="" id="{02E8FF90-E3FB-4708-BA1D-0D4E2E1F5946}"/>
                </a:ext>
              </a:extLst>
            </p:cNvPr>
            <p:cNvSpPr/>
            <p:nvPr/>
          </p:nvSpPr>
          <p:spPr>
            <a:xfrm>
              <a:off x="3485370" y="2682297"/>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48" name="Прямоугольник 147">
              <a:extLst>
                <a:ext uri="{FF2B5EF4-FFF2-40B4-BE49-F238E27FC236}">
                  <a16:creationId xmlns:a16="http://schemas.microsoft.com/office/drawing/2014/main" xmlns="" id="{61C3AEAB-36C2-48FC-AFEC-F488F52666E1}"/>
                </a:ext>
              </a:extLst>
            </p:cNvPr>
            <p:cNvSpPr/>
            <p:nvPr/>
          </p:nvSpPr>
          <p:spPr>
            <a:xfrm>
              <a:off x="3485370" y="2435851"/>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50" name="Прямоугольник 149">
              <a:extLst>
                <a:ext uri="{FF2B5EF4-FFF2-40B4-BE49-F238E27FC236}">
                  <a16:creationId xmlns:a16="http://schemas.microsoft.com/office/drawing/2014/main" xmlns="" id="{C3B06315-A7F0-440A-B698-C043210FE95D}"/>
                </a:ext>
              </a:extLst>
            </p:cNvPr>
            <p:cNvSpPr/>
            <p:nvPr/>
          </p:nvSpPr>
          <p:spPr>
            <a:xfrm>
              <a:off x="3485370" y="2189405"/>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52" name="Прямоугольник 151">
              <a:extLst>
                <a:ext uri="{FF2B5EF4-FFF2-40B4-BE49-F238E27FC236}">
                  <a16:creationId xmlns:a16="http://schemas.microsoft.com/office/drawing/2014/main" xmlns="" id="{9D8F1649-BDE6-48AA-A4DB-DC996F29417F}"/>
                </a:ext>
              </a:extLst>
            </p:cNvPr>
            <p:cNvSpPr/>
            <p:nvPr/>
          </p:nvSpPr>
          <p:spPr>
            <a:xfrm>
              <a:off x="3485370" y="1942959"/>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54" name="Прямоугольник 153">
              <a:extLst>
                <a:ext uri="{FF2B5EF4-FFF2-40B4-BE49-F238E27FC236}">
                  <a16:creationId xmlns:a16="http://schemas.microsoft.com/office/drawing/2014/main" xmlns="" id="{EB329AA1-5589-4CFC-9FF5-61A26172B977}"/>
                </a:ext>
              </a:extLst>
            </p:cNvPr>
            <p:cNvSpPr/>
            <p:nvPr/>
          </p:nvSpPr>
          <p:spPr>
            <a:xfrm>
              <a:off x="3731816" y="2682297"/>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56" name="Прямоугольник 155">
              <a:extLst>
                <a:ext uri="{FF2B5EF4-FFF2-40B4-BE49-F238E27FC236}">
                  <a16:creationId xmlns:a16="http://schemas.microsoft.com/office/drawing/2014/main" xmlns="" id="{DB1182FC-1920-40C9-B0EB-813E10EE303C}"/>
                </a:ext>
              </a:extLst>
            </p:cNvPr>
            <p:cNvSpPr/>
            <p:nvPr/>
          </p:nvSpPr>
          <p:spPr>
            <a:xfrm>
              <a:off x="3978262" y="2682297"/>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58" name="Прямоугольник 157">
              <a:extLst>
                <a:ext uri="{FF2B5EF4-FFF2-40B4-BE49-F238E27FC236}">
                  <a16:creationId xmlns:a16="http://schemas.microsoft.com/office/drawing/2014/main" xmlns="" id="{184BADDC-66A4-429F-8016-FF2DE14DDFF4}"/>
                </a:ext>
              </a:extLst>
            </p:cNvPr>
            <p:cNvSpPr/>
            <p:nvPr/>
          </p:nvSpPr>
          <p:spPr>
            <a:xfrm>
              <a:off x="1267356" y="3421635"/>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60" name="Прямоугольник 159">
              <a:extLst>
                <a:ext uri="{FF2B5EF4-FFF2-40B4-BE49-F238E27FC236}">
                  <a16:creationId xmlns:a16="http://schemas.microsoft.com/office/drawing/2014/main" xmlns="" id="{6D24920A-64CB-42C3-8A4A-A1834EC7FE1F}"/>
                </a:ext>
              </a:extLst>
            </p:cNvPr>
            <p:cNvSpPr/>
            <p:nvPr/>
          </p:nvSpPr>
          <p:spPr>
            <a:xfrm>
              <a:off x="1513801" y="3421635"/>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62" name="Прямоугольник 161">
              <a:extLst>
                <a:ext uri="{FF2B5EF4-FFF2-40B4-BE49-F238E27FC236}">
                  <a16:creationId xmlns:a16="http://schemas.microsoft.com/office/drawing/2014/main" xmlns="" id="{4543466B-BAD1-4B93-A31B-82331E50F188}"/>
                </a:ext>
              </a:extLst>
            </p:cNvPr>
            <p:cNvSpPr/>
            <p:nvPr/>
          </p:nvSpPr>
          <p:spPr>
            <a:xfrm>
              <a:off x="1760247" y="3421635"/>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64" name="Прямоугольник 163">
              <a:extLst>
                <a:ext uri="{FF2B5EF4-FFF2-40B4-BE49-F238E27FC236}">
                  <a16:creationId xmlns:a16="http://schemas.microsoft.com/office/drawing/2014/main" xmlns="" id="{022D6883-B18D-45C1-9DCD-DCAEBB546CD6}"/>
                </a:ext>
              </a:extLst>
            </p:cNvPr>
            <p:cNvSpPr/>
            <p:nvPr/>
          </p:nvSpPr>
          <p:spPr>
            <a:xfrm>
              <a:off x="2006693" y="3421635"/>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sp>
          <p:nvSpPr>
            <p:cNvPr id="166" name="Прямоугольник 165">
              <a:extLst>
                <a:ext uri="{FF2B5EF4-FFF2-40B4-BE49-F238E27FC236}">
                  <a16:creationId xmlns:a16="http://schemas.microsoft.com/office/drawing/2014/main" xmlns="" id="{23B10312-6AF1-4643-B1F2-BD8C5F7A382E}"/>
                </a:ext>
              </a:extLst>
            </p:cNvPr>
            <p:cNvSpPr/>
            <p:nvPr/>
          </p:nvSpPr>
          <p:spPr>
            <a:xfrm>
              <a:off x="2253139" y="3421635"/>
              <a:ext cx="246446" cy="246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ru-RU">
                <a:solidFill>
                  <a:schemeClr val="tx1"/>
                </a:solidFill>
                <a:cs typeface="Calibri"/>
              </a:endParaRPr>
            </a:p>
          </p:txBody>
        </p:sp>
      </p:grpSp>
      <p:sp>
        <p:nvSpPr>
          <p:cNvPr id="167" name="TextBox 166">
            <a:extLst>
              <a:ext uri="{FF2B5EF4-FFF2-40B4-BE49-F238E27FC236}">
                <a16:creationId xmlns:a16="http://schemas.microsoft.com/office/drawing/2014/main" xmlns="" id="{A9BBD3FC-CA30-4975-A914-0BCE2921D8AA}"/>
              </a:ext>
            </a:extLst>
          </p:cNvPr>
          <p:cNvSpPr txBox="1"/>
          <p:nvPr/>
        </p:nvSpPr>
        <p:spPr>
          <a:xfrm>
            <a:off x="5562883" y="132571"/>
            <a:ext cx="3779973"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t>1. Неконтролируемое пламя.</a:t>
            </a:r>
          </a:p>
          <a:p>
            <a:r>
              <a:rPr lang="ru-RU" dirty="0">
                <a:cs typeface="Calibri"/>
              </a:rPr>
              <a:t>2. Среда взаимодействия группы живых организмов.</a:t>
            </a:r>
          </a:p>
          <a:p>
            <a:r>
              <a:rPr lang="ru-RU" dirty="0">
                <a:cs typeface="Calibri"/>
              </a:rPr>
              <a:t>3. Жидкость, входящая в состав почвы.</a:t>
            </a:r>
          </a:p>
          <a:p>
            <a:r>
              <a:rPr lang="ru-RU" dirty="0">
                <a:cs typeface="Calibri"/>
              </a:rPr>
              <a:t>4. Книга, в которую внесены исчезающие и исчезнувшие виды.</a:t>
            </a:r>
          </a:p>
          <a:p>
            <a:r>
              <a:rPr lang="ru-RU" dirty="0">
                <a:cs typeface="Calibri"/>
              </a:rPr>
              <a:t>5. Синоним к слову "земля".</a:t>
            </a:r>
          </a:p>
          <a:p>
            <a:r>
              <a:rPr lang="ru-RU" dirty="0">
                <a:cs typeface="Calibri"/>
              </a:rPr>
              <a:t>6. Растительная составляющая природы.</a:t>
            </a:r>
          </a:p>
          <a:p>
            <a:r>
              <a:rPr lang="ru-RU" dirty="0">
                <a:cs typeface="Calibri"/>
              </a:rPr>
              <a:t>7. "Лёгкие" нашей планеты.</a:t>
            </a:r>
          </a:p>
          <a:p>
            <a:r>
              <a:rPr lang="ru-RU" dirty="0">
                <a:cs typeface="Calibri"/>
              </a:rPr>
              <a:t>8. Усиление роли городов и численности населения.</a:t>
            </a:r>
          </a:p>
        </p:txBody>
      </p:sp>
      <p:sp>
        <p:nvSpPr>
          <p:cNvPr id="3" name="TextBox 2">
            <a:extLst>
              <a:ext uri="{FF2B5EF4-FFF2-40B4-BE49-F238E27FC236}">
                <a16:creationId xmlns:a16="http://schemas.microsoft.com/office/drawing/2014/main" xmlns="" id="{1AF16584-1143-45CD-8347-76FB03A98334}"/>
              </a:ext>
            </a:extLst>
          </p:cNvPr>
          <p:cNvSpPr txBox="1"/>
          <p:nvPr/>
        </p:nvSpPr>
        <p:spPr>
          <a:xfrm>
            <a:off x="1762620" y="4354553"/>
            <a:ext cx="7366187"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ru-RU" dirty="0"/>
              <a:t>Особенности погодных условий в разной местности.</a:t>
            </a:r>
            <a:r>
              <a:rPr lang="ru-RU" dirty="0">
                <a:ea typeface="+mn-lt"/>
                <a:cs typeface="+mn-lt"/>
              </a:rPr>
              <a:t> 9.</a:t>
            </a:r>
            <a:endParaRPr lang="ru-RU" dirty="0">
              <a:cs typeface="Calibri"/>
            </a:endParaRPr>
          </a:p>
          <a:p>
            <a:pPr algn="r"/>
            <a:r>
              <a:rPr lang="ru-RU" dirty="0">
                <a:cs typeface="Calibri"/>
              </a:rPr>
              <a:t>Всё живое, что нас окружает.</a:t>
            </a:r>
            <a:r>
              <a:rPr lang="ru-RU" dirty="0">
                <a:ea typeface="+mn-lt"/>
                <a:cs typeface="+mn-lt"/>
              </a:rPr>
              <a:t> 10.</a:t>
            </a:r>
          </a:p>
          <a:p>
            <a:pPr algn="r"/>
            <a:r>
              <a:rPr lang="ru-RU" dirty="0">
                <a:cs typeface="Calibri"/>
              </a:rPr>
              <a:t>Животная составляющая природы.</a:t>
            </a:r>
            <a:r>
              <a:rPr lang="ru-RU" dirty="0">
                <a:ea typeface="+mn-lt"/>
                <a:cs typeface="+mn-lt"/>
              </a:rPr>
              <a:t> 11.</a:t>
            </a:r>
          </a:p>
          <a:p>
            <a:pPr algn="r"/>
            <a:r>
              <a:rPr lang="ru-RU" dirty="0">
                <a:cs typeface="Calibri"/>
              </a:rPr>
              <a:t>Что нужно всегда доносить до урны?</a:t>
            </a:r>
            <a:r>
              <a:rPr lang="ru-RU" dirty="0">
                <a:ea typeface="+mn-lt"/>
                <a:cs typeface="+mn-lt"/>
              </a:rPr>
              <a:t> 12.</a:t>
            </a:r>
          </a:p>
          <a:p>
            <a:pPr algn="r"/>
            <a:r>
              <a:rPr lang="ru-RU" dirty="0">
                <a:cs typeface="Calibri"/>
              </a:rPr>
              <a:t>Наука о связях между живыми организмами и окружающей средой</a:t>
            </a:r>
            <a:r>
              <a:rPr lang="ru-RU" dirty="0">
                <a:ea typeface="+mn-lt"/>
                <a:cs typeface="+mn-lt"/>
              </a:rPr>
              <a:t> 13.</a:t>
            </a:r>
          </a:p>
          <a:p>
            <a:pPr algn="r"/>
            <a:r>
              <a:rPr lang="ru-RU" dirty="0">
                <a:cs typeface="Calibri"/>
              </a:rPr>
              <a:t>Большие кучи мусора.</a:t>
            </a:r>
            <a:r>
              <a:rPr lang="ru-RU" dirty="0">
                <a:ea typeface="+mn-lt"/>
                <a:cs typeface="+mn-lt"/>
              </a:rPr>
              <a:t> 14.</a:t>
            </a:r>
          </a:p>
          <a:p>
            <a:pPr algn="r"/>
            <a:r>
              <a:rPr lang="ru-RU" dirty="0">
                <a:cs typeface="Calibri"/>
              </a:rPr>
              <a:t>Наша планета.</a:t>
            </a:r>
            <a:r>
              <a:rPr lang="ru-RU" dirty="0">
                <a:ea typeface="+mn-lt"/>
                <a:cs typeface="+mn-lt"/>
              </a:rPr>
              <a:t> 15.</a:t>
            </a:r>
          </a:p>
          <a:p>
            <a:pPr algn="r"/>
            <a:r>
              <a:rPr lang="ru-RU" dirty="0">
                <a:cs typeface="Calibri"/>
              </a:rPr>
              <a:t>Исчезновение лесов путём их … человеком.</a:t>
            </a:r>
            <a:r>
              <a:rPr lang="ru-RU" dirty="0">
                <a:ea typeface="+mn-lt"/>
                <a:cs typeface="+mn-lt"/>
              </a:rPr>
              <a:t> 16.</a:t>
            </a:r>
            <a:endParaRPr lang="ru-RU" dirty="0">
              <a:cs typeface="Calibri"/>
            </a:endParaRPr>
          </a:p>
        </p:txBody>
      </p:sp>
      <p:sp>
        <p:nvSpPr>
          <p:cNvPr id="7" name="TextBox 6">
            <a:extLst>
              <a:ext uri="{FF2B5EF4-FFF2-40B4-BE49-F238E27FC236}">
                <a16:creationId xmlns:a16="http://schemas.microsoft.com/office/drawing/2014/main" xmlns="" id="{E41A71CF-985C-4E02-ACD3-8C9DC1A2A58C}"/>
              </a:ext>
            </a:extLst>
          </p:cNvPr>
          <p:cNvSpPr txBox="1"/>
          <p:nvPr/>
        </p:nvSpPr>
        <p:spPr>
          <a:xfrm>
            <a:off x="1276634" y="129384"/>
            <a:ext cx="4487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cs typeface="Calibri"/>
              </a:rPr>
              <a:t>10        </a:t>
            </a:r>
            <a:endParaRPr lang="ru-RU" dirty="0"/>
          </a:p>
        </p:txBody>
      </p:sp>
      <p:sp>
        <p:nvSpPr>
          <p:cNvPr id="89" name="TextBox 88">
            <a:extLst>
              <a:ext uri="{FF2B5EF4-FFF2-40B4-BE49-F238E27FC236}">
                <a16:creationId xmlns:a16="http://schemas.microsoft.com/office/drawing/2014/main" xmlns="" id="{C1D355E9-E041-41D8-8884-8E7B3D12C022}"/>
              </a:ext>
            </a:extLst>
          </p:cNvPr>
          <p:cNvSpPr txBox="1"/>
          <p:nvPr/>
        </p:nvSpPr>
        <p:spPr>
          <a:xfrm>
            <a:off x="3562634" y="129384"/>
            <a:ext cx="4487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cs typeface="Calibri"/>
              </a:rPr>
              <a:t>11</a:t>
            </a:r>
            <a:endParaRPr lang="ru-RU" dirty="0"/>
          </a:p>
        </p:txBody>
      </p:sp>
      <p:sp>
        <p:nvSpPr>
          <p:cNvPr id="91" name="TextBox 90">
            <a:extLst>
              <a:ext uri="{FF2B5EF4-FFF2-40B4-BE49-F238E27FC236}">
                <a16:creationId xmlns:a16="http://schemas.microsoft.com/office/drawing/2014/main" xmlns="" id="{34C61C7F-FA56-45AE-A5CD-96279A317F3E}"/>
              </a:ext>
            </a:extLst>
          </p:cNvPr>
          <p:cNvSpPr txBox="1"/>
          <p:nvPr/>
        </p:nvSpPr>
        <p:spPr>
          <a:xfrm>
            <a:off x="1055682" y="426819"/>
            <a:ext cx="4487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cs typeface="Calibri"/>
              </a:rPr>
              <a:t>1</a:t>
            </a:r>
            <a:endParaRPr lang="ru-RU" dirty="0"/>
          </a:p>
        </p:txBody>
      </p:sp>
      <p:sp>
        <p:nvSpPr>
          <p:cNvPr id="93" name="TextBox 92">
            <a:extLst>
              <a:ext uri="{FF2B5EF4-FFF2-40B4-BE49-F238E27FC236}">
                <a16:creationId xmlns:a16="http://schemas.microsoft.com/office/drawing/2014/main" xmlns="" id="{CA7D2448-E470-40E3-BEE3-9BAB548018F0}"/>
              </a:ext>
            </a:extLst>
          </p:cNvPr>
          <p:cNvSpPr txBox="1"/>
          <p:nvPr/>
        </p:nvSpPr>
        <p:spPr>
          <a:xfrm>
            <a:off x="2245422" y="766744"/>
            <a:ext cx="49119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cs typeface="Calibri"/>
              </a:rPr>
              <a:t>12</a:t>
            </a:r>
            <a:endParaRPr lang="ru-RU" dirty="0"/>
          </a:p>
        </p:txBody>
      </p:sp>
      <p:sp>
        <p:nvSpPr>
          <p:cNvPr id="95" name="TextBox 94">
            <a:extLst>
              <a:ext uri="{FF2B5EF4-FFF2-40B4-BE49-F238E27FC236}">
                <a16:creationId xmlns:a16="http://schemas.microsoft.com/office/drawing/2014/main" xmlns="" id="{113796EA-E746-4E1E-A424-4A413B1607C7}"/>
              </a:ext>
            </a:extLst>
          </p:cNvPr>
          <p:cNvSpPr txBox="1"/>
          <p:nvPr/>
        </p:nvSpPr>
        <p:spPr>
          <a:xfrm>
            <a:off x="401325" y="1684543"/>
            <a:ext cx="49119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cs typeface="Calibri"/>
              </a:rPr>
              <a:t>2</a:t>
            </a:r>
            <a:endParaRPr lang="ru-RU" dirty="0"/>
          </a:p>
        </p:txBody>
      </p:sp>
      <p:sp>
        <p:nvSpPr>
          <p:cNvPr id="97" name="TextBox 96">
            <a:extLst>
              <a:ext uri="{FF2B5EF4-FFF2-40B4-BE49-F238E27FC236}">
                <a16:creationId xmlns:a16="http://schemas.microsoft.com/office/drawing/2014/main" xmlns="" id="{C8B72280-44DD-488E-B181-4A9C0F782640}"/>
              </a:ext>
            </a:extLst>
          </p:cNvPr>
          <p:cNvSpPr txBox="1"/>
          <p:nvPr/>
        </p:nvSpPr>
        <p:spPr>
          <a:xfrm>
            <a:off x="647771" y="1361614"/>
            <a:ext cx="49119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cs typeface="Calibri"/>
              </a:rPr>
              <a:t>13</a:t>
            </a:r>
            <a:endParaRPr lang="ru-RU" dirty="0"/>
          </a:p>
        </p:txBody>
      </p:sp>
      <p:sp>
        <p:nvSpPr>
          <p:cNvPr id="99" name="TextBox 98">
            <a:extLst>
              <a:ext uri="{FF2B5EF4-FFF2-40B4-BE49-F238E27FC236}">
                <a16:creationId xmlns:a16="http://schemas.microsoft.com/office/drawing/2014/main" xmlns="" id="{FE8170B9-AA14-49CC-A0BC-2719488FF180}"/>
              </a:ext>
            </a:extLst>
          </p:cNvPr>
          <p:cNvSpPr txBox="1"/>
          <p:nvPr/>
        </p:nvSpPr>
        <p:spPr>
          <a:xfrm>
            <a:off x="-49077" y="2313405"/>
            <a:ext cx="49119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cs typeface="Calibri"/>
              </a:rPr>
              <a:t>   3</a:t>
            </a:r>
            <a:endParaRPr lang="ru-RU" dirty="0"/>
          </a:p>
        </p:txBody>
      </p:sp>
      <p:sp>
        <p:nvSpPr>
          <p:cNvPr id="101" name="TextBox 100">
            <a:extLst>
              <a:ext uri="{FF2B5EF4-FFF2-40B4-BE49-F238E27FC236}">
                <a16:creationId xmlns:a16="http://schemas.microsoft.com/office/drawing/2014/main" xmlns="" id="{F520AA77-CBC4-4890-B7AD-31DE18216D89}"/>
              </a:ext>
            </a:extLst>
          </p:cNvPr>
          <p:cNvSpPr txBox="1"/>
          <p:nvPr/>
        </p:nvSpPr>
        <p:spPr>
          <a:xfrm>
            <a:off x="120886" y="2899777"/>
            <a:ext cx="27873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cs typeface="Calibri"/>
              </a:rPr>
              <a:t>5</a:t>
            </a:r>
            <a:endParaRPr lang="ru-RU" dirty="0"/>
          </a:p>
        </p:txBody>
      </p:sp>
      <p:sp>
        <p:nvSpPr>
          <p:cNvPr id="103" name="TextBox 102">
            <a:extLst>
              <a:ext uri="{FF2B5EF4-FFF2-40B4-BE49-F238E27FC236}">
                <a16:creationId xmlns:a16="http://schemas.microsoft.com/office/drawing/2014/main" xmlns="" id="{42AE59B4-F321-4CE1-BDE9-4EA4A2B67D49}"/>
              </a:ext>
            </a:extLst>
          </p:cNvPr>
          <p:cNvSpPr txBox="1"/>
          <p:nvPr/>
        </p:nvSpPr>
        <p:spPr>
          <a:xfrm>
            <a:off x="1285131" y="2610840"/>
            <a:ext cx="44020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cs typeface="Calibri"/>
              </a:rPr>
              <a:t>16</a:t>
            </a:r>
          </a:p>
        </p:txBody>
      </p:sp>
      <p:sp>
        <p:nvSpPr>
          <p:cNvPr id="105" name="TextBox 104">
            <a:extLst>
              <a:ext uri="{FF2B5EF4-FFF2-40B4-BE49-F238E27FC236}">
                <a16:creationId xmlns:a16="http://schemas.microsoft.com/office/drawing/2014/main" xmlns="" id="{A23922C3-2EF0-4EC0-9452-499E66028F21}"/>
              </a:ext>
            </a:extLst>
          </p:cNvPr>
          <p:cNvSpPr txBox="1"/>
          <p:nvPr/>
        </p:nvSpPr>
        <p:spPr>
          <a:xfrm>
            <a:off x="1727035" y="2313405"/>
            <a:ext cx="44020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cs typeface="Calibri"/>
              </a:rPr>
              <a:t>4</a:t>
            </a:r>
          </a:p>
        </p:txBody>
      </p:sp>
      <p:sp>
        <p:nvSpPr>
          <p:cNvPr id="107" name="TextBox 106">
            <a:extLst>
              <a:ext uri="{FF2B5EF4-FFF2-40B4-BE49-F238E27FC236}">
                <a16:creationId xmlns:a16="http://schemas.microsoft.com/office/drawing/2014/main" xmlns="" id="{80A80A82-3D00-44F7-A2C4-D219B62770C1}"/>
              </a:ext>
            </a:extLst>
          </p:cNvPr>
          <p:cNvSpPr txBox="1"/>
          <p:nvPr/>
        </p:nvSpPr>
        <p:spPr>
          <a:xfrm>
            <a:off x="2916774" y="2024469"/>
            <a:ext cx="44020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cs typeface="Calibri"/>
              </a:rPr>
              <a:t>14</a:t>
            </a:r>
          </a:p>
        </p:txBody>
      </p:sp>
      <p:sp>
        <p:nvSpPr>
          <p:cNvPr id="109" name="TextBox 108">
            <a:extLst>
              <a:ext uri="{FF2B5EF4-FFF2-40B4-BE49-F238E27FC236}">
                <a16:creationId xmlns:a16="http://schemas.microsoft.com/office/drawing/2014/main" xmlns="" id="{782CCE25-A527-4508-BA3A-2497373F59A1}"/>
              </a:ext>
            </a:extLst>
          </p:cNvPr>
          <p:cNvSpPr txBox="1"/>
          <p:nvPr/>
        </p:nvSpPr>
        <p:spPr>
          <a:xfrm>
            <a:off x="2355896" y="3205711"/>
            <a:ext cx="44020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cs typeface="Calibri"/>
              </a:rPr>
              <a:t>6</a:t>
            </a:r>
          </a:p>
        </p:txBody>
      </p:sp>
      <p:sp>
        <p:nvSpPr>
          <p:cNvPr id="111" name="TextBox 110">
            <a:extLst>
              <a:ext uri="{FF2B5EF4-FFF2-40B4-BE49-F238E27FC236}">
                <a16:creationId xmlns:a16="http://schemas.microsoft.com/office/drawing/2014/main" xmlns="" id="{21627CE7-9709-44E8-9344-A5E40C299E51}"/>
              </a:ext>
            </a:extLst>
          </p:cNvPr>
          <p:cNvSpPr txBox="1"/>
          <p:nvPr/>
        </p:nvSpPr>
        <p:spPr>
          <a:xfrm>
            <a:off x="4293472" y="3503146"/>
            <a:ext cx="44020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cs typeface="Calibri"/>
              </a:rPr>
              <a:t>7</a:t>
            </a:r>
          </a:p>
        </p:txBody>
      </p:sp>
      <p:sp>
        <p:nvSpPr>
          <p:cNvPr id="113" name="TextBox 112">
            <a:extLst>
              <a:ext uri="{FF2B5EF4-FFF2-40B4-BE49-F238E27FC236}">
                <a16:creationId xmlns:a16="http://schemas.microsoft.com/office/drawing/2014/main" xmlns="" id="{E45F0255-E5B7-453E-BB11-C986417FD9F9}"/>
              </a:ext>
            </a:extLst>
          </p:cNvPr>
          <p:cNvSpPr txBox="1"/>
          <p:nvPr/>
        </p:nvSpPr>
        <p:spPr>
          <a:xfrm>
            <a:off x="4514424" y="2279414"/>
            <a:ext cx="44020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cs typeface="Calibri"/>
              </a:rPr>
              <a:t>15</a:t>
            </a:r>
          </a:p>
        </p:txBody>
      </p:sp>
      <p:sp>
        <p:nvSpPr>
          <p:cNvPr id="115" name="TextBox 114">
            <a:extLst>
              <a:ext uri="{FF2B5EF4-FFF2-40B4-BE49-F238E27FC236}">
                <a16:creationId xmlns:a16="http://schemas.microsoft.com/office/drawing/2014/main" xmlns="" id="{59696654-AC63-48EA-8E2D-E37019AAC833}"/>
              </a:ext>
            </a:extLst>
          </p:cNvPr>
          <p:cNvSpPr txBox="1"/>
          <p:nvPr/>
        </p:nvSpPr>
        <p:spPr>
          <a:xfrm>
            <a:off x="1055680" y="4463436"/>
            <a:ext cx="44020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cs typeface="Calibri"/>
              </a:rPr>
              <a:t>9</a:t>
            </a:r>
          </a:p>
        </p:txBody>
      </p:sp>
      <p:sp>
        <p:nvSpPr>
          <p:cNvPr id="117" name="TextBox 116">
            <a:extLst>
              <a:ext uri="{FF2B5EF4-FFF2-40B4-BE49-F238E27FC236}">
                <a16:creationId xmlns:a16="http://schemas.microsoft.com/office/drawing/2014/main" xmlns="" id="{A507BEBF-9042-4DAB-AE85-18F119F58EAB}"/>
              </a:ext>
            </a:extLst>
          </p:cNvPr>
          <p:cNvSpPr txBox="1"/>
          <p:nvPr/>
        </p:nvSpPr>
        <p:spPr>
          <a:xfrm>
            <a:off x="1055680" y="3826075"/>
            <a:ext cx="44020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dirty="0">
                <a:cs typeface="Calibri"/>
              </a:rPr>
              <a:t>8</a:t>
            </a:r>
          </a:p>
        </p:txBody>
      </p:sp>
    </p:spTree>
    <p:extLst>
      <p:ext uri="{BB962C8B-B14F-4D97-AF65-F5344CB8AC3E}">
        <p14:creationId xmlns:p14="http://schemas.microsoft.com/office/powerpoint/2010/main" val="9370127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2">
            <a:extLst>
              <a:ext uri="{FF2B5EF4-FFF2-40B4-BE49-F238E27FC236}">
                <a16:creationId xmlns:a16="http://schemas.microsoft.com/office/drawing/2014/main" xmlns="" id="{E5A5ED3E-542B-45E1-9395-98C265FAF417}"/>
              </a:ext>
            </a:extLst>
          </p:cNvPr>
          <p:cNvPicPr>
            <a:picLocks noChangeAspect="1"/>
          </p:cNvPicPr>
          <p:nvPr/>
        </p:nvPicPr>
        <p:blipFill>
          <a:blip r:embed="rId2"/>
          <a:stretch>
            <a:fillRect/>
          </a:stretch>
        </p:blipFill>
        <p:spPr>
          <a:xfrm>
            <a:off x="-3399" y="4885"/>
            <a:ext cx="9150798" cy="6848229"/>
          </a:xfrm>
          <a:prstGeom prst="rect">
            <a:avLst/>
          </a:prstGeom>
        </p:spPr>
      </p:pic>
      <p:sp>
        <p:nvSpPr>
          <p:cNvPr id="3" name="TextBox 2">
            <a:extLst>
              <a:ext uri="{FF2B5EF4-FFF2-40B4-BE49-F238E27FC236}">
                <a16:creationId xmlns:a16="http://schemas.microsoft.com/office/drawing/2014/main" xmlns="" id="{5D8C8995-1E7A-4FC5-8E22-9941D596360E}"/>
              </a:ext>
            </a:extLst>
          </p:cNvPr>
          <p:cNvSpPr txBox="1"/>
          <p:nvPr/>
        </p:nvSpPr>
        <p:spPr>
          <a:xfrm>
            <a:off x="1356304" y="1152349"/>
            <a:ext cx="2743199"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sz="2800" dirty="0"/>
              <a:t>1. Пожар</a:t>
            </a:r>
            <a:endParaRPr lang="ru-RU" sz="2800" dirty="0">
              <a:cs typeface="Calibri"/>
            </a:endParaRPr>
          </a:p>
          <a:p>
            <a:r>
              <a:rPr lang="ru-RU" sz="2800" dirty="0">
                <a:cs typeface="Calibri"/>
              </a:rPr>
              <a:t>2. </a:t>
            </a:r>
            <a:r>
              <a:rPr lang="ru-RU" sz="2800" dirty="0" smtClean="0">
                <a:cs typeface="Calibri"/>
              </a:rPr>
              <a:t>Экосистема</a:t>
            </a:r>
            <a:endParaRPr lang="ru-RU" sz="2800" dirty="0">
              <a:cs typeface="Calibri"/>
            </a:endParaRPr>
          </a:p>
          <a:p>
            <a:r>
              <a:rPr lang="ru-RU" sz="2800" dirty="0">
                <a:cs typeface="Calibri"/>
              </a:rPr>
              <a:t>3. Вода</a:t>
            </a:r>
          </a:p>
          <a:p>
            <a:r>
              <a:rPr lang="ru-RU" sz="2800" dirty="0">
                <a:cs typeface="Calibri"/>
              </a:rPr>
              <a:t>4. Красная</a:t>
            </a:r>
          </a:p>
          <a:p>
            <a:r>
              <a:rPr lang="ru-RU" sz="2800" dirty="0">
                <a:cs typeface="Calibri"/>
              </a:rPr>
              <a:t>5. Почва</a:t>
            </a:r>
          </a:p>
          <a:p>
            <a:r>
              <a:rPr lang="ru-RU" sz="2800" dirty="0">
                <a:cs typeface="Calibri"/>
              </a:rPr>
              <a:t>6. </a:t>
            </a:r>
            <a:r>
              <a:rPr lang="ru-RU" sz="2800" dirty="0" smtClean="0">
                <a:cs typeface="Calibri"/>
              </a:rPr>
              <a:t>Флора</a:t>
            </a:r>
            <a:endParaRPr lang="ru-RU" sz="2800" dirty="0">
              <a:cs typeface="Calibri"/>
            </a:endParaRPr>
          </a:p>
          <a:p>
            <a:r>
              <a:rPr lang="ru-RU" sz="2800" dirty="0">
                <a:cs typeface="Calibri"/>
              </a:rPr>
              <a:t>7. </a:t>
            </a:r>
            <a:r>
              <a:rPr lang="ru-RU" sz="2800" dirty="0" smtClean="0">
                <a:cs typeface="Calibri"/>
              </a:rPr>
              <a:t>Лес</a:t>
            </a:r>
            <a:endParaRPr lang="ru-RU" sz="2800" dirty="0">
              <a:cs typeface="Calibri"/>
            </a:endParaRPr>
          </a:p>
          <a:p>
            <a:r>
              <a:rPr lang="ru-RU" sz="2800" dirty="0">
                <a:cs typeface="Calibri"/>
              </a:rPr>
              <a:t>8. Урбанизация</a:t>
            </a:r>
          </a:p>
          <a:p>
            <a:r>
              <a:rPr lang="ru-RU" sz="2800" dirty="0">
                <a:cs typeface="Calibri"/>
              </a:rPr>
              <a:t>9. Климат</a:t>
            </a:r>
          </a:p>
        </p:txBody>
      </p:sp>
      <p:sp>
        <p:nvSpPr>
          <p:cNvPr id="4" name="TextBox 3">
            <a:extLst>
              <a:ext uri="{FF2B5EF4-FFF2-40B4-BE49-F238E27FC236}">
                <a16:creationId xmlns:a16="http://schemas.microsoft.com/office/drawing/2014/main" xmlns="" id="{056DBE5D-6762-4FC2-829E-BB565B8B1277}"/>
              </a:ext>
            </a:extLst>
          </p:cNvPr>
          <p:cNvSpPr txBox="1"/>
          <p:nvPr/>
        </p:nvSpPr>
        <p:spPr>
          <a:xfrm>
            <a:off x="1431192" y="130978"/>
            <a:ext cx="6278425"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ru-RU" sz="6000" dirty="0"/>
              <a:t>Ответы</a:t>
            </a:r>
          </a:p>
        </p:txBody>
      </p:sp>
      <p:sp>
        <p:nvSpPr>
          <p:cNvPr id="5" name="TextBox 4">
            <a:extLst>
              <a:ext uri="{FF2B5EF4-FFF2-40B4-BE49-F238E27FC236}">
                <a16:creationId xmlns:a16="http://schemas.microsoft.com/office/drawing/2014/main" xmlns="" id="{4D72EE8B-A28B-4551-9F2D-33ECCD65BCE9}"/>
              </a:ext>
            </a:extLst>
          </p:cNvPr>
          <p:cNvSpPr txBox="1"/>
          <p:nvPr/>
        </p:nvSpPr>
        <p:spPr>
          <a:xfrm>
            <a:off x="5469404" y="1152349"/>
            <a:ext cx="2743199"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u-RU" sz="2800" dirty="0">
                <a:ea typeface="+mn-lt"/>
                <a:cs typeface="+mn-lt"/>
              </a:rPr>
              <a:t>10. Природа</a:t>
            </a:r>
            <a:endParaRPr lang="en-US" sz="2800" dirty="0">
              <a:ea typeface="+mn-lt"/>
              <a:cs typeface="+mn-lt"/>
            </a:endParaRPr>
          </a:p>
          <a:p>
            <a:r>
              <a:rPr lang="ru-RU" sz="2800" dirty="0">
                <a:ea typeface="+mn-lt"/>
                <a:cs typeface="+mn-lt"/>
              </a:rPr>
              <a:t>11. </a:t>
            </a:r>
            <a:r>
              <a:rPr lang="ru-RU" sz="2800" dirty="0" smtClean="0">
                <a:ea typeface="+mn-lt"/>
                <a:cs typeface="+mn-lt"/>
              </a:rPr>
              <a:t>Фауна</a:t>
            </a:r>
            <a:endParaRPr lang="en-US" sz="2800" dirty="0">
              <a:ea typeface="+mn-lt"/>
              <a:cs typeface="+mn-lt"/>
            </a:endParaRPr>
          </a:p>
          <a:p>
            <a:r>
              <a:rPr lang="ru-RU" sz="2800" dirty="0">
                <a:ea typeface="+mn-lt"/>
                <a:cs typeface="+mn-lt"/>
              </a:rPr>
              <a:t>12. </a:t>
            </a:r>
            <a:r>
              <a:rPr lang="ru-RU" sz="2800" dirty="0" smtClean="0">
                <a:ea typeface="+mn-lt"/>
                <a:cs typeface="+mn-lt"/>
              </a:rPr>
              <a:t>Мусор</a:t>
            </a:r>
            <a:endParaRPr lang="en-US" sz="2800" dirty="0">
              <a:ea typeface="+mn-lt"/>
              <a:cs typeface="+mn-lt"/>
            </a:endParaRPr>
          </a:p>
          <a:p>
            <a:r>
              <a:rPr lang="ru-RU" sz="2800" dirty="0">
                <a:ea typeface="+mn-lt"/>
                <a:cs typeface="+mn-lt"/>
              </a:rPr>
              <a:t>13. </a:t>
            </a:r>
            <a:r>
              <a:rPr lang="ru-RU" sz="2800" dirty="0" smtClean="0">
                <a:ea typeface="+mn-lt"/>
                <a:cs typeface="+mn-lt"/>
              </a:rPr>
              <a:t>Экология</a:t>
            </a:r>
            <a:endParaRPr lang="en-US" sz="2800" dirty="0">
              <a:ea typeface="+mn-lt"/>
              <a:cs typeface="+mn-lt"/>
            </a:endParaRPr>
          </a:p>
          <a:p>
            <a:r>
              <a:rPr lang="ru-RU" sz="2800" dirty="0">
                <a:ea typeface="+mn-lt"/>
                <a:cs typeface="+mn-lt"/>
              </a:rPr>
              <a:t>14. </a:t>
            </a:r>
            <a:r>
              <a:rPr lang="ru-RU" sz="2800" dirty="0" smtClean="0">
                <a:ea typeface="+mn-lt"/>
                <a:cs typeface="+mn-lt"/>
              </a:rPr>
              <a:t>Свалки</a:t>
            </a:r>
            <a:endParaRPr lang="en-US" sz="2800" dirty="0">
              <a:ea typeface="+mn-lt"/>
              <a:cs typeface="+mn-lt"/>
            </a:endParaRPr>
          </a:p>
          <a:p>
            <a:r>
              <a:rPr lang="ru-RU" sz="2800" dirty="0">
                <a:ea typeface="+mn-lt"/>
                <a:cs typeface="+mn-lt"/>
              </a:rPr>
              <a:t>15. </a:t>
            </a:r>
            <a:r>
              <a:rPr lang="ru-RU" sz="2800" dirty="0" smtClean="0">
                <a:ea typeface="+mn-lt"/>
                <a:cs typeface="+mn-lt"/>
              </a:rPr>
              <a:t>Земля</a:t>
            </a:r>
            <a:endParaRPr lang="en-US" sz="2800" dirty="0">
              <a:ea typeface="+mn-lt"/>
              <a:cs typeface="+mn-lt"/>
            </a:endParaRPr>
          </a:p>
          <a:p>
            <a:r>
              <a:rPr lang="ru-RU" sz="2800" dirty="0">
                <a:ea typeface="+mn-lt"/>
                <a:cs typeface="+mn-lt"/>
              </a:rPr>
              <a:t>16. </a:t>
            </a:r>
            <a:r>
              <a:rPr lang="ru-RU" sz="2800" dirty="0" smtClean="0">
                <a:ea typeface="+mn-lt"/>
                <a:cs typeface="+mn-lt"/>
              </a:rPr>
              <a:t>Вырубка</a:t>
            </a:r>
            <a:endParaRPr lang="ru-RU" sz="2800" dirty="0"/>
          </a:p>
        </p:txBody>
      </p:sp>
    </p:spTree>
    <p:extLst>
      <p:ext uri="{BB962C8B-B14F-4D97-AF65-F5344CB8AC3E}">
        <p14:creationId xmlns:p14="http://schemas.microsoft.com/office/powerpoint/2010/main" val="2891447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5119" y="1520853"/>
            <a:ext cx="7272808" cy="3631763"/>
          </a:xfrm>
          <a:prstGeom prst="rect">
            <a:avLst/>
          </a:prstGeom>
        </p:spPr>
        <p:txBody>
          <a:bodyPr wrap="square" lIns="91440" tIns="45720" rIns="91440" bIns="45720" anchor="t">
            <a:spAutoFit/>
          </a:bodyPr>
          <a:lstStyle/>
          <a:p>
            <a:r>
              <a:rPr lang="ru-RU" sz="2000" dirty="0">
                <a:latin typeface="Calibri" pitchFamily="34" charset="0"/>
                <a:cs typeface="Calibri" pitchFamily="34" charset="0"/>
                <a:hlinkClick r:id="rId2"/>
              </a:rPr>
              <a:t>1. </a:t>
            </a:r>
            <a:r>
              <a:rPr lang="en-US" sz="2000" dirty="0">
                <a:latin typeface="Calibri" pitchFamily="34" charset="0"/>
                <a:cs typeface="Calibri" pitchFamily="34" charset="0"/>
                <a:hlinkClick r:id="rId2"/>
              </a:rPr>
              <a:t>https://www.oum.ru/literature/raznoe/ekologiya-osnovnye-ponyatiya</a:t>
            </a:r>
            <a:r>
              <a:rPr lang="en-US" sz="2000" dirty="0" smtClean="0">
                <a:latin typeface="Calibri" pitchFamily="34" charset="0"/>
                <a:cs typeface="Calibri" pitchFamily="34" charset="0"/>
                <a:hlinkClick r:id="rId2"/>
              </a:rPr>
              <a:t>/</a:t>
            </a:r>
            <a:endParaRPr lang="ru-RU" sz="2000" dirty="0">
              <a:latin typeface="Calibri" pitchFamily="34" charset="0"/>
              <a:cs typeface="Calibri" pitchFamily="34" charset="0"/>
            </a:endParaRPr>
          </a:p>
          <a:p>
            <a:pPr lvl="0">
              <a:spcBef>
                <a:spcPct val="20000"/>
              </a:spcBef>
            </a:pPr>
            <a:r>
              <a:rPr lang="ru-RU" sz="2000" dirty="0">
                <a:latin typeface="Calibri" pitchFamily="34" charset="0"/>
                <a:cs typeface="Calibri" pitchFamily="34" charset="0"/>
                <a:hlinkClick r:id="rId3"/>
              </a:rPr>
              <a:t>2. https://zaochnik.com/spravochnik/biologija/botanika/flora-i-rastitelnost/</a:t>
            </a:r>
            <a:endParaRPr lang="ru-RU" sz="2000" dirty="0">
              <a:latin typeface="Calibri" pitchFamily="34" charset="0"/>
              <a:cs typeface="Calibri" pitchFamily="34" charset="0"/>
            </a:endParaRPr>
          </a:p>
          <a:p>
            <a:pPr lvl="0">
              <a:spcBef>
                <a:spcPct val="20000"/>
              </a:spcBef>
            </a:pPr>
            <a:r>
              <a:rPr lang="ru-RU" sz="2000" dirty="0">
                <a:latin typeface="Calibri" pitchFamily="34" charset="0"/>
                <a:cs typeface="Calibri" pitchFamily="34" charset="0"/>
                <a:hlinkClick r:id="rId4"/>
              </a:rPr>
              <a:t>3. https://fishki.net/3129699-vyrubka-lesov-kak-jekologicheskaja-problema.html</a:t>
            </a:r>
            <a:r>
              <a:rPr lang="ru-RU" sz="2000" dirty="0">
                <a:latin typeface="Calibri" pitchFamily="34" charset="0"/>
                <a:cs typeface="Calibri" pitchFamily="34" charset="0"/>
              </a:rPr>
              <a:t> </a:t>
            </a:r>
          </a:p>
          <a:p>
            <a:pPr lvl="0">
              <a:spcBef>
                <a:spcPct val="20000"/>
              </a:spcBef>
            </a:pPr>
            <a:r>
              <a:rPr lang="ru-RU" sz="2000" dirty="0">
                <a:latin typeface="Calibri" pitchFamily="34" charset="0"/>
                <a:cs typeface="Calibri" pitchFamily="34" charset="0"/>
                <a:hlinkClick r:id="rId5"/>
              </a:rPr>
              <a:t>4. </a:t>
            </a:r>
            <a:r>
              <a:rPr lang="en-US" sz="2000" dirty="0">
                <a:latin typeface="Calibri" pitchFamily="34" charset="0"/>
                <a:cs typeface="Calibri" pitchFamily="34" charset="0"/>
                <a:hlinkClick r:id="rId5"/>
              </a:rPr>
              <a:t>https://cleanbin.ru/problems/extinction-of-animals</a:t>
            </a:r>
            <a:r>
              <a:rPr lang="ru-RU" sz="2000" dirty="0">
                <a:latin typeface="Calibri" pitchFamily="34" charset="0"/>
                <a:cs typeface="Calibri" pitchFamily="34" charset="0"/>
              </a:rPr>
              <a:t> </a:t>
            </a:r>
          </a:p>
          <a:p>
            <a:r>
              <a:rPr lang="ru-RU" sz="2000" dirty="0">
                <a:latin typeface="Calibri"/>
                <a:cs typeface="Calibri"/>
                <a:hlinkClick r:id="rId6"/>
              </a:rPr>
              <a:t>5. </a:t>
            </a:r>
            <a:r>
              <a:rPr lang="en-US" sz="2000" dirty="0">
                <a:latin typeface="Calibri"/>
                <a:cs typeface="Calibri"/>
                <a:hlinkClick r:id="rId6"/>
              </a:rPr>
              <a:t>http://voop-rf.ru/</a:t>
            </a:r>
            <a:endParaRPr lang="ru-RU" sz="2000" dirty="0">
              <a:latin typeface="Calibri"/>
              <a:cs typeface="Calibri"/>
            </a:endParaRPr>
          </a:p>
          <a:p>
            <a:r>
              <a:rPr lang="en-US" sz="2000" dirty="0">
                <a:latin typeface="Calibri"/>
                <a:cs typeface="Calibri"/>
                <a:hlinkClick r:id="rId7"/>
              </a:rPr>
              <a:t>6. </a:t>
            </a:r>
            <a:r>
              <a:rPr lang="en-US" sz="2000" dirty="0">
                <a:latin typeface="Calibri"/>
                <a:cs typeface="Calibri"/>
                <a:hlinkClick r:id="rId8"/>
              </a:rPr>
              <a:t>https://dic.academic.ru/dic.nsf/ruwiki/1761392</a:t>
            </a:r>
            <a:endParaRPr lang="ru-RU" sz="2000" dirty="0">
              <a:latin typeface="Calibri"/>
              <a:cs typeface="Calibri"/>
              <a:hlinkClick r:id="" action="ppaction://noaction"/>
            </a:endParaRPr>
          </a:p>
          <a:p>
            <a:endParaRPr lang="ru-RU" sz="2000" dirty="0">
              <a:latin typeface="Calibri" pitchFamily="34" charset="0"/>
              <a:cs typeface="Calibri" pitchFamily="34" charset="0"/>
            </a:endParaRPr>
          </a:p>
          <a:p>
            <a:endParaRPr lang="ru-RU" dirty="0"/>
          </a:p>
        </p:txBody>
      </p:sp>
      <p:sp>
        <p:nvSpPr>
          <p:cNvPr id="3" name="TextBox 2">
            <a:extLst>
              <a:ext uri="{FF2B5EF4-FFF2-40B4-BE49-F238E27FC236}">
                <a16:creationId xmlns:a16="http://schemas.microsoft.com/office/drawing/2014/main" xmlns="" id="{04AF3AE1-080C-4730-93E3-5A8C4FA4B0D0}"/>
              </a:ext>
            </a:extLst>
          </p:cNvPr>
          <p:cNvSpPr txBox="1"/>
          <p:nvPr/>
        </p:nvSpPr>
        <p:spPr>
          <a:xfrm>
            <a:off x="3089924" y="319530"/>
            <a:ext cx="274319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ru-RU" sz="3600" smtClean="0"/>
              <a:t>Литература:</a:t>
            </a:r>
            <a:endParaRPr lang="ru-RU" dirty="0"/>
          </a:p>
        </p:txBody>
      </p:sp>
    </p:spTree>
    <p:extLst>
      <p:ext uri="{BB962C8B-B14F-4D97-AF65-F5344CB8AC3E}">
        <p14:creationId xmlns:p14="http://schemas.microsoft.com/office/powerpoint/2010/main" val="3201312117"/>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2097</TotalTime>
  <Words>830</Words>
  <Application>Microsoft Office PowerPoint</Application>
  <PresentationFormat>Экран (4:3)</PresentationFormat>
  <Paragraphs>117</Paragraphs>
  <Slides>35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35</vt:i4>
      </vt:variant>
    </vt:vector>
  </HeadingPairs>
  <TitlesOfParts>
    <vt:vector size="36" baseType="lpstr">
      <vt:lpstr>Тема Office</vt:lpstr>
      <vt:lpstr>«Экология - дело каждого из нас!»  </vt:lpstr>
      <vt:lpstr>Цель проекта</vt:lpstr>
      <vt:lpstr>Что такое экология?</vt:lpstr>
      <vt:lpstr>Флора</vt:lpstr>
      <vt:lpstr>Фауна</vt:lpstr>
      <vt:lpstr>ЭКОЛОГ</vt:lpstr>
      <vt:lpstr>Экосистема</vt:lpstr>
      <vt:lpstr>Экологическая грамотность</vt:lpstr>
      <vt:lpstr>Выбрасывай мусор правильно!</vt:lpstr>
      <vt:lpstr>Презентация PowerPoint</vt:lpstr>
      <vt:lpstr>Загрязнение водоёмов.</vt:lpstr>
      <vt:lpstr>Презентация PowerPoint</vt:lpstr>
      <vt:lpstr>Презентация PowerPoint</vt:lpstr>
      <vt:lpstr>Вырубка лесов</vt:lpstr>
      <vt:lpstr>Презентация PowerPoint</vt:lpstr>
      <vt:lpstr>Загрязнение воздуха </vt:lpstr>
      <vt:lpstr>Последствия загрязнения воздуха</vt:lpstr>
      <vt:lpstr>Бесконтрольное истребление живых существ</vt:lpstr>
      <vt:lpstr>Презентация PowerPoint</vt:lpstr>
      <vt:lpstr>Урбанизация </vt:lpstr>
      <vt:lpstr>Загрязнение почвы. </vt:lpstr>
      <vt:lpstr>Вредные привычки</vt:lpstr>
      <vt:lpstr>Что же делают люди для планеты?</vt:lpstr>
      <vt:lpstr>Презентация PowerPoint</vt:lpstr>
      <vt:lpstr>Всемирный фонд дикой природы (сокр. WWF)</vt:lpstr>
      <vt:lpstr>Всероссийское общество охраны природы (ВООП)</vt:lpstr>
      <vt:lpstr>Презентация PowerPoint</vt:lpstr>
      <vt:lpstr>Презентация PowerPoint</vt:lpstr>
      <vt:lpstr>Как мы можем помочь нашей планете?</vt:lpstr>
      <vt:lpstr>Презентация PowerPoint</vt:lpstr>
      <vt:lpstr>Как люди помогают друг другу?</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II ВСЕРОССИЙСКИЙ ПЕДАГОГИЧЕСКИЙ КОНКУРС «ЭКОЛОГИЯ — ДЕЛО КАЖДОГО» </dc:title>
  <dc:creator>Татьяна</dc:creator>
  <cp:lastModifiedBy>Татьяна</cp:lastModifiedBy>
  <cp:revision>425</cp:revision>
  <dcterms:created xsi:type="dcterms:W3CDTF">2022-02-04T10:47:42Z</dcterms:created>
  <dcterms:modified xsi:type="dcterms:W3CDTF">2022-02-10T11:33:29Z</dcterms:modified>
</cp:coreProperties>
</file>