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  <p:sldMasterId id="2147483857" r:id="rId2"/>
    <p:sldMasterId id="2147483869" r:id="rId3"/>
    <p:sldMasterId id="2147483894" r:id="rId4"/>
    <p:sldMasterId id="2147483906" r:id="rId5"/>
  </p:sldMasterIdLst>
  <p:notesMasterIdLst>
    <p:notesMasterId r:id="rId29"/>
  </p:notesMasterIdLst>
  <p:sldIdLst>
    <p:sldId id="256" r:id="rId6"/>
    <p:sldId id="283" r:id="rId7"/>
    <p:sldId id="270" r:id="rId8"/>
    <p:sldId id="284" r:id="rId9"/>
    <p:sldId id="285" r:id="rId10"/>
    <p:sldId id="269" r:id="rId11"/>
    <p:sldId id="257" r:id="rId12"/>
    <p:sldId id="271" r:id="rId13"/>
    <p:sldId id="286" r:id="rId14"/>
    <p:sldId id="276" r:id="rId15"/>
    <p:sldId id="281" r:id="rId16"/>
    <p:sldId id="282" r:id="rId17"/>
    <p:sldId id="288" r:id="rId18"/>
    <p:sldId id="277" r:id="rId19"/>
    <p:sldId id="263" r:id="rId20"/>
    <p:sldId id="259" r:id="rId21"/>
    <p:sldId id="273" r:id="rId22"/>
    <p:sldId id="278" r:id="rId23"/>
    <p:sldId id="272" r:id="rId24"/>
    <p:sldId id="290" r:id="rId25"/>
    <p:sldId id="291" r:id="rId26"/>
    <p:sldId id="293" r:id="rId27"/>
    <p:sldId id="294" r:id="rId28"/>
  </p:sldIdLst>
  <p:sldSz cx="12192000" cy="6858000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36"/>
    <a:srgbClr val="FFFFFF"/>
    <a:srgbClr val="1F2935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51237D5-A1AB-458C-A19E-B63C1A55F12F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A4D71DD-7A49-4E96-986E-BA59ED0A0E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879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D71DD-7A49-4E96-986E-BA59ED0A0E0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894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D71DD-7A49-4E96-986E-BA59ED0A0E0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854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45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0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4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52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71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48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78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34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6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88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69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63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529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59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61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36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14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0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225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0078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7256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51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20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69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2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50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31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53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28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9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10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32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89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5375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96256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5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8895311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5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5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29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90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0829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0884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31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27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91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95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9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91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58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19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6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83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79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65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06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697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342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Picture 25" descr="g gt rytr uyt u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10617200" y="6375401"/>
            <a:ext cx="10823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ru-RU" sz="1800" b="1"/>
              <a:t>Page </a:t>
            </a:r>
            <a:fld id="{5A8A2071-24E4-462C-B46F-FD86651D5489}" type="slidenum">
              <a:rPr lang="fr-FR" altLang="ru-RU" sz="1800" b="1"/>
              <a:pPr/>
              <a:t>‹#›</a:t>
            </a:fld>
            <a:endParaRPr lang="fr-FR" altLang="ru-RU" sz="1800" b="1"/>
          </a:p>
        </p:txBody>
      </p:sp>
    </p:spTree>
    <p:extLst>
      <p:ext uri="{BB962C8B-B14F-4D97-AF65-F5344CB8AC3E}">
        <p14:creationId xmlns:p14="http://schemas.microsoft.com/office/powerpoint/2010/main" val="41224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834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603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D5E7C-A8D6-4615-89CB-5C01C3C2D755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0C144-D2FA-4312-95BE-41A7E07869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573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8.jp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1.jpeg"/><Relationship Id="rId7" Type="http://schemas.openxmlformats.org/officeDocument/2006/relationships/image" Target="../media/image55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7943" y="2939143"/>
            <a:ext cx="10363200" cy="2387600"/>
          </a:xfrm>
        </p:spPr>
        <p:txBody>
          <a:bodyPr>
            <a:noAutofit/>
          </a:bodyPr>
          <a:lstStyle/>
          <a:p>
            <a:r>
              <a:rPr lang="ru-RU" sz="4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« </a:t>
            </a:r>
            <a:r>
              <a:rPr lang="ru-RU" sz="4200" dirty="0">
                <a:latin typeface="Comic Sans MS" panose="030F0702030302020204" pitchFamily="66" charset="0"/>
              </a:rPr>
              <a:t> </a:t>
            </a:r>
            <a:r>
              <a:rPr lang="ru-RU" sz="4200" dirty="0" smtClean="0">
                <a:latin typeface="Comic Sans MS" panose="030F0702030302020204" pitchFamily="66" charset="0"/>
              </a:rPr>
              <a:t>Проектная </a:t>
            </a:r>
            <a:r>
              <a:rPr lang="ru-RU" sz="4200" dirty="0">
                <a:latin typeface="Comic Sans MS" panose="030F0702030302020204" pitchFamily="66" charset="0"/>
              </a:rPr>
              <a:t>деятельность </a:t>
            </a:r>
            <a:r>
              <a:rPr lang="ru-RU" sz="4200" dirty="0" smtClean="0">
                <a:latin typeface="Comic Sans MS" panose="030F0702030302020204" pitchFamily="66" charset="0"/>
              </a:rPr>
              <a:t>как средство формирования </a:t>
            </a:r>
            <a:r>
              <a:rPr lang="ru-RU" sz="4200" dirty="0">
                <a:latin typeface="Comic Sans MS" panose="030F0702030302020204" pitchFamily="66" charset="0"/>
              </a:rPr>
              <a:t>навыков  </a:t>
            </a:r>
            <a:r>
              <a:rPr lang="ru-RU" sz="4200" dirty="0" err="1" smtClean="0">
                <a:latin typeface="Comic Sans MS" panose="030F0702030302020204" pitchFamily="66" charset="0"/>
              </a:rPr>
              <a:t>здоровьесбережения</a:t>
            </a:r>
            <a:r>
              <a:rPr lang="ru-RU" sz="4200" dirty="0" smtClean="0">
                <a:latin typeface="Comic Sans MS" panose="030F0702030302020204" pitchFamily="66" charset="0"/>
              </a:rPr>
              <a:t>    обучающихся»    </a:t>
            </a:r>
            <a:endParaRPr lang="ru-RU" sz="4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3659" y="5615940"/>
            <a:ext cx="8694056" cy="1037771"/>
          </a:xfrm>
          <a:solidFill>
            <a:srgbClr val="ED1B36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Слащилина А.Н. методист, учитель биологии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Зверяк</a:t>
            </a:r>
            <a:r>
              <a:rPr lang="ru-RU" sz="2800" dirty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Е.А. </a:t>
            </a:r>
            <a:r>
              <a:rPr lang="ru-RU" sz="2800" dirty="0" err="1" smtClean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кл.руководитель</a:t>
            </a:r>
            <a:r>
              <a:rPr lang="ru-RU" sz="2800" dirty="0" smtClean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, учитель  физики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7943" y="170520"/>
            <a:ext cx="9872353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200" b="1" spc="15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общеобразовательное учреждение «Средняя школа с углубленным изучением отдельных предметов № 30 имени Медведева С.Р. </a:t>
            </a:r>
          </a:p>
          <a:p>
            <a:pPr algn="ctr">
              <a:lnSpc>
                <a:spcPct val="150000"/>
              </a:lnSpc>
            </a:pPr>
            <a:r>
              <a:rPr lang="ru-RU" sz="2200" b="1" spc="15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г. Волжского Волгоградской области»</a:t>
            </a:r>
            <a:endParaRPr lang="ru-RU" sz="2200" b="1" spc="15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57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257" y="224290"/>
            <a:ext cx="10541000" cy="1325563"/>
          </a:xfrm>
        </p:spPr>
        <p:txBody>
          <a:bodyPr/>
          <a:lstStyle/>
          <a:p>
            <a:pPr algn="ctr"/>
            <a:r>
              <a:rPr lang="ru-RU" u="sng" dirty="0" smtClean="0">
                <a:latin typeface="Comic Sans MS" panose="030F0702030302020204" pitchFamily="66" charset="0"/>
              </a:rPr>
              <a:t>Проблема </a:t>
            </a:r>
            <a:r>
              <a:rPr lang="ru-RU" u="sng" dirty="0">
                <a:latin typeface="Comic Sans MS" panose="030F0702030302020204" pitchFamily="66" charset="0"/>
              </a:rPr>
              <a:t>здоровья </a:t>
            </a:r>
            <a:r>
              <a:rPr lang="ru-RU" u="sng" dirty="0" smtClean="0">
                <a:latin typeface="Comic Sans MS" panose="030F0702030302020204" pitchFamily="66" charset="0"/>
              </a:rPr>
              <a:t/>
            </a:r>
            <a:br>
              <a:rPr lang="ru-RU" u="sng" dirty="0" smtClean="0">
                <a:latin typeface="Comic Sans MS" panose="030F0702030302020204" pitchFamily="66" charset="0"/>
              </a:rPr>
            </a:br>
            <a:r>
              <a:rPr lang="ru-RU" u="sng" dirty="0" smtClean="0">
                <a:latin typeface="Comic Sans MS" panose="030F0702030302020204" pitchFamily="66" charset="0"/>
              </a:rPr>
              <a:t>- первостепенная проблема 21 века</a:t>
            </a:r>
            <a:endParaRPr lang="ru-RU" u="sng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Предприятия ВКО нанесли экологии ущерб более чем на 200 млн тенге | Курсив  - бизнес новости Казахста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80" y="4860892"/>
            <a:ext cx="3266578" cy="183745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Третий муж, третья жена - это нормально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260" y="1549853"/>
            <a:ext cx="4343854" cy="243493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чипсы вред — Ihre Zeitung — Ваша Газета — Ире Цайтунг — Азов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7" y="4168685"/>
            <a:ext cx="3606801" cy="255364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Пять веских причин, почему вам надо бросить курить прямо сейчас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98" y="1549853"/>
            <a:ext cx="4712204" cy="314146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Самые вредные продукты питания, и чем они опасны для здоровь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68861" y="4548398"/>
            <a:ext cx="2601617" cy="179421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8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826" y="122711"/>
            <a:ext cx="11007985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u="sng" cap="all" dirty="0">
                <a:solidFill>
                  <a:schemeClr val="tx1"/>
                </a:solidFill>
                <a:latin typeface="Comic Sans MS" panose="030F0702030302020204" pitchFamily="66" charset="0"/>
              </a:rPr>
              <a:t>Здоровье нации - </a:t>
            </a:r>
            <a:r>
              <a:rPr lang="ru-RU" sz="4000" u="sng" cap="all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ru-RU" sz="4000" u="sng" cap="all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ru-RU" sz="4000" b="1" u="sng" cap="all" dirty="0">
                <a:solidFill>
                  <a:schemeClr val="tx1"/>
                </a:solidFill>
                <a:latin typeface="Comic Sans MS" panose="030F0702030302020204" pitchFamily="66" charset="0"/>
              </a:rPr>
              <a:t>основа процветания </a:t>
            </a:r>
            <a:r>
              <a:rPr lang="ru-RU" sz="4000" b="1" u="sng" cap="all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России</a:t>
            </a:r>
            <a:r>
              <a:rPr lang="ru-RU" u="sng" cap="all" dirty="0"/>
              <a:t/>
            </a:r>
            <a:br>
              <a:rPr lang="ru-RU" u="sng" cap="all" dirty="0"/>
            </a:br>
            <a:endParaRPr lang="ru-RU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766" y="1156439"/>
            <a:ext cx="11963729" cy="7369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</a:t>
            </a:r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РИОРИТЕТНЫЙ 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НАЦИОНАЛЬНЫЙ ПРОЕКТ "ФОРМИРОВАНИЕ ЗДОРОВОГО ОБРАЗА ЖИЗНИ", УТВЕРЖДЁННЫЙ ПРЕЗИДИУМОМ СОВЕТА ПРИ </a:t>
            </a:r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ПРЕЗИДЕНТЕ 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РФ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82612" y="1784052"/>
            <a:ext cx="4661284" cy="2974003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Ц</a:t>
            </a:r>
            <a:r>
              <a:rPr lang="ru-RU" sz="2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ель проекта:</a:t>
            </a:r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 увеличение доли граждан, придерживающихся здорового образа жизни : </a:t>
            </a:r>
          </a:p>
          <a:p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2020 год - до 50%</a:t>
            </a:r>
          </a:p>
          <a:p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2025 год - до 60% </a:t>
            </a:r>
          </a:p>
          <a:p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Путём формирования у граждан ответственного отношения к своему здоровью</a:t>
            </a:r>
          </a:p>
          <a:p>
            <a:pPr marL="0" indent="0">
              <a:buFont typeface="Wingdings 3" charset="2"/>
              <a:buNone/>
            </a:pPr>
            <a:endParaRPr lang="ru-RU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074058" y="5097338"/>
            <a:ext cx="10521538" cy="10074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«Граждане обязаны заботиться о сохранении своего здоровья»</a:t>
            </a:r>
          </a:p>
          <a:p>
            <a:pPr marL="0" indent="0" algn="ctr">
              <a:buNone/>
            </a:pPr>
            <a:r>
              <a:rPr lang="ru-RU" sz="1700" dirty="0">
                <a:solidFill>
                  <a:schemeClr val="bg2">
                    <a:lumMod val="25000"/>
                  </a:schemeClr>
                </a:solidFill>
              </a:rPr>
              <a:t>Федеральный закон от 21.11.2011 N 323-ФЗ (ред. от 13.07.2015, с изм. от 30.09.2015) «Об основах охраны здоровья граждан в Российской Федерации</a:t>
            </a:r>
            <a:r>
              <a:rPr lang="ru-RU" sz="1700" dirty="0" smtClean="0">
                <a:solidFill>
                  <a:schemeClr val="bg2">
                    <a:lumMod val="25000"/>
                  </a:schemeClr>
                </a:solidFill>
              </a:rPr>
              <a:t>»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2" descr="Здоровье отменное&quot;. Кремль прокомментировал публикации о болезни Путина -  BBC News Русская служб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630" y="1681380"/>
            <a:ext cx="5846619" cy="3288724"/>
          </a:xfrm>
          <a:prstGeom prst="rect">
            <a:avLst/>
          </a:prstGeom>
          <a:ln w="38100" cap="sq">
            <a:solidFill>
              <a:srgbClr val="1F293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18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-74405"/>
            <a:ext cx="10515600" cy="1325563"/>
          </a:xfrm>
        </p:spPr>
        <p:txBody>
          <a:bodyPr>
            <a:normAutofit/>
          </a:bodyPr>
          <a:lstStyle/>
          <a:p>
            <a:r>
              <a:rPr lang="ru-RU" sz="4000" u="sng" dirty="0">
                <a:latin typeface="Comic Sans MS" panose="030F0702030302020204" pitchFamily="66" charset="0"/>
              </a:rPr>
              <a:t>Негативные тенденции в обществе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1744" y="1341335"/>
            <a:ext cx="5823857" cy="2564266"/>
          </a:xfrm>
          <a:ln w="28575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 Увеличение числа детей с хроническими заболеваниями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Детский алкоголизм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Наркомания 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Курение школьников</a:t>
            </a:r>
          </a:p>
        </p:txBody>
      </p:sp>
      <p:pic>
        <p:nvPicPr>
          <p:cNvPr id="2052" name="Picture 4" descr="Гастрит у детей: причины развития, методы выявления и профилактика болезни,  как правильно питаться, чтобы не возбуждать желудочные воспал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762" y="1092655"/>
            <a:ext cx="3535741" cy="2274660"/>
          </a:xfrm>
          <a:prstGeom prst="rect">
            <a:avLst/>
          </a:prstGeom>
          <a:ln w="38100" cap="sq">
            <a:solidFill>
              <a:srgbClr val="1F293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Лечение детского алкоголизма в Москве в клинике Нармеди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943" y="3541259"/>
            <a:ext cx="3259818" cy="2162347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о количеству наркоманов в Краснодарском крае лидируют семь территори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87" y="4085955"/>
            <a:ext cx="3831620" cy="255191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урение среди школьников - О вреде курения - 12 ГОРОДСКАЯ ПОЛИКЛИНИК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601" y="4260064"/>
            <a:ext cx="3981372" cy="2227822"/>
          </a:xfrm>
          <a:prstGeom prst="rect">
            <a:avLst/>
          </a:prstGeom>
          <a:ln w="38100" cap="sq">
            <a:solidFill>
              <a:srgbClr val="1F293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82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7229" y="0"/>
            <a:ext cx="10702495" cy="1693761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Comic Sans MS" panose="030F0702030302020204" pitchFamily="66" charset="0"/>
              </a:rPr>
              <a:t>Ключевой элемент  </a:t>
            </a:r>
            <a:r>
              <a:rPr lang="ru-RU" sz="3200" dirty="0">
                <a:latin typeface="Comic Sans MS" panose="030F0702030302020204" pitchFamily="66" charset="0"/>
              </a:rPr>
              <a:t>модернизации российской школы </a:t>
            </a:r>
            <a:r>
              <a:rPr lang="ru-RU" sz="3200" dirty="0" smtClean="0">
                <a:latin typeface="Comic Sans MS" panose="030F0702030302020204" pitchFamily="66" charset="0"/>
              </a:rPr>
              <a:t>- федеральный </a:t>
            </a:r>
            <a:r>
              <a:rPr lang="ru-RU" sz="3200" dirty="0">
                <a:latin typeface="Comic Sans MS" panose="030F0702030302020204" pitchFamily="66" charset="0"/>
              </a:rPr>
              <a:t>государственный образовательный стандарт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047" y="1838905"/>
            <a:ext cx="11538857" cy="3792638"/>
          </a:xfrm>
          <a:ln w="28575">
            <a:solidFill>
              <a:srgbClr val="ED1B3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>
                <a:latin typeface="Comic Sans MS" panose="030F0702030302020204" pitchFamily="66" charset="0"/>
              </a:rPr>
              <a:t>организация </a:t>
            </a:r>
            <a:r>
              <a:rPr lang="ru-RU" b="1" dirty="0">
                <a:latin typeface="Comic Sans MS" panose="030F0702030302020204" pitchFamily="66" charset="0"/>
              </a:rPr>
              <a:t>проектной и исследовательской </a:t>
            </a:r>
            <a:r>
              <a:rPr lang="ru-RU" dirty="0">
                <a:latin typeface="Comic Sans MS" panose="030F0702030302020204" pitchFamily="66" charset="0"/>
              </a:rPr>
              <a:t>деятельности школьников как эффективных методов, формирующих умение учащихся самостоятельно добывать новые знания, работать с информацией, делать выводы и </a:t>
            </a:r>
            <a:r>
              <a:rPr lang="ru-RU" dirty="0" smtClean="0">
                <a:latin typeface="Comic Sans MS" panose="030F0702030302020204" pitchFamily="66" charset="0"/>
              </a:rPr>
              <a:t>умозаключения</a:t>
            </a:r>
          </a:p>
          <a:p>
            <a:r>
              <a:rPr lang="ru-RU" dirty="0">
                <a:latin typeface="Comic Sans MS" panose="030F0702030302020204" pitchFamily="66" charset="0"/>
              </a:rPr>
              <a:t>в процессе правильной самостоятельной работы над созданием </a:t>
            </a:r>
            <a:r>
              <a:rPr lang="ru-RU" b="1" dirty="0">
                <a:latin typeface="Comic Sans MS" panose="030F0702030302020204" pitchFamily="66" charset="0"/>
              </a:rPr>
              <a:t>проекта </a:t>
            </a:r>
            <a:r>
              <a:rPr lang="ru-RU" dirty="0">
                <a:latin typeface="Comic Sans MS" panose="030F0702030302020204" pitchFamily="66" charset="0"/>
              </a:rPr>
              <a:t>лучше всего формируется культура умственного труда учеников, воспитание активной жизненной </a:t>
            </a:r>
            <a:r>
              <a:rPr lang="ru-RU" dirty="0" smtClean="0">
                <a:latin typeface="Comic Sans MS" panose="030F0702030302020204" pitchFamily="66" charset="0"/>
              </a:rPr>
              <a:t>позиции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девиз </a:t>
            </a:r>
            <a:r>
              <a:rPr lang="ru-RU" dirty="0">
                <a:latin typeface="Comic Sans MS" panose="030F0702030302020204" pitchFamily="66" charset="0"/>
              </a:rPr>
              <a:t>«От школьного проекта к профессиональной карьере» становится все более актуальным </a:t>
            </a:r>
          </a:p>
        </p:txBody>
      </p:sp>
    </p:spTree>
    <p:extLst>
      <p:ext uri="{BB962C8B-B14F-4D97-AF65-F5344CB8AC3E}">
        <p14:creationId xmlns:p14="http://schemas.microsoft.com/office/powerpoint/2010/main" val="51620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6174" y="-174540"/>
            <a:ext cx="10515600" cy="1325563"/>
          </a:xfrm>
        </p:spPr>
        <p:txBody>
          <a:bodyPr/>
          <a:lstStyle/>
          <a:p>
            <a:r>
              <a:rPr lang="ru-RU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Актуальность работы:</a:t>
            </a:r>
            <a:endParaRPr lang="ru-RU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945" y="1197862"/>
            <a:ext cx="10877797" cy="566013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Ориентация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на достижение цели самими учащимися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;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Формирование большого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количество регулятивных, познавательных коммуникативных, оценочных УУД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;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Самостоятельный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поиск решения задач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;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Приобретение знаний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и 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умений,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необходимые для 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обучений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другим предметам и продолжения обучения в техникумах, в 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ВУЗах;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    </a:t>
            </a:r>
            <a:endParaRPr lang="ru-RU" sz="2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Осознать, что жизнь – проект </a:t>
            </a:r>
          </a:p>
          <a:p>
            <a:r>
              <a:rPr lang="ru-RU" sz="2400" dirty="0">
                <a:latin typeface="Comic Sans MS" panose="030F0702030302020204" pitchFamily="66" charset="0"/>
              </a:rPr>
              <a:t>Развитие проектного типа мышления, </a:t>
            </a:r>
            <a:r>
              <a:rPr lang="ru-RU" sz="2400" dirty="0" smtClean="0">
                <a:latin typeface="Comic Sans MS" panose="030F0702030302020204" pitchFamily="66" charset="0"/>
              </a:rPr>
              <a:t>которым обладает большинство </a:t>
            </a:r>
            <a:r>
              <a:rPr lang="ru-RU" sz="2400" dirty="0">
                <a:latin typeface="Comic Sans MS" panose="030F0702030302020204" pitchFamily="66" charset="0"/>
              </a:rPr>
              <a:t>современных </a:t>
            </a:r>
            <a:r>
              <a:rPr lang="ru-RU" sz="2400" dirty="0" smtClean="0">
                <a:latin typeface="Comic Sans MS" panose="030F0702030302020204" pitchFamily="66" charset="0"/>
              </a:rPr>
              <a:t>лидеров.</a:t>
            </a:r>
            <a:endParaRPr lang="ru-RU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17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3684" y="101600"/>
            <a:ext cx="10752118" cy="1808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Цель </a:t>
            </a:r>
            <a:r>
              <a:rPr lang="ru-RU" sz="3200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работы:</a:t>
            </a:r>
            <a:endParaRPr lang="ru-RU" sz="3200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повышение 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эффективности реализации программ урочной и внеурочной деятельности за счет совершенствования и развития методического </a:t>
            </a:r>
            <a:r>
              <a:rPr lang="ru-RU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компонента.</a:t>
            </a:r>
            <a:endParaRPr lang="ru-RU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23684" y="2105892"/>
            <a:ext cx="10918372" cy="45363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3300" b="1" u="sng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Задачи работы: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>
                <a:latin typeface="Comic Sans MS" panose="030F0702030302020204" pitchFamily="66" charset="0"/>
              </a:rPr>
              <a:t>формирование позитивного мнения у учащихся о роли здорового образа жизни как необходимого условия развития </a:t>
            </a:r>
            <a:r>
              <a:rPr lang="ru-RU" dirty="0" smtClean="0">
                <a:latin typeface="Comic Sans MS" panose="030F0702030302020204" pitchFamily="66" charset="0"/>
              </a:rPr>
              <a:t>человека;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поднятие </a:t>
            </a:r>
            <a:r>
              <a:rPr lang="ru-RU" dirty="0">
                <a:latin typeface="Comic Sans MS" panose="030F0702030302020204" pitchFamily="66" charset="0"/>
              </a:rPr>
              <a:t>престижа здоровой, активной жизни у детей, подростков и их родителей</a:t>
            </a:r>
            <a:r>
              <a:rPr lang="ru-RU" dirty="0" smtClean="0">
                <a:latin typeface="Comic Sans MS" panose="030F0702030302020204" pitchFamily="66" charset="0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повышение </a:t>
            </a:r>
            <a:r>
              <a:rPr lang="ru-RU" dirty="0">
                <a:latin typeface="Comic Sans MS" panose="030F0702030302020204" pitchFamily="66" charset="0"/>
              </a:rPr>
              <a:t>значения личности педагога в формировании здорового образа жизни у учащихся</a:t>
            </a:r>
            <a:r>
              <a:rPr lang="ru-RU" dirty="0" smtClean="0">
                <a:latin typeface="Comic Sans MS" panose="030F0702030302020204" pitchFamily="66" charset="0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развитие </a:t>
            </a:r>
            <a:r>
              <a:rPr lang="ru-RU" dirty="0">
                <a:latin typeface="Comic Sans MS" panose="030F0702030302020204" pitchFamily="66" charset="0"/>
              </a:rPr>
              <a:t>методической базы МОУ СШ №30</a:t>
            </a:r>
            <a:r>
              <a:rPr lang="ru-RU" dirty="0" smtClean="0">
                <a:latin typeface="Comic Sans MS" panose="030F0702030302020204" pitchFamily="66" charset="0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Comic Sans MS" panose="030F0702030302020204" pitchFamily="66" charset="0"/>
              </a:rPr>
              <a:t>обобщение </a:t>
            </a:r>
            <a:r>
              <a:rPr lang="ru-RU" dirty="0">
                <a:latin typeface="Comic Sans MS" panose="030F0702030302020204" pitchFamily="66" charset="0"/>
              </a:rPr>
              <a:t>и распространение наиболее интересных методических моделей, связанных с формированием основ культуры здоровья  у подрастающего поколения, распространение эффективного педагогического опыта.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i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378" y="4675085"/>
            <a:ext cx="2877922" cy="1917865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0" y="4453411"/>
            <a:ext cx="4019953" cy="2225115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6908" y="80616"/>
            <a:ext cx="9785267" cy="922318"/>
          </a:xfrm>
        </p:spPr>
        <p:txBody>
          <a:bodyPr>
            <a:normAutofit/>
          </a:bodyPr>
          <a:lstStyle/>
          <a:p>
            <a:pPr algn="ctr"/>
            <a:r>
              <a:rPr lang="ru-RU" sz="2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Участники проектов - обучающиеся 5-11 классов, родители, педагоги.</a:t>
            </a:r>
            <a:endParaRPr lang="ru-RU" sz="28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6" t="5145" r="7384" b="2483"/>
          <a:stretch/>
        </p:blipFill>
        <p:spPr>
          <a:xfrm>
            <a:off x="9321439" y="1043863"/>
            <a:ext cx="2743200" cy="2208811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904676" y="1151786"/>
            <a:ext cx="4326826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ED1B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Вовлечено более 1500 обучающихся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12043" y="6408284"/>
            <a:ext cx="6110514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ED1B36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</a:rPr>
              <a:t>Присоединились к проектной работе более 20 педагогов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4" t="14585" r="5511"/>
          <a:stretch/>
        </p:blipFill>
        <p:spPr>
          <a:xfrm>
            <a:off x="6328856" y="2225706"/>
            <a:ext cx="2992583" cy="2182158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770214" y="4028932"/>
            <a:ext cx="4667043" cy="369332"/>
          </a:xfrm>
          <a:prstGeom prst="rect">
            <a:avLst/>
          </a:prstGeom>
          <a:ln>
            <a:solidFill>
              <a:srgbClr val="ED1B36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Создано более 30 проектов по темам ЗОЖ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" t="2277" r="4726" b="4868"/>
          <a:stretch/>
        </p:blipFill>
        <p:spPr>
          <a:xfrm>
            <a:off x="3811980" y="1716526"/>
            <a:ext cx="2327562" cy="2909455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85066" y="1249490"/>
            <a:ext cx="5105885" cy="369332"/>
          </a:xfrm>
          <a:prstGeom prst="rect">
            <a:avLst/>
          </a:prstGeom>
          <a:solidFill>
            <a:schemeClr val="bg2"/>
          </a:solidFill>
          <a:ln>
            <a:solidFill>
              <a:srgbClr val="ED1B3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Участвовало в работе более 300 родителей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" t="12988" b="14279"/>
          <a:stretch/>
        </p:blipFill>
        <p:spPr>
          <a:xfrm>
            <a:off x="9868394" y="4531874"/>
            <a:ext cx="2235973" cy="2180091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6" b="13766"/>
          <a:stretch/>
        </p:blipFill>
        <p:spPr>
          <a:xfrm>
            <a:off x="7277524" y="4553139"/>
            <a:ext cx="2459275" cy="2137559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66" y="1841797"/>
            <a:ext cx="3369911" cy="2232019"/>
          </a:xfrm>
          <a:prstGeom prst="rect">
            <a:avLst/>
          </a:prstGeom>
          <a:ln w="38100" cap="sq">
            <a:solidFill>
              <a:srgbClr val="ED1B3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45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sun9-4.userapi.com/impg/JhFmObI0asKS8yqjjMcxajKXdOp6l3mAoovuDg/hs2r8LEwKko.jpg?size=1280x960&amp;quality=96&amp;sign=5cdd63903a844a0fef1be736b516361e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837" y="174172"/>
            <a:ext cx="3570967" cy="267822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58.userapi.com/impg/c854320/v854320205/1f6b80/UHkx-n8BqlY.jpg?size=1280x601&amp;quality=96&amp;sign=d04e8916105d43fc7d616e0595d8b956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2" r="30086" b="13541"/>
          <a:stretch/>
        </p:blipFill>
        <p:spPr bwMode="auto">
          <a:xfrm>
            <a:off x="121096" y="174172"/>
            <a:ext cx="5281699" cy="3668145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un9-41.userapi.com/impf/pMHlt52YTaaZc2qWynOdhNKZWYgR9Ka-wmMdTg/xJX6ehcab8M.jpg?size=1280x960&amp;quality=96&amp;proxy=1&amp;sign=f3cc18822481002a972c5de3c052f8d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61" y="4049881"/>
            <a:ext cx="3570967" cy="267822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un9-24.userapi.com/impg/MfaYFvWXILlcvj4U3CspmN_acg8Mxm5zQI3e8Q/RKPFiONEu-E.jpg?size=780x1040&amp;quality=96&amp;proxy=1&amp;sign=a0004a4f57509e74e5fa2812660236f8&amp;type=album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7" t="8858" r="20192" b="4278"/>
          <a:stretch/>
        </p:blipFill>
        <p:spPr bwMode="auto">
          <a:xfrm>
            <a:off x="9319846" y="174172"/>
            <a:ext cx="2670629" cy="4412343"/>
          </a:xfrm>
          <a:prstGeom prst="rect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sun9-8.userapi.com/impg/qKrvTwb7gn9TvM-4Ta82gO1fomLlOcObHj3W7A/rx5Vm2zfZ_0.jpg?size=1280x960&amp;quality=96&amp;sign=53d7bef7c3c54529d292c618b29f5c45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108" y="3985331"/>
            <a:ext cx="3743096" cy="2807323"/>
          </a:xfrm>
          <a:prstGeom prst="rect">
            <a:avLst/>
          </a:prstGeom>
          <a:ln w="381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56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3054" y="0"/>
            <a:ext cx="9725891" cy="1264720"/>
          </a:xfrm>
        </p:spPr>
        <p:txBody>
          <a:bodyPr>
            <a:normAutofit/>
          </a:bodyPr>
          <a:lstStyle/>
          <a:p>
            <a:pPr algn="ctr"/>
            <a:r>
              <a:rPr lang="ru-RU" sz="3900" b="1" u="sng" dirty="0">
                <a:latin typeface="Comic Sans MS" panose="030F0702030302020204" pitchFamily="66" charset="0"/>
              </a:rPr>
              <a:t>Хронология здоровьесберегающих проектов</a:t>
            </a:r>
            <a:endParaRPr lang="ru-RU" sz="3900" u="sng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413829"/>
            <a:ext cx="12192000" cy="144417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663" t="27750" r="11461" b="15757"/>
          <a:stretch/>
        </p:blipFill>
        <p:spPr>
          <a:xfrm>
            <a:off x="1640734" y="1128157"/>
            <a:ext cx="9619714" cy="572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35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176" t="21540" r="11461" b="18557"/>
          <a:stretch/>
        </p:blipFill>
        <p:spPr>
          <a:xfrm>
            <a:off x="500082" y="0"/>
            <a:ext cx="10928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7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1619" t="29947" r="10555" b="42257"/>
          <a:stretch/>
        </p:blipFill>
        <p:spPr>
          <a:xfrm>
            <a:off x="96986" y="1074059"/>
            <a:ext cx="12095014" cy="345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40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un9-22.userapi.com/c857036/v857036316/bd2ba/UNVPkQZ3ux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85731" y="430432"/>
            <a:ext cx="3800324" cy="5067098"/>
          </a:xfrm>
          <a:prstGeom prst="rect">
            <a:avLst/>
          </a:prstGeom>
          <a:ln w="38100" cap="sq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8686" y="214022"/>
            <a:ext cx="11771086" cy="1117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ru-RU" sz="3200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</a:t>
            </a:r>
            <a:r>
              <a:rPr lang="ru-RU" sz="32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вопросы проектной деятельности</a:t>
            </a:r>
            <a:r>
              <a:rPr lang="ru-RU" sz="3200" b="1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342900">
              <a:lnSpc>
                <a:spcPct val="107000"/>
              </a:lnSpc>
              <a:spcAft>
                <a:spcPts val="800"/>
              </a:spcAft>
            </a:pPr>
            <a:endParaRPr lang="ru-RU" sz="2400" b="1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90285" y="1331059"/>
            <a:ext cx="7242629" cy="3470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kern="150" dirty="0">
                <a:latin typeface="Comic Sans MS" panose="030F0702030302020204" pitchFamily="66" charset="0"/>
                <a:ea typeface="Andale Sans UI"/>
                <a:cs typeface="Times New Roman" panose="02020603050405020304" pitchFamily="18" charset="0"/>
              </a:rPr>
              <a:t> </a:t>
            </a:r>
            <a:r>
              <a:rPr lang="ru-RU" sz="2000" kern="150" dirty="0" smtClean="0">
                <a:latin typeface="Comic Sans MS" panose="030F0702030302020204" pitchFamily="66" charset="0"/>
                <a:ea typeface="Andale Sans UI"/>
                <a:cs typeface="Times New Roman" panose="02020603050405020304" pitchFamily="18" charset="0"/>
              </a:rPr>
              <a:t>     -</a:t>
            </a:r>
            <a:r>
              <a:rPr lang="ru-RU" sz="2000" kern="150" dirty="0">
                <a:latin typeface="Comic Sans MS" panose="030F0702030302020204" pitchFamily="66" charset="0"/>
                <a:ea typeface="Andale Sans UI"/>
                <a:cs typeface="Times New Roman" panose="02020603050405020304" pitchFamily="18" charset="0"/>
              </a:rPr>
              <a:t>Как быть модным в наше время?</a:t>
            </a:r>
            <a:endParaRPr lang="ru-RU" sz="2000" kern="150" dirty="0">
              <a:latin typeface="Comic Sans MS" panose="030F0702030302020204" pitchFamily="66" charset="0"/>
              <a:ea typeface="Andale Sans UI"/>
              <a:cs typeface="Tahoma" panose="020B060403050404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kern="150" dirty="0">
                <a:latin typeface="Comic Sans MS" panose="030F0702030302020204" pitchFamily="66" charset="0"/>
                <a:ea typeface="Calibri" panose="020F0502020204030204" pitchFamily="34" charset="0"/>
                <a:cs typeface="Tahoma" panose="020B0604030504040204" pitchFamily="34" charset="0"/>
              </a:rPr>
              <a:t>      </a:t>
            </a:r>
            <a:r>
              <a:rPr lang="ru-RU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-Что определяет здоровье человека?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-Как спорт влияет на состояние здоровья?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-Какому виду спорта отдать предпочтение?</a:t>
            </a: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sz="2000" spc="50" dirty="0">
                <a:latin typeface="Comic Sans MS" panose="030F0702030302020204" pitchFamily="66" charset="0"/>
                <a:ea typeface="Times New Roman" panose="02020603050405020304" pitchFamily="18" charset="0"/>
              </a:rPr>
              <a:t>      -Почему нужно заботиться о своем здоровье</a:t>
            </a:r>
            <a:endParaRPr lang="ru-RU" sz="20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sz="2000" spc="50" dirty="0">
                <a:latin typeface="Comic Sans MS" panose="030F0702030302020204" pitchFamily="66" charset="0"/>
                <a:ea typeface="Times New Roman" panose="02020603050405020304" pitchFamily="18" charset="0"/>
              </a:rPr>
              <a:t>      -Какую роль в сохранении и укреплении здоровья играет питание?</a:t>
            </a:r>
            <a:endParaRPr lang="ru-RU" sz="20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     - Какие кулинарные  традиции и обычаи есть в семьях моих одноклассников?</a:t>
            </a:r>
            <a:r>
              <a:rPr lang="ru-RU" sz="2000" dirty="0">
                <a:latin typeface="Comic Sans MS" panose="030F0702030302020204" pitchFamily="66" charset="0"/>
                <a:ea typeface="Times New Roman" panose="02020603050405020304" pitchFamily="18" charset="0"/>
              </a:rPr>
              <a:t>        </a:t>
            </a:r>
          </a:p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     - Какие кулинарные праздники были на Руси?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3599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869" t="21463" r="21299" b="3287"/>
          <a:stretch/>
        </p:blipFill>
        <p:spPr>
          <a:xfrm>
            <a:off x="6318991" y="4333116"/>
            <a:ext cx="4512623" cy="2445657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754" t="2766" r="1425" b="4820"/>
          <a:stretch/>
        </p:blipFill>
        <p:spPr>
          <a:xfrm>
            <a:off x="271745" y="159657"/>
            <a:ext cx="5727934" cy="417345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753" t="3610" r="1923" b="444"/>
          <a:stretch/>
        </p:blipFill>
        <p:spPr>
          <a:xfrm>
            <a:off x="6530768" y="159657"/>
            <a:ext cx="5047013" cy="3980378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582006" y="5032724"/>
            <a:ext cx="5107412" cy="523220"/>
          </a:xfrm>
          <a:prstGeom prst="rect">
            <a:avLst/>
          </a:prstGeom>
          <a:solidFill>
            <a:srgbClr val="ED1B36">
              <a:tint val="66000"/>
              <a:satMod val="160000"/>
            </a:srgb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omic Sans MS" panose="030F0702030302020204" pitchFamily="66" charset="0"/>
              </a:rPr>
              <a:t>www.</a:t>
            </a:r>
            <a:r>
              <a:rPr lang="ru-RU" sz="2800" dirty="0" smtClean="0">
                <a:latin typeface="Comic Sans MS" panose="030F0702030302020204" pitchFamily="66" charset="0"/>
              </a:rPr>
              <a:t>физматшкола30.рф</a:t>
            </a:r>
            <a:endParaRPr lang="ru-RU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05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/>
          </p:cNvSpPr>
          <p:nvPr>
            <p:ph type="title"/>
          </p:nvPr>
        </p:nvSpPr>
        <p:spPr>
          <a:xfrm>
            <a:off x="661718" y="130629"/>
            <a:ext cx="10660081" cy="403761"/>
          </a:xfrm>
          <a:ln w="285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altLang="ru-RU" sz="2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Алгоритм деятельности учителя и учащихся в технологии проектного обучения</a:t>
            </a:r>
          </a:p>
        </p:txBody>
      </p:sp>
      <p:graphicFrame>
        <p:nvGraphicFramePr>
          <p:cNvPr id="28744" name="Group 72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104768750"/>
              </p:ext>
            </p:extLst>
          </p:nvPr>
        </p:nvGraphicFramePr>
        <p:xfrm>
          <a:off x="151738" y="693688"/>
          <a:ext cx="11680043" cy="6164312"/>
        </p:xfrm>
        <a:graphic>
          <a:graphicData uri="http://schemas.openxmlformats.org/drawingml/2006/table">
            <a:tbl>
              <a:tblPr/>
              <a:tblGrid>
                <a:gridCol w="1655935"/>
                <a:gridCol w="3786136"/>
                <a:gridCol w="2625783"/>
                <a:gridCol w="3612189"/>
              </a:tblGrid>
              <a:tr h="3129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Этапы работы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работы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Деятельность учащихся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Деятельность учителя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411">
                <a:tc rowSpan="5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Подготовительный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Определение темы и целей проекта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Обсуждают их, выбирают одну тему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Предлагает темы проектов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Выделение подтем в теме проекта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Выбирают подтему или предлагают новую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Принимает участие в обсуждении подтем проекта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7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творческих групп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Объединяются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микрогруппы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распределяют обязанности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Проводит организационную работу по объединению школьников в группы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3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материалов к исследовательской работе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Отдельные учащиеся привлекаются к разработке заданий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Разрабатывает задания, вопросы для поисковой деятельности, подбор литературы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73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Установление способа предоставления результатов и критериев оценки результата и процесса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Обсуждают и корректируют формы представления результата и критерии оценивания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Предлагает формы отчетов и примерные критерии оценивания работ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9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Планирование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Определение источников, способов сбора и анализа информации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Корректируют и дополняют предложения учителя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Предлагает основную литературу, способы сбора информации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07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проектов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Осуществление накопления информации путем работы с литературой, анкетирования, эксперимента и ее обобщение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Осуществляют поисковую деятельность по накоплению, систематизации, обобщению информации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Консультирует, координирует работу учащихся, стимулирует их деятельность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07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 результатов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 результатов согласно выбранной форме отчета. Возможные формы представления результатов: устный отчет, устный отчет с демонстрацией материалов, письменный отчет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Оформляют в соответствии с принятыми правилами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Консультирует, координирует работу учащихся, стимулирует их деятельность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35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проекта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 выполненной работы одним учащимся от группы или всеми членами группами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Докладывают о результатах своей работы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Организует экспертизу, привлекая учителей школы, других учащихся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71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Оценивание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работ согласно разработанным критериям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Участвуют в оценке путем коллективного обсуждения и самооценки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6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Оценивает совместно с экспертной группой учащихся, отмечает не использованные возможности, качество отчета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78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sun9-61.userapi.com/c855532/v855532925/16fd89/520nWVjRkU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81" y="178514"/>
            <a:ext cx="2902703" cy="3249927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25.userapi.com/c855436/v855436481/144f5d/0IeeH_RS55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83" y="2068880"/>
            <a:ext cx="3158672" cy="421676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un9-22.userapi.com/c854524/v854524481/14033b/ATscdqRh3qY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0" t="13892" r="-435" b="2931"/>
          <a:stretch/>
        </p:blipFill>
        <p:spPr bwMode="auto">
          <a:xfrm>
            <a:off x="7802088" y="178514"/>
            <a:ext cx="3974592" cy="530346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un9-29.userapi.com/c858424/v858424481/cacc5/6xXsqBWzX3M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766" y="178514"/>
            <a:ext cx="4466823" cy="335011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49.userapi.com/c858328/v858328956/1577a1/zIidwT2peyI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46" b="4672"/>
          <a:stretch/>
        </p:blipFill>
        <p:spPr bwMode="auto">
          <a:xfrm>
            <a:off x="4126820" y="3065499"/>
            <a:ext cx="3411186" cy="3478601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98361" y="5870150"/>
            <a:ext cx="7548496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Comic Sans MS" panose="030F0702030302020204" pitchFamily="66" charset="0"/>
              </a:rPr>
              <a:t>«Проектная лаборатория» в рамках ИГЗ по информатике в 6 «В» классе</a:t>
            </a:r>
            <a:endParaRPr lang="ru-RU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16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56.userapi.com/c855628/v855628316/214b81/q8b4-uOdwv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05" y="162571"/>
            <a:ext cx="4440176" cy="592023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22.userapi.com/c857036/v857036316/bd2ba/UNVPkQZ3ux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86079" y="-618499"/>
            <a:ext cx="4686424" cy="624856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96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1620" y="248722"/>
            <a:ext cx="8596668" cy="660400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Дневник проектный</a:t>
            </a:r>
            <a:endParaRPr lang="ru-RU" u="sng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69" t="21638" r="29325" b="12461"/>
          <a:stretch/>
        </p:blipFill>
        <p:spPr>
          <a:xfrm>
            <a:off x="201879" y="1270000"/>
            <a:ext cx="5488075" cy="41807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54" t="21143" r="28887" b="11823"/>
          <a:stretch/>
        </p:blipFill>
        <p:spPr>
          <a:xfrm>
            <a:off x="6092040" y="1270000"/>
            <a:ext cx="5427025" cy="418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7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5" descr="PIC_07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465" y="648069"/>
            <a:ext cx="3571731" cy="2622991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7589" y="0"/>
            <a:ext cx="5236392" cy="399803"/>
          </a:xfrm>
        </p:spPr>
        <p:txBody>
          <a:bodyPr>
            <a:normAutofit fontScale="90000"/>
          </a:bodyPr>
          <a:lstStyle/>
          <a:p>
            <a:r>
              <a:rPr lang="ru-RU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Виды проектов</a:t>
            </a:r>
            <a:endParaRPr lang="ru-RU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5" descr="J:\Фото с урока 7а\DSC022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8" t="11573" b="1232"/>
          <a:stretch/>
        </p:blipFill>
        <p:spPr bwMode="auto">
          <a:xfrm>
            <a:off x="8799616" y="182088"/>
            <a:ext cx="3232153" cy="335530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9" t="8922" b="5948"/>
          <a:stretch/>
        </p:blipFill>
        <p:spPr>
          <a:xfrm>
            <a:off x="112907" y="599840"/>
            <a:ext cx="4045528" cy="271945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7" y="3519327"/>
            <a:ext cx="3865714" cy="289928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" t="4654" r="1" b="7473"/>
          <a:stretch/>
        </p:blipFill>
        <p:spPr>
          <a:xfrm>
            <a:off x="4158435" y="3519328"/>
            <a:ext cx="4301793" cy="318005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8983683" y="370251"/>
            <a:ext cx="2864018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ИССЛЕДОВАТЕЛЬСКИЕ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80564" y="6233947"/>
            <a:ext cx="2012765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ТВОРЧЕСКИЕ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16365" y="2949958"/>
            <a:ext cx="2642070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ИНФОРМАЦИОННЫЕ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1320" y="6064670"/>
            <a:ext cx="3700052" cy="33855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1600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ПРАКТИКО-ОРИЕНТИРОВАННЫЕ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202297" y="2865311"/>
            <a:ext cx="242406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РОЛЕВО-ИГРОВЫЕ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0" t="12399" r="-1" b="17165"/>
          <a:stretch/>
        </p:blipFill>
        <p:spPr>
          <a:xfrm>
            <a:off x="8627994" y="3942607"/>
            <a:ext cx="3219707" cy="2122063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417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768" y="0"/>
            <a:ext cx="9398643" cy="164360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Продукты(результаты)проектной деятельности(отчетные материалы </a:t>
            </a:r>
            <a:r>
              <a:rPr lang="ru-RU" dirty="0" smtClean="0"/>
              <a:t>проектов)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dirty="0" smtClean="0"/>
              <a:t>Практический </a:t>
            </a:r>
            <a:r>
              <a:rPr lang="ru-RU" b="1" dirty="0"/>
              <a:t>результат</a:t>
            </a:r>
            <a:endParaRPr lang="ru-RU" dirty="0"/>
          </a:p>
          <a:p>
            <a:pPr lvl="0"/>
            <a:r>
              <a:rPr lang="ru-RU" dirty="0"/>
              <a:t>Ежегодное участие во Всероссийской олимпиаде школьников, ежегодное участие в городских региональных конкурсах, победы на областном фестивале презентаций учебных и педагогических </a:t>
            </a:r>
            <a:r>
              <a:rPr lang="ru-RU" dirty="0" smtClean="0"/>
              <a:t>проектов</a:t>
            </a:r>
          </a:p>
          <a:p>
            <a:pPr lvl="0"/>
            <a:r>
              <a:rPr lang="ru-RU" b="1" dirty="0"/>
              <a:t>Образовательный</a:t>
            </a:r>
            <a:endParaRPr lang="ru-RU" dirty="0"/>
          </a:p>
          <a:p>
            <a:pPr lvl="0"/>
            <a:r>
              <a:rPr lang="ru-RU" dirty="0"/>
              <a:t>Повышение познавательного интереса</a:t>
            </a:r>
          </a:p>
          <a:p>
            <a:r>
              <a:rPr lang="ru-RU" dirty="0" smtClean="0"/>
              <a:t>Развивающий</a:t>
            </a:r>
            <a:endParaRPr lang="ru-RU" dirty="0"/>
          </a:p>
          <a:p>
            <a:r>
              <a:rPr lang="ru-RU" dirty="0" smtClean="0"/>
              <a:t>Творческий подход</a:t>
            </a:r>
          </a:p>
          <a:p>
            <a:pPr lvl="0"/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317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965" y="138896"/>
            <a:ext cx="8892037" cy="17915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Продукты(результаты)проектной деятельности(отчетные материалы проектов)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dirty="0"/>
              <a:t>Методический</a:t>
            </a:r>
            <a:endParaRPr lang="ru-RU" dirty="0"/>
          </a:p>
          <a:p>
            <a:pPr lvl="0"/>
            <a:r>
              <a:rPr lang="ru-RU" dirty="0"/>
              <a:t>Творческая работа на уроках   и во внеурочной деятельности ТВОРЧЕСКИЕ ПРОДУКТЫ</a:t>
            </a:r>
          </a:p>
          <a:p>
            <a:pPr lvl="0"/>
            <a:r>
              <a:rPr lang="ru-RU" dirty="0"/>
              <a:t>1.Художественная творческая работа(стихотворное произведение)</a:t>
            </a:r>
          </a:p>
          <a:p>
            <a:pPr lvl="0"/>
            <a:r>
              <a:rPr lang="ru-RU" dirty="0"/>
              <a:t>1.Художественная творческая работа(рисунок)</a:t>
            </a:r>
          </a:p>
          <a:p>
            <a:pPr lvl="0"/>
            <a:r>
              <a:rPr lang="ru-RU" dirty="0"/>
              <a:t>1.Художественная творческая работа(фотоколлаж)</a:t>
            </a:r>
          </a:p>
          <a:p>
            <a:pPr lvl="0"/>
            <a:r>
              <a:rPr lang="ru-RU" dirty="0"/>
              <a:t>1.Художественная творческая работа(плакат)  </a:t>
            </a:r>
          </a:p>
          <a:p>
            <a:pPr lvl="0"/>
            <a:r>
              <a:rPr lang="ru-RU" dirty="0"/>
              <a:t>Мультимедийные продукты (презентации)</a:t>
            </a:r>
          </a:p>
          <a:p>
            <a:pPr lvl="0"/>
            <a:r>
              <a:rPr lang="ru-RU" dirty="0"/>
              <a:t>Мультимедийные продукты (буклеты, памятки, советы , рекомендации)</a:t>
            </a:r>
          </a:p>
          <a:p>
            <a:pPr lvl="0"/>
            <a:r>
              <a:rPr lang="ru-RU" dirty="0" err="1"/>
              <a:t>Практикоориентированные</a:t>
            </a:r>
            <a:r>
              <a:rPr lang="ru-RU" dirty="0"/>
              <a:t> акции: корнеплод-терапия, водорослевая терапия, анализ своего гардероба</a:t>
            </a:r>
          </a:p>
          <a:p>
            <a:pPr lvl="0"/>
            <a:r>
              <a:rPr lang="ru-RU" dirty="0"/>
              <a:t>Банк проектно-исследовательских работ</a:t>
            </a:r>
          </a:p>
        </p:txBody>
      </p:sp>
    </p:spTree>
    <p:extLst>
      <p:ext uri="{BB962C8B-B14F-4D97-AF65-F5344CB8AC3E}">
        <p14:creationId xmlns:p14="http://schemas.microsoft.com/office/powerpoint/2010/main" val="220591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7E5201C1-E092-4318-994E-215D534D89A4}" type="slidenum">
              <a:rPr lang="ru-RU" altLang="ru-RU" b="0" smtClean="0">
                <a:solidFill>
                  <a:schemeClr val="tx2"/>
                </a:solidFill>
              </a:rPr>
              <a:pPr eaLnBrk="1" hangingPunct="1">
                <a:defRPr/>
              </a:pPr>
              <a:t>22</a:t>
            </a:fld>
            <a:endParaRPr lang="ru-RU" altLang="ru-RU" b="0" smtClean="0">
              <a:solidFill>
                <a:schemeClr val="tx2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5" y="115649"/>
            <a:ext cx="2356086" cy="3265713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https://sun9-49.userapi.com/c857416/v857416013/1866ef/kgPJdBUt48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6" r="5700"/>
          <a:stretch/>
        </p:blipFill>
        <p:spPr bwMode="auto">
          <a:xfrm>
            <a:off x="2690522" y="118755"/>
            <a:ext cx="2205700" cy="3265713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" t="1491" r="1108" b="3536"/>
          <a:stretch/>
        </p:blipFill>
        <p:spPr>
          <a:xfrm>
            <a:off x="334408" y="3643124"/>
            <a:ext cx="4301238" cy="3111336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19160" t="23224" r="46554" b="14046"/>
          <a:stretch/>
        </p:blipFill>
        <p:spPr>
          <a:xfrm>
            <a:off x="5121660" y="118755"/>
            <a:ext cx="2691899" cy="3431967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981" y="3791360"/>
            <a:ext cx="4114351" cy="2963100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7" t="3091" r="3479" b="4051"/>
          <a:stretch/>
        </p:blipFill>
        <p:spPr>
          <a:xfrm>
            <a:off x="8038997" y="115649"/>
            <a:ext cx="3491943" cy="3554077"/>
          </a:xfrm>
          <a:prstGeom prst="rect">
            <a:avLst/>
          </a:prstGeom>
          <a:ln w="38100" cap="sq">
            <a:solidFill>
              <a:srgbClr val="00FF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http://qrcoder.ru/code/?https%3A%2F%2Fdrive.google.com%2Fdrive%2Ffolders%2F1RSrxxyGKySHW12_zQE2vqjzs0pfDL55Z%3Fusp%3Dsharing&amp;4&amp;0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8" t="4201" r="2252" b="4014"/>
          <a:stretch/>
        </p:blipFill>
        <p:spPr bwMode="auto">
          <a:xfrm>
            <a:off x="9400866" y="4374441"/>
            <a:ext cx="2315688" cy="2287617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1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Смолоду, </a:t>
            </a:r>
            <a:r>
              <a:rPr lang="ru-RU" dirty="0"/>
              <a:t>как </a:t>
            </a:r>
            <a:r>
              <a:rPr lang="ru-RU" dirty="0" smtClean="0"/>
              <a:t>око, </a:t>
            </a:r>
            <a:r>
              <a:rPr lang="ru-RU" dirty="0"/>
              <a:t>здоровье </a:t>
            </a:r>
            <a:r>
              <a:rPr lang="ru-RU" dirty="0" smtClean="0"/>
              <a:t>береги!!!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Стихотворение </a:t>
            </a:r>
            <a:r>
              <a:rPr lang="ru-RU" dirty="0" err="1"/>
              <a:t>Пуляевой</a:t>
            </a:r>
            <a:r>
              <a:rPr lang="ru-RU" dirty="0"/>
              <a:t> Анжелики   </a:t>
            </a:r>
            <a:r>
              <a:rPr lang="ru-RU" dirty="0" smtClean="0"/>
              <a:t>7"В</a:t>
            </a:r>
            <a:r>
              <a:rPr lang="ru-RU" dirty="0"/>
              <a:t>"  МОУ СШ№30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                    ЗОЖ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От бабушек и дедушек часто слышим мы:</a:t>
            </a:r>
            <a:br>
              <a:rPr lang="ru-RU" dirty="0"/>
            </a:br>
            <a:r>
              <a:rPr lang="ru-RU" dirty="0" smtClean="0"/>
              <a:t>Смолоду, </a:t>
            </a:r>
            <a:r>
              <a:rPr lang="ru-RU" dirty="0"/>
              <a:t>как </a:t>
            </a:r>
            <a:r>
              <a:rPr lang="ru-RU" dirty="0" smtClean="0"/>
              <a:t>око, </a:t>
            </a:r>
            <a:r>
              <a:rPr lang="ru-RU" dirty="0"/>
              <a:t>здоровье береги.</a:t>
            </a:r>
            <a:br>
              <a:rPr lang="ru-RU" dirty="0"/>
            </a:br>
            <a:r>
              <a:rPr lang="ru-RU" dirty="0"/>
              <a:t>Оно вам дверь откроет в хоккей и на футбол,</a:t>
            </a:r>
            <a:br>
              <a:rPr lang="ru-RU" dirty="0"/>
            </a:br>
            <a:r>
              <a:rPr lang="ru-RU" dirty="0"/>
              <a:t>на школьную площадку, секцию «гандбол».</a:t>
            </a:r>
            <a:br>
              <a:rPr lang="ru-RU" dirty="0"/>
            </a:br>
            <a:r>
              <a:rPr lang="ru-RU" dirty="0"/>
              <a:t>Работай кем угодно: в НИИ иль у станка,</a:t>
            </a:r>
            <a:br>
              <a:rPr lang="ru-RU" dirty="0"/>
            </a:br>
            <a:r>
              <a:rPr lang="ru-RU" dirty="0"/>
              <a:t>а если пожелаешь – взметнёшься в облака!</a:t>
            </a:r>
            <a:br>
              <a:rPr lang="ru-RU" dirty="0"/>
            </a:br>
            <a:r>
              <a:rPr lang="ru-RU" dirty="0"/>
              <a:t>Здоровье всё позволит, взрасти любой мечте,</a:t>
            </a:r>
            <a:br>
              <a:rPr lang="ru-RU" dirty="0"/>
            </a:br>
            <a:r>
              <a:rPr lang="ru-RU" dirty="0"/>
              <a:t>но надо не позволить сломить его беде.</a:t>
            </a:r>
            <a:br>
              <a:rPr lang="ru-RU" dirty="0"/>
            </a:br>
            <a:r>
              <a:rPr lang="ru-RU" dirty="0"/>
              <a:t>Храни здоровье с детства – не пей и не кури,</a:t>
            </a:r>
            <a:br>
              <a:rPr lang="ru-RU" dirty="0"/>
            </a:br>
            <a:r>
              <a:rPr lang="ru-RU" dirty="0"/>
              <a:t>спортом занимайся, гуляй и в меру </a:t>
            </a:r>
            <a:r>
              <a:rPr lang="ru-RU" dirty="0" smtClean="0"/>
              <a:t>спи!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endParaRPr lang="ru-RU" dirty="0"/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9133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2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1" id="{6D4C7204-8137-4A05-8379-E2F454AE67AA}" vid="{E7CB68E6-613E-44E3-ABF3-48C8C252393F}"/>
    </a:ext>
  </a:extLst>
</a:theme>
</file>

<file path=ppt/theme/theme2.xml><?xml version="1.0" encoding="utf-8"?>
<a:theme xmlns:a="http://schemas.openxmlformats.org/drawingml/2006/main" name="Тема27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27" id="{F6ADF783-5247-4BE3-8695-CF19B0ACEF64}" vid="{7F532B27-6412-4733-A5EA-C3799EA3312D}"/>
    </a:ext>
  </a:extLst>
</a:theme>
</file>

<file path=ppt/theme/theme3.xml><?xml version="1.0" encoding="utf-8"?>
<a:theme xmlns:a="http://schemas.openxmlformats.org/drawingml/2006/main" name="Тема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F3069B9A-D3E2-487A-A2F3-28F4C7237941}" vid="{1036263F-CE2A-4DA5-BA9B-E4AA5AC8699D}"/>
    </a:ext>
  </a:extLst>
</a:theme>
</file>

<file path=ppt/theme/theme4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709</TotalTime>
  <Words>813</Words>
  <Application>Microsoft Office PowerPoint</Application>
  <PresentationFormat>Широкоэкранный</PresentationFormat>
  <Paragraphs>128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23</vt:i4>
      </vt:variant>
    </vt:vector>
  </HeadingPairs>
  <TitlesOfParts>
    <vt:vector size="37" baseType="lpstr">
      <vt:lpstr>Andale Sans UI</vt:lpstr>
      <vt:lpstr>Arial</vt:lpstr>
      <vt:lpstr>Calibri</vt:lpstr>
      <vt:lpstr>Calibri Light</vt:lpstr>
      <vt:lpstr>Comic Sans MS</vt:lpstr>
      <vt:lpstr>Franklin Gothic Book</vt:lpstr>
      <vt:lpstr>Tahoma</vt:lpstr>
      <vt:lpstr>Times New Roman</vt:lpstr>
      <vt:lpstr>Wingdings 3</vt:lpstr>
      <vt:lpstr>Тема21</vt:lpstr>
      <vt:lpstr>Тема27</vt:lpstr>
      <vt:lpstr>Тема1</vt:lpstr>
      <vt:lpstr>Crop</vt:lpstr>
      <vt:lpstr>Тема Office</vt:lpstr>
      <vt:lpstr>«  Проектная деятельность как средство формирования навыков  здоровьесбережения    обучающихся»    </vt:lpstr>
      <vt:lpstr>Проблема здоровья  - первостепенная проблема 21 века</vt:lpstr>
      <vt:lpstr>Здоровье нации -  основа процветания России </vt:lpstr>
      <vt:lpstr>Негативные тенденции в обществе</vt:lpstr>
      <vt:lpstr>Ключевой элемент  модернизации российской школы - федеральный государственный образовательный стандарт</vt:lpstr>
      <vt:lpstr>Актуальность работы:</vt:lpstr>
      <vt:lpstr>Презентация PowerPoint</vt:lpstr>
      <vt:lpstr>Участники проектов - обучающиеся 5-11 классов, родители, педагоги.</vt:lpstr>
      <vt:lpstr>Презентация PowerPoint</vt:lpstr>
      <vt:lpstr>Хронология здоровьесберегающих проектов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деятельности учителя и учащихся в технологии проектного обучения</vt:lpstr>
      <vt:lpstr>Презентация PowerPoint</vt:lpstr>
      <vt:lpstr>Презентация PowerPoint</vt:lpstr>
      <vt:lpstr>Дневник проектный</vt:lpstr>
      <vt:lpstr>Виды проектов</vt:lpstr>
      <vt:lpstr> Продукты(результаты)проектной деятельности(отчетные материалы проектов)</vt:lpstr>
      <vt:lpstr>Продукты(результаты)проектной деятельности(отчетные материалы проектов)</vt:lpstr>
      <vt:lpstr>Презентация PowerPoint</vt:lpstr>
      <vt:lpstr> Смолоду, как око, здоровье береги!!!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«Интеграция здоровье-сберегающего компонента в образовательном процессе через проектную деятельность»</dc:title>
  <dc:creator>PC</dc:creator>
  <cp:lastModifiedBy>User</cp:lastModifiedBy>
  <cp:revision>53</cp:revision>
  <cp:lastPrinted>2020-02-20T18:04:51Z</cp:lastPrinted>
  <dcterms:created xsi:type="dcterms:W3CDTF">2020-01-29T15:37:36Z</dcterms:created>
  <dcterms:modified xsi:type="dcterms:W3CDTF">2022-01-27T15:36:52Z</dcterms:modified>
</cp:coreProperties>
</file>