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3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3" r:id="rId3"/>
    <p:sldMasterId id="2147483675" r:id="rId4"/>
  </p:sldMasterIdLst>
  <p:notesMasterIdLst>
    <p:notesMasterId r:id="rId37"/>
  </p:notesMasterIdLst>
  <p:sldIdLst>
    <p:sldId id="256" r:id="rId5"/>
    <p:sldId id="257" r:id="rId6"/>
    <p:sldId id="261" r:id="rId7"/>
    <p:sldId id="259" r:id="rId8"/>
    <p:sldId id="263" r:id="rId9"/>
    <p:sldId id="265" r:id="rId10"/>
    <p:sldId id="266" r:id="rId11"/>
    <p:sldId id="295" r:id="rId12"/>
    <p:sldId id="262" r:id="rId13"/>
    <p:sldId id="267" r:id="rId14"/>
    <p:sldId id="264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6" r:id="rId23"/>
    <p:sldId id="277" r:id="rId24"/>
    <p:sldId id="278" r:id="rId25"/>
    <p:sldId id="280" r:id="rId26"/>
    <p:sldId id="282" r:id="rId27"/>
    <p:sldId id="286" r:id="rId28"/>
    <p:sldId id="283" r:id="rId29"/>
    <p:sldId id="284" r:id="rId30"/>
    <p:sldId id="285" r:id="rId31"/>
    <p:sldId id="290" r:id="rId32"/>
    <p:sldId id="292" r:id="rId33"/>
    <p:sldId id="293" r:id="rId34"/>
    <p:sldId id="294" r:id="rId35"/>
    <p:sldId id="288" r:id="rId3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66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5" d="100"/>
          <a:sy n="85" d="100"/>
        </p:scale>
        <p:origin x="590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viewProps" Target="viewProp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8" Type="http://schemas.openxmlformats.org/officeDocument/2006/relationships/slide" Target="slides/slide4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768226-EEA3-44F6-831D-4D9B5F9265E6}" type="datetimeFigureOut">
              <a:rPr lang="ru-RU" smtClean="0"/>
              <a:t>27.01.2025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56CDFA-8E70-4E88-8A40-EB0E2CB05B0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1430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9700504-A9F6-4EC1-BD48-1E2575F65DBF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ＭＳ Ｐゴシック" pitchFamily="34" charset="-128"/>
              <a:cs typeface="+mn-cs"/>
            </a:endParaRPr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r>
              <a:rPr lang="ru-RU">
                <a:latin typeface="Times New Roman" pitchFamily="18" charset="0"/>
                <a:ea typeface="ＭＳ Ｐゴシック" pitchFamily="34" charset="-128"/>
              </a:rPr>
              <a:t>   Качество усвоения знаний определяется </a:t>
            </a:r>
            <a:r>
              <a:rPr lang="ru-RU" b="1">
                <a:latin typeface="Times New Roman" pitchFamily="18" charset="0"/>
                <a:ea typeface="ＭＳ Ｐゴシック" pitchFamily="34" charset="-128"/>
              </a:rPr>
              <a:t>многообразием и характером</a:t>
            </a:r>
            <a:r>
              <a:rPr lang="ru-RU">
                <a:latin typeface="Times New Roman" pitchFamily="18" charset="0"/>
                <a:ea typeface="ＭＳ Ｐゴシック" pitchFamily="34" charset="-128"/>
              </a:rPr>
              <a:t> видов универсальных действий.</a:t>
            </a:r>
          </a:p>
          <a:p>
            <a:r>
              <a:rPr lang="ru-RU">
                <a:latin typeface="Times New Roman" pitchFamily="18" charset="0"/>
                <a:ea typeface="ＭＳ Ｐゴシック" pitchFamily="34" charset="-128"/>
              </a:rPr>
              <a:t>   В качестве основных видов универсальных учебных действий разработчики стандарта выделяют личностные, регулятивные, познавательные и коммуникативные УУД.</a:t>
            </a:r>
          </a:p>
          <a:p>
            <a:r>
              <a:rPr lang="ru-RU">
                <a:latin typeface="Times New Roman" pitchFamily="18" charset="0"/>
                <a:ea typeface="ＭＳ Ｐゴシック" pitchFamily="34" charset="-128"/>
              </a:rPr>
              <a:t>   Овладение ими происходит в контексте </a:t>
            </a:r>
            <a:r>
              <a:rPr lang="ru-RU" b="1">
                <a:latin typeface="Times New Roman" pitchFamily="18" charset="0"/>
                <a:ea typeface="ＭＳ Ｐゴシック" pitchFamily="34" charset="-128"/>
              </a:rPr>
              <a:t>разных </a:t>
            </a:r>
            <a:r>
              <a:rPr lang="ru-RU">
                <a:latin typeface="Times New Roman" pitchFamily="18" charset="0"/>
                <a:ea typeface="ＭＳ Ｐゴシック" pitchFamily="34" charset="-128"/>
              </a:rPr>
              <a:t>учебных предметов. Каждый учебный предмет раскрывает свои собственные, специфические возможности для формирования УУД, определяемые, в первую очередь, функцией учебного предмета и его предметным содержанием.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/>
            <a:endParaRPr lang="en-US" altLang="ru-RU">
              <a:ea typeface="ＭＳ Ｐゴシック" pitchFamily="34" charset="-128"/>
            </a:endParaRPr>
          </a:p>
        </p:txBody>
      </p:sp>
      <p:sp>
        <p:nvSpPr>
          <p:cNvPr id="3789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7453447-588A-438B-8F2D-41ABC12D0CB9}" type="slidenum">
              <a:rPr kumimoji="0" lang="ru-RU" alt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ru-RU" alt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ＭＳ Ｐゴシック" pitchFamily="34" charset="-128"/>
              <a:cs typeface="+mn-c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3C12AD1-7031-45A4-A785-06F41097CF47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ＭＳ Ｐゴシック" pitchFamily="34" charset="-128"/>
              <a:cs typeface="+mn-cs"/>
            </a:endParaRPr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r>
              <a:rPr lang="ru-RU">
                <a:latin typeface="Times New Roman" pitchFamily="18" charset="0"/>
                <a:ea typeface="ＭＳ Ｐゴシック" pitchFamily="34" charset="-128"/>
              </a:rPr>
              <a:t>   Качество усвоения знаний определяется </a:t>
            </a:r>
            <a:r>
              <a:rPr lang="ru-RU" b="1">
                <a:latin typeface="Times New Roman" pitchFamily="18" charset="0"/>
                <a:ea typeface="ＭＳ Ｐゴシック" pitchFamily="34" charset="-128"/>
              </a:rPr>
              <a:t>многообразием и характером</a:t>
            </a:r>
            <a:r>
              <a:rPr lang="ru-RU">
                <a:latin typeface="Times New Roman" pitchFamily="18" charset="0"/>
                <a:ea typeface="ＭＳ Ｐゴシック" pitchFamily="34" charset="-128"/>
              </a:rPr>
              <a:t> видов универсальных действий.</a:t>
            </a:r>
          </a:p>
          <a:p>
            <a:r>
              <a:rPr lang="ru-RU">
                <a:latin typeface="Times New Roman" pitchFamily="18" charset="0"/>
                <a:ea typeface="ＭＳ Ｐゴシック" pitchFamily="34" charset="-128"/>
              </a:rPr>
              <a:t>   В качестве основных видов универсальных учебных действий разработчики стандарта выделяют личностные, регулятивные, познавательные и коммуникативные УУД.</a:t>
            </a:r>
          </a:p>
          <a:p>
            <a:r>
              <a:rPr lang="ru-RU">
                <a:latin typeface="Times New Roman" pitchFamily="18" charset="0"/>
                <a:ea typeface="ＭＳ Ｐゴシック" pitchFamily="34" charset="-128"/>
              </a:rPr>
              <a:t>   Овладение ими происходит в контексте </a:t>
            </a:r>
            <a:r>
              <a:rPr lang="ru-RU" b="1">
                <a:latin typeface="Times New Roman" pitchFamily="18" charset="0"/>
                <a:ea typeface="ＭＳ Ｐゴシック" pitchFamily="34" charset="-128"/>
              </a:rPr>
              <a:t>разных </a:t>
            </a:r>
            <a:r>
              <a:rPr lang="ru-RU">
                <a:latin typeface="Times New Roman" pitchFamily="18" charset="0"/>
                <a:ea typeface="ＭＳ Ｐゴシック" pitchFamily="34" charset="-128"/>
              </a:rPr>
              <a:t>учебных предметов. Каждый учебный предмет раскрывает свои собственные, специфические возможности для формирования УУД, определяемые, в первую очередь, функцией учебного предмета и его предметным содержанием.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00D9171-5A21-42C2-88CF-A970E099A7D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95C3F241-F84A-4DA0-990E-BA1D8FEDC3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3DEABAD-B586-428C-82AF-4E1A1B2172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34B38-E7D4-4D97-9C01-566442BA48A0}" type="datetimeFigureOut">
              <a:rPr lang="ru-RU" smtClean="0"/>
              <a:t>27.01.2025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44AC85F-3384-4B17-9740-A0BA51931C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DCA55B3-5DDC-4DAD-83DB-65A266E090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679F1-EDE9-475F-8967-D1F2B5A211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81832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2C8B75-A88E-4C09-B9F3-79E7981FD9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BBF6CED-E2C3-4356-9D89-3BF9C810ED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CF15C8D-42D8-4652-A94E-13AC5BA604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34B38-E7D4-4D97-9C01-566442BA48A0}" type="datetimeFigureOut">
              <a:rPr lang="ru-RU" smtClean="0"/>
              <a:t>27.01.2025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A5DBD05-683D-41B1-BF85-87E966F8BA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F34BB52-E212-4A2E-943B-3B20BD9087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679F1-EDE9-475F-8967-D1F2B5A211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17011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BC90DEA-A646-48E9-AFB3-6F899815EC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7425EFB6-F149-4839-87E5-DE0C101D07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0DFDD6C-4ED2-401C-951B-6C423C15BE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34B38-E7D4-4D97-9C01-566442BA48A0}" type="datetimeFigureOut">
              <a:rPr lang="ru-RU" smtClean="0"/>
              <a:t>27.01.2025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26FA46-9A41-41A3-A4E9-3E1FAF2398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4C85FCF-6F3D-442D-AC61-2E3E9B71C3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679F1-EDE9-475F-8967-D1F2B5A211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4134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5D2DC5-7C6E-4C5C-A901-A4B3A86911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F238938-5A91-4847-97AD-580AA747FC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1AF487E-43CA-477A-941B-C638E16F49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191A8A4-1188-42A7-AA9C-CCD65508B3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34B38-E7D4-4D97-9C01-566442BA48A0}" type="datetimeFigureOut">
              <a:rPr lang="ru-RU" smtClean="0"/>
              <a:t>27.01.2025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AD17717-F1E6-4A90-A111-6432DF3D44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EBEC658-43C7-43DC-93A6-0B7E6E5388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679F1-EDE9-475F-8967-D1F2B5A211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3818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68E283-4C98-4C21-946A-942F450DDA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6C2CD59-1512-4E21-8B4D-AC8EEE2E9B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5A460B1-216F-47D5-9211-B8E64769A7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0EBF9B6-4E0E-467F-8747-4DB4C114EC3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68EA2A9E-9B4B-4DFE-B988-82E8DB45EB5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78F7D370-CB1B-42F2-973C-E93D93DA4F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34B38-E7D4-4D97-9C01-566442BA48A0}" type="datetimeFigureOut">
              <a:rPr lang="ru-RU" smtClean="0"/>
              <a:t>27.01.2025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147AC13B-815E-443C-A71C-A7CA21285A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711CD3D6-2492-499B-B533-056093580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679F1-EDE9-475F-8967-D1F2B5A211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76037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D208D0-1C8C-4803-B4B6-509FD499FF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2683ADBE-2EDB-444C-99F9-F96DA4E16C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34B38-E7D4-4D97-9C01-566442BA48A0}" type="datetimeFigureOut">
              <a:rPr lang="ru-RU" smtClean="0"/>
              <a:t>27.01.2025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8F7F9E58-AB80-4753-A68A-DD31988CAD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29C636E3-86FF-4872-AA32-9D3795FFF8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679F1-EDE9-475F-8967-D1F2B5A211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95789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9E37CAB-10E1-422F-8E08-1B6C7336C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34B38-E7D4-4D97-9C01-566442BA48A0}" type="datetimeFigureOut">
              <a:rPr lang="ru-RU" smtClean="0"/>
              <a:t>27.01.2025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E92512E2-15B9-4D31-B6C0-119CA623E4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1BDC1DDB-A3F9-4FBA-8657-3840A6B2A3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679F1-EDE9-475F-8967-D1F2B5A211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04288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AA8C529-87B0-4F63-8BDB-1E223D51FA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D685881-BC0A-4389-BC7F-6CCC5A8A24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9F597A7-2CB8-478B-8B90-AC4D2806B2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02180C6-BDD6-42D4-9722-1854464BB4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34B38-E7D4-4D97-9C01-566442BA48A0}" type="datetimeFigureOut">
              <a:rPr lang="ru-RU" smtClean="0"/>
              <a:t>27.01.2025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A8C032B-592F-4DF6-8BA0-0D747D6AE3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8850F12-8841-42E3-A343-3E3CC74450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679F1-EDE9-475F-8967-D1F2B5A211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534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CBDF771-52CF-4B4C-AC53-361C343B5A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EA66500D-3EC5-4292-959D-156FCC81A99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161D873-B78E-4ADB-B0FD-FB51667CD1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1D30C2D-3E68-46AE-B74F-7CB07A0D5E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34B38-E7D4-4D97-9C01-566442BA48A0}" type="datetimeFigureOut">
              <a:rPr lang="ru-RU" smtClean="0"/>
              <a:t>27.01.2025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A38B06D-1398-47B0-92E2-FC16646D4A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4CFDE37-231A-4142-9F2A-771C92258D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679F1-EDE9-475F-8967-D1F2B5A211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00913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608BA4-332C-465B-9047-243738331C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3930B64-EB43-401D-9CAF-63AA130FA3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AD9518F-E3F9-4E18-A280-C27641FBD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34B38-E7D4-4D97-9C01-566442BA48A0}" type="datetimeFigureOut">
              <a:rPr lang="ru-RU" smtClean="0"/>
              <a:t>27.01.2025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B59D0CE-6E6C-40B1-AC4C-085DDCC1E1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07D1D8D-27A2-4E36-A4E3-A96F688D3F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679F1-EDE9-475F-8967-D1F2B5A211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46261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68CDB35-9728-4065-B4D8-70EA0D4A7B2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6EE1A1D-D38C-4DAC-9B26-C5F3D8F1F5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6B900B5-1DC1-4257-83A2-25692BBDA7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34B38-E7D4-4D97-9C01-566442BA48A0}" type="datetimeFigureOut">
              <a:rPr lang="ru-RU" smtClean="0"/>
              <a:t>27.01.2025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1E442A0-10D9-4B80-9BCF-5236A8E45E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0901778-6A9E-4B2D-B3C4-2A297687F6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D679F1-EDE9-475F-8967-D1F2B5A211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18284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715016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704850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09600" y="1935164"/>
            <a:ext cx="10972800" cy="438943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>
          <a:xfrm>
            <a:off x="3556000" y="6356351"/>
            <a:ext cx="44704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>
          <a:xfrm>
            <a:off x="10566400" y="6356351"/>
            <a:ext cx="10160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E81815-6F05-4EC9-A54B-8ED4479E36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2620730"/>
      </p:ext>
    </p:extLst>
  </p:cSld>
  <p:clrMapOvr>
    <a:masterClrMapping/>
  </p:clrMapOvr>
  <p:transition spd="med">
    <p:checker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D04CC04-A437-4DB6-B8EB-4E561EA58928}" type="datetimeFigureOut">
              <a:rPr lang="ru-RU" smtClean="0"/>
              <a:pPr>
                <a:defRPr/>
              </a:pPr>
              <a:t>27.01.2025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25A655-7693-481B-87D9-8E573977CA0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51291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20E4D40-30F8-4A4E-9D1D-7BCE221C7BD2}" type="datetimeFigureOut">
              <a:rPr lang="ru-RU" smtClean="0"/>
              <a:pPr>
                <a:defRPr/>
              </a:pPr>
              <a:t>27.01.2025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9F85F7-FB31-4097-8872-98954746A97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9702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D19F29F-CF3B-45CD-8321-7705C1F16250}" type="datetimeFigureOut">
              <a:rPr lang="ru-RU" smtClean="0"/>
              <a:pPr>
                <a:defRPr/>
              </a:pPr>
              <a:t>27.01.2025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DEED1B-2412-4EEA-B8FE-F2FF423A787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02487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47CEEBC-8B06-47BA-9D79-D814872311A4}" type="datetimeFigureOut">
              <a:rPr lang="ru-RU" smtClean="0"/>
              <a:pPr>
                <a:defRPr/>
              </a:pPr>
              <a:t>27.01.2025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EDDD776-56D5-4529-BC2E-2BBEBD339B3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598578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4321C0-9547-47AF-82DE-53B3AC8CD15C}" type="datetimeFigureOut">
              <a:rPr lang="ru-RU" smtClean="0"/>
              <a:pPr>
                <a:defRPr/>
              </a:pPr>
              <a:t>27.01.2025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E20D07D-56CF-4EF6-98E0-0695109F3A9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179019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4ABD82E-185F-4A5F-8E89-C18C72E94D07}" type="datetimeFigureOut">
              <a:rPr lang="ru-RU" smtClean="0"/>
              <a:pPr>
                <a:defRPr/>
              </a:pPr>
              <a:t>27.01.2025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20B927E-EB58-450C-8F47-38D0DFA2D30C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52554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2599D4-68A1-44E1-9C6F-B328D0B881EB}" type="datetimeFigureOut">
              <a:rPr lang="ru-RU" smtClean="0"/>
              <a:pPr>
                <a:defRPr/>
              </a:pPr>
              <a:t>27.01.2025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BB1BC2-E1DF-481F-A09A-0FC183C20BF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012016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B250F0-24C6-4176-B6BA-B4D46DA16A67}" type="datetimeFigureOut">
              <a:rPr lang="ru-RU" smtClean="0"/>
              <a:pPr>
                <a:defRPr/>
              </a:pPr>
              <a:t>27.01.2025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96031E-6560-4D27-9FC6-7067CEF7294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485733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4D52BC8-ED12-4DF2-8563-E5D8A4389AB0}" type="datetimeFigureOut">
              <a:rPr lang="ru-RU" smtClean="0"/>
              <a:pPr>
                <a:defRPr/>
              </a:pPr>
              <a:t>27.01.2025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1225E40-5EC8-4324-B171-C5BBC2F4430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032321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86F9BB3-221A-4768-9DFA-1CE89078F9AE}" type="datetimeFigureOut">
              <a:rPr lang="ru-RU" smtClean="0"/>
              <a:pPr>
                <a:defRPr/>
              </a:pPr>
              <a:t>27.01.2025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D397236-1C8D-4D09-B48C-664018ADBAD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335541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D777B0-9699-4933-8D09-0170345A47B2}" type="datetimeFigureOut">
              <a:rPr lang="ru-RU" smtClean="0"/>
              <a:pPr>
                <a:defRPr/>
              </a:pPr>
              <a:t>27.01.2025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3911D8-B66F-4355-A0B5-97AC19879CE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648156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582400" y="5638800"/>
            <a:ext cx="609600" cy="1219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1277600" y="5638800"/>
            <a:ext cx="304800" cy="1219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219200" y="0"/>
            <a:ext cx="6096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0" y="0"/>
            <a:ext cx="1219200" cy="68580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0" y="5638800"/>
            <a:ext cx="12192000" cy="1219200"/>
          </a:xfrm>
          <a:prstGeom prst="rect">
            <a:avLst/>
          </a:prstGeom>
          <a:solidFill>
            <a:schemeClr val="accent1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 dirty="0"/>
          </a:p>
        </p:txBody>
      </p:sp>
      <p:cxnSp>
        <p:nvCxnSpPr>
          <p:cNvPr id="9" name="Прямая соединительная линия 8"/>
          <p:cNvCxnSpPr/>
          <p:nvPr/>
        </p:nvCxnSpPr>
        <p:spPr bwMode="white">
          <a:xfrm>
            <a:off x="11576051" y="5638800"/>
            <a:ext cx="0" cy="12192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1" y="5643564"/>
            <a:ext cx="1217084" cy="1214437"/>
          </a:xfrm>
          <a:prstGeom prst="rect">
            <a:avLst/>
          </a:prstGeom>
          <a:solidFill>
            <a:schemeClr val="accent1">
              <a:lumMod val="50000"/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 dirty="0"/>
          </a:p>
        </p:txBody>
      </p:sp>
      <p:cxnSp>
        <p:nvCxnSpPr>
          <p:cNvPr id="11" name="Прямая соединительная линия 10"/>
          <p:cNvCxnSpPr/>
          <p:nvPr/>
        </p:nvCxnSpPr>
        <p:spPr bwMode="white">
          <a:xfrm>
            <a:off x="1219200" y="0"/>
            <a:ext cx="0" cy="68580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 bwMode="white">
          <a:xfrm>
            <a:off x="0" y="5630863"/>
            <a:ext cx="182880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Pi"/>
          <p:cNvSpPr>
            <a:spLocks/>
          </p:cNvSpPr>
          <p:nvPr/>
        </p:nvSpPr>
        <p:spPr bwMode="white">
          <a:xfrm>
            <a:off x="277284" y="6032501"/>
            <a:ext cx="592667" cy="519113"/>
          </a:xfrm>
          <a:custGeom>
            <a:avLst/>
            <a:gdLst>
              <a:gd name="T0" fmla="*/ 447472724 w 426"/>
              <a:gd name="T1" fmla="*/ 0 h 372"/>
              <a:gd name="T2" fmla="*/ 97986164 w 426"/>
              <a:gd name="T3" fmla="*/ 0 h 372"/>
              <a:gd name="T4" fmla="*/ 3265927 w 426"/>
              <a:gd name="T5" fmla="*/ 124628984 h 372"/>
              <a:gd name="T6" fmla="*/ 13064752 w 426"/>
              <a:gd name="T7" fmla="*/ 161628344 h 372"/>
              <a:gd name="T8" fmla="*/ 18508312 w 426"/>
              <a:gd name="T9" fmla="*/ 161628344 h 372"/>
              <a:gd name="T10" fmla="*/ 33750697 w 426"/>
              <a:gd name="T11" fmla="*/ 142154630 h 372"/>
              <a:gd name="T12" fmla="*/ 97986164 w 426"/>
              <a:gd name="T13" fmla="*/ 58419749 h 372"/>
              <a:gd name="T14" fmla="*/ 142625025 w 426"/>
              <a:gd name="T15" fmla="*/ 58419749 h 372"/>
              <a:gd name="T16" fmla="*/ 66413100 w 426"/>
              <a:gd name="T17" fmla="*/ 650405330 h 372"/>
              <a:gd name="T18" fmla="*/ 66413100 w 426"/>
              <a:gd name="T19" fmla="*/ 691299433 h 372"/>
              <a:gd name="T20" fmla="*/ 78389558 w 426"/>
              <a:gd name="T21" fmla="*/ 699088919 h 372"/>
              <a:gd name="T22" fmla="*/ 90364972 w 426"/>
              <a:gd name="T23" fmla="*/ 691299433 h 372"/>
              <a:gd name="T24" fmla="*/ 175287427 w 426"/>
              <a:gd name="T25" fmla="*/ 58419749 h 372"/>
              <a:gd name="T26" fmla="*/ 296137169 w 426"/>
              <a:gd name="T27" fmla="*/ 58419749 h 372"/>
              <a:gd name="T28" fmla="*/ 275451224 w 426"/>
              <a:gd name="T29" fmla="*/ 525777741 h 372"/>
              <a:gd name="T30" fmla="*/ 301580729 w 426"/>
              <a:gd name="T31" fmla="*/ 691299433 h 372"/>
              <a:gd name="T32" fmla="*/ 350574854 w 426"/>
              <a:gd name="T33" fmla="*/ 724404050 h 372"/>
              <a:gd name="T34" fmla="*/ 364727901 w 426"/>
              <a:gd name="T35" fmla="*/ 722457377 h 372"/>
              <a:gd name="T36" fmla="*/ 454004579 w 426"/>
              <a:gd name="T37" fmla="*/ 545250060 h 372"/>
              <a:gd name="T38" fmla="*/ 442028121 w 426"/>
              <a:gd name="T39" fmla="*/ 510198769 h 372"/>
              <a:gd name="T40" fmla="*/ 422431514 w 426"/>
              <a:gd name="T41" fmla="*/ 531619158 h 372"/>
              <a:gd name="T42" fmla="*/ 360372636 w 426"/>
              <a:gd name="T43" fmla="*/ 664037628 h 372"/>
              <a:gd name="T44" fmla="*/ 324444306 w 426"/>
              <a:gd name="T45" fmla="*/ 648458656 h 372"/>
              <a:gd name="T46" fmla="*/ 308113627 w 426"/>
              <a:gd name="T47" fmla="*/ 529671089 h 372"/>
              <a:gd name="T48" fmla="*/ 328799572 w 426"/>
              <a:gd name="T49" fmla="*/ 58419749 h 372"/>
              <a:gd name="T50" fmla="*/ 447472724 w 426"/>
              <a:gd name="T51" fmla="*/ 58419749 h 372"/>
              <a:gd name="T52" fmla="*/ 463803404 w 426"/>
              <a:gd name="T53" fmla="*/ 29209875 h 372"/>
              <a:gd name="T54" fmla="*/ 447472724 w 426"/>
              <a:gd name="T55" fmla="*/ 0 h 372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426" h="372">
                <a:moveTo>
                  <a:pt x="411" y="0"/>
                </a:moveTo>
                <a:cubicBezTo>
                  <a:pt x="90" y="0"/>
                  <a:pt x="90" y="0"/>
                  <a:pt x="90" y="0"/>
                </a:cubicBezTo>
                <a:cubicBezTo>
                  <a:pt x="25" y="0"/>
                  <a:pt x="4" y="61"/>
                  <a:pt x="3" y="64"/>
                </a:cubicBezTo>
                <a:cubicBezTo>
                  <a:pt x="0" y="71"/>
                  <a:pt x="4" y="80"/>
                  <a:pt x="12" y="83"/>
                </a:cubicBezTo>
                <a:cubicBezTo>
                  <a:pt x="14" y="83"/>
                  <a:pt x="15" y="83"/>
                  <a:pt x="17" y="83"/>
                </a:cubicBezTo>
                <a:cubicBezTo>
                  <a:pt x="23" y="83"/>
                  <a:pt x="29" y="80"/>
                  <a:pt x="31" y="73"/>
                </a:cubicBezTo>
                <a:cubicBezTo>
                  <a:pt x="31" y="73"/>
                  <a:pt x="46" y="30"/>
                  <a:pt x="90" y="30"/>
                </a:cubicBezTo>
                <a:cubicBezTo>
                  <a:pt x="131" y="30"/>
                  <a:pt x="131" y="30"/>
                  <a:pt x="131" y="30"/>
                </a:cubicBezTo>
                <a:cubicBezTo>
                  <a:pt x="129" y="83"/>
                  <a:pt x="118" y="274"/>
                  <a:pt x="61" y="334"/>
                </a:cubicBezTo>
                <a:cubicBezTo>
                  <a:pt x="55" y="340"/>
                  <a:pt x="55" y="350"/>
                  <a:pt x="61" y="355"/>
                </a:cubicBezTo>
                <a:cubicBezTo>
                  <a:pt x="64" y="358"/>
                  <a:pt x="68" y="359"/>
                  <a:pt x="72" y="359"/>
                </a:cubicBezTo>
                <a:cubicBezTo>
                  <a:pt x="76" y="359"/>
                  <a:pt x="80" y="358"/>
                  <a:pt x="83" y="355"/>
                </a:cubicBezTo>
                <a:cubicBezTo>
                  <a:pt x="148" y="286"/>
                  <a:pt x="159" y="84"/>
                  <a:pt x="161" y="30"/>
                </a:cubicBezTo>
                <a:cubicBezTo>
                  <a:pt x="272" y="30"/>
                  <a:pt x="272" y="30"/>
                  <a:pt x="272" y="30"/>
                </a:cubicBezTo>
                <a:cubicBezTo>
                  <a:pt x="253" y="270"/>
                  <a:pt x="253" y="270"/>
                  <a:pt x="253" y="270"/>
                </a:cubicBezTo>
                <a:cubicBezTo>
                  <a:pt x="253" y="272"/>
                  <a:pt x="248" y="327"/>
                  <a:pt x="277" y="355"/>
                </a:cubicBezTo>
                <a:cubicBezTo>
                  <a:pt x="289" y="366"/>
                  <a:pt x="304" y="372"/>
                  <a:pt x="322" y="372"/>
                </a:cubicBezTo>
                <a:cubicBezTo>
                  <a:pt x="326" y="372"/>
                  <a:pt x="330" y="372"/>
                  <a:pt x="335" y="371"/>
                </a:cubicBezTo>
                <a:cubicBezTo>
                  <a:pt x="398" y="362"/>
                  <a:pt x="416" y="283"/>
                  <a:pt x="417" y="280"/>
                </a:cubicBezTo>
                <a:cubicBezTo>
                  <a:pt x="419" y="271"/>
                  <a:pt x="414" y="264"/>
                  <a:pt x="406" y="262"/>
                </a:cubicBezTo>
                <a:cubicBezTo>
                  <a:pt x="398" y="260"/>
                  <a:pt x="390" y="265"/>
                  <a:pt x="388" y="273"/>
                </a:cubicBezTo>
                <a:cubicBezTo>
                  <a:pt x="388" y="274"/>
                  <a:pt x="373" y="335"/>
                  <a:pt x="331" y="341"/>
                </a:cubicBezTo>
                <a:cubicBezTo>
                  <a:pt x="316" y="343"/>
                  <a:pt x="306" y="341"/>
                  <a:pt x="298" y="333"/>
                </a:cubicBezTo>
                <a:cubicBezTo>
                  <a:pt x="282" y="318"/>
                  <a:pt x="282" y="284"/>
                  <a:pt x="283" y="272"/>
                </a:cubicBezTo>
                <a:cubicBezTo>
                  <a:pt x="302" y="30"/>
                  <a:pt x="302" y="30"/>
                  <a:pt x="302" y="30"/>
                </a:cubicBezTo>
                <a:cubicBezTo>
                  <a:pt x="411" y="30"/>
                  <a:pt x="411" y="30"/>
                  <a:pt x="411" y="30"/>
                </a:cubicBezTo>
                <a:cubicBezTo>
                  <a:pt x="419" y="30"/>
                  <a:pt x="426" y="24"/>
                  <a:pt x="426" y="15"/>
                </a:cubicBezTo>
                <a:cubicBezTo>
                  <a:pt x="426" y="7"/>
                  <a:pt x="419" y="0"/>
                  <a:pt x="411" y="0"/>
                </a:cubicBezTo>
                <a:close/>
              </a:path>
            </a:pathLst>
          </a:cu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lIns="121899" tIns="60949" rIns="121899" bIns="60949"/>
          <a:lstStyle/>
          <a:p>
            <a:endParaRPr lang="ru-RU" sz="180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29303" y="1600202"/>
            <a:ext cx="8331200" cy="2680127"/>
          </a:xfrm>
        </p:spPr>
        <p:txBody>
          <a:bodyPr>
            <a:noAutofit/>
          </a:bodyPr>
          <a:lstStyle>
            <a:lvl1pPr>
              <a:defRPr sz="5400"/>
            </a:lvl1pPr>
          </a:lstStyle>
          <a:p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29301" y="4344917"/>
            <a:ext cx="7518400" cy="1116085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3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noProof="0"/>
              <a:t>Образец подзаголовка</a:t>
            </a:r>
            <a:endParaRPr lang="ru-RU" noProof="0" dirty="0"/>
          </a:p>
        </p:txBody>
      </p:sp>
      <p:sp>
        <p:nvSpPr>
          <p:cNvPr id="1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DC7CA8DD-C423-46A3-94A3-59E0D0F18D42}" type="datetimeFigureOut">
              <a:rPr lang="ru-RU"/>
              <a:pPr>
                <a:defRPr/>
              </a:pPr>
              <a:t>27.01.2025</a:t>
            </a:fld>
            <a:endParaRPr lang="ru-RU" dirty="0"/>
          </a:p>
        </p:txBody>
      </p:sp>
      <p:sp>
        <p:nvSpPr>
          <p:cNvPr id="1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17F688E5-8A0D-477F-9FCF-FB2A35B2DE6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1171290"/>
      </p:ext>
    </p:extLst>
  </p:cSld>
  <p:clrMapOvr>
    <a:masterClrMapping/>
  </p:clrMapOvr>
  <p:transition spd="med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696D29-9B6E-4864-BB43-C2E1C89AD1D1}" type="datetimeFigureOut">
              <a:rPr lang="ru-RU"/>
              <a:pPr>
                <a:defRPr/>
              </a:pPr>
              <a:t>27.01.2025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87098B-ADF1-4465-9A88-95C98D0A456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2573851"/>
      </p:ext>
    </p:extLst>
  </p:cSld>
  <p:clrMapOvr>
    <a:masterClrMapping/>
  </p:clrMapOvr>
  <p:transition spd="med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582400" y="5638800"/>
            <a:ext cx="609600" cy="1219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1277600" y="5638800"/>
            <a:ext cx="304800" cy="12192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217084" y="5638800"/>
            <a:ext cx="609600" cy="1219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0" y="5638800"/>
            <a:ext cx="12192000" cy="1219200"/>
          </a:xfrm>
          <a:prstGeom prst="rect">
            <a:avLst/>
          </a:prstGeom>
          <a:solidFill>
            <a:schemeClr val="accent1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 dirty="0"/>
          </a:p>
        </p:txBody>
      </p:sp>
      <p:cxnSp>
        <p:nvCxnSpPr>
          <p:cNvPr id="8" name="Прямая соединительная линия 7"/>
          <p:cNvCxnSpPr/>
          <p:nvPr/>
        </p:nvCxnSpPr>
        <p:spPr bwMode="white">
          <a:xfrm>
            <a:off x="11576051" y="5638800"/>
            <a:ext cx="0" cy="12192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угольник 8"/>
          <p:cNvSpPr/>
          <p:nvPr/>
        </p:nvSpPr>
        <p:spPr>
          <a:xfrm>
            <a:off x="1" y="5643564"/>
            <a:ext cx="1217084" cy="1214437"/>
          </a:xfrm>
          <a:prstGeom prst="rect">
            <a:avLst/>
          </a:prstGeom>
          <a:solidFill>
            <a:schemeClr val="accent1">
              <a:lumMod val="50000"/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 dirty="0"/>
          </a:p>
        </p:txBody>
      </p:sp>
      <p:sp>
        <p:nvSpPr>
          <p:cNvPr id="10" name="Pi"/>
          <p:cNvSpPr>
            <a:spLocks/>
          </p:cNvSpPr>
          <p:nvPr/>
        </p:nvSpPr>
        <p:spPr bwMode="white">
          <a:xfrm>
            <a:off x="277284" y="6032501"/>
            <a:ext cx="592667" cy="519113"/>
          </a:xfrm>
          <a:custGeom>
            <a:avLst/>
            <a:gdLst>
              <a:gd name="T0" fmla="*/ 447472724 w 426"/>
              <a:gd name="T1" fmla="*/ 0 h 372"/>
              <a:gd name="T2" fmla="*/ 97986164 w 426"/>
              <a:gd name="T3" fmla="*/ 0 h 372"/>
              <a:gd name="T4" fmla="*/ 3265927 w 426"/>
              <a:gd name="T5" fmla="*/ 124628984 h 372"/>
              <a:gd name="T6" fmla="*/ 13064752 w 426"/>
              <a:gd name="T7" fmla="*/ 161628344 h 372"/>
              <a:gd name="T8" fmla="*/ 18508312 w 426"/>
              <a:gd name="T9" fmla="*/ 161628344 h 372"/>
              <a:gd name="T10" fmla="*/ 33750697 w 426"/>
              <a:gd name="T11" fmla="*/ 142154630 h 372"/>
              <a:gd name="T12" fmla="*/ 97986164 w 426"/>
              <a:gd name="T13" fmla="*/ 58419749 h 372"/>
              <a:gd name="T14" fmla="*/ 142625025 w 426"/>
              <a:gd name="T15" fmla="*/ 58419749 h 372"/>
              <a:gd name="T16" fmla="*/ 66413100 w 426"/>
              <a:gd name="T17" fmla="*/ 650405330 h 372"/>
              <a:gd name="T18" fmla="*/ 66413100 w 426"/>
              <a:gd name="T19" fmla="*/ 691299433 h 372"/>
              <a:gd name="T20" fmla="*/ 78389558 w 426"/>
              <a:gd name="T21" fmla="*/ 699088919 h 372"/>
              <a:gd name="T22" fmla="*/ 90364972 w 426"/>
              <a:gd name="T23" fmla="*/ 691299433 h 372"/>
              <a:gd name="T24" fmla="*/ 175287427 w 426"/>
              <a:gd name="T25" fmla="*/ 58419749 h 372"/>
              <a:gd name="T26" fmla="*/ 296137169 w 426"/>
              <a:gd name="T27" fmla="*/ 58419749 h 372"/>
              <a:gd name="T28" fmla="*/ 275451224 w 426"/>
              <a:gd name="T29" fmla="*/ 525777741 h 372"/>
              <a:gd name="T30" fmla="*/ 301580729 w 426"/>
              <a:gd name="T31" fmla="*/ 691299433 h 372"/>
              <a:gd name="T32" fmla="*/ 350574854 w 426"/>
              <a:gd name="T33" fmla="*/ 724404050 h 372"/>
              <a:gd name="T34" fmla="*/ 364727901 w 426"/>
              <a:gd name="T35" fmla="*/ 722457377 h 372"/>
              <a:gd name="T36" fmla="*/ 454004579 w 426"/>
              <a:gd name="T37" fmla="*/ 545250060 h 372"/>
              <a:gd name="T38" fmla="*/ 442028121 w 426"/>
              <a:gd name="T39" fmla="*/ 510198769 h 372"/>
              <a:gd name="T40" fmla="*/ 422431514 w 426"/>
              <a:gd name="T41" fmla="*/ 531619158 h 372"/>
              <a:gd name="T42" fmla="*/ 360372636 w 426"/>
              <a:gd name="T43" fmla="*/ 664037628 h 372"/>
              <a:gd name="T44" fmla="*/ 324444306 w 426"/>
              <a:gd name="T45" fmla="*/ 648458656 h 372"/>
              <a:gd name="T46" fmla="*/ 308113627 w 426"/>
              <a:gd name="T47" fmla="*/ 529671089 h 372"/>
              <a:gd name="T48" fmla="*/ 328799572 w 426"/>
              <a:gd name="T49" fmla="*/ 58419749 h 372"/>
              <a:gd name="T50" fmla="*/ 447472724 w 426"/>
              <a:gd name="T51" fmla="*/ 58419749 h 372"/>
              <a:gd name="T52" fmla="*/ 463803404 w 426"/>
              <a:gd name="T53" fmla="*/ 29209875 h 372"/>
              <a:gd name="T54" fmla="*/ 447472724 w 426"/>
              <a:gd name="T55" fmla="*/ 0 h 372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426" h="372">
                <a:moveTo>
                  <a:pt x="411" y="0"/>
                </a:moveTo>
                <a:cubicBezTo>
                  <a:pt x="90" y="0"/>
                  <a:pt x="90" y="0"/>
                  <a:pt x="90" y="0"/>
                </a:cubicBezTo>
                <a:cubicBezTo>
                  <a:pt x="25" y="0"/>
                  <a:pt x="4" y="61"/>
                  <a:pt x="3" y="64"/>
                </a:cubicBezTo>
                <a:cubicBezTo>
                  <a:pt x="0" y="71"/>
                  <a:pt x="4" y="80"/>
                  <a:pt x="12" y="83"/>
                </a:cubicBezTo>
                <a:cubicBezTo>
                  <a:pt x="14" y="83"/>
                  <a:pt x="15" y="83"/>
                  <a:pt x="17" y="83"/>
                </a:cubicBezTo>
                <a:cubicBezTo>
                  <a:pt x="23" y="83"/>
                  <a:pt x="29" y="80"/>
                  <a:pt x="31" y="73"/>
                </a:cubicBezTo>
                <a:cubicBezTo>
                  <a:pt x="31" y="73"/>
                  <a:pt x="46" y="30"/>
                  <a:pt x="90" y="30"/>
                </a:cubicBezTo>
                <a:cubicBezTo>
                  <a:pt x="131" y="30"/>
                  <a:pt x="131" y="30"/>
                  <a:pt x="131" y="30"/>
                </a:cubicBezTo>
                <a:cubicBezTo>
                  <a:pt x="129" y="83"/>
                  <a:pt x="118" y="274"/>
                  <a:pt x="61" y="334"/>
                </a:cubicBezTo>
                <a:cubicBezTo>
                  <a:pt x="55" y="340"/>
                  <a:pt x="55" y="350"/>
                  <a:pt x="61" y="355"/>
                </a:cubicBezTo>
                <a:cubicBezTo>
                  <a:pt x="64" y="358"/>
                  <a:pt x="68" y="359"/>
                  <a:pt x="72" y="359"/>
                </a:cubicBezTo>
                <a:cubicBezTo>
                  <a:pt x="76" y="359"/>
                  <a:pt x="80" y="358"/>
                  <a:pt x="83" y="355"/>
                </a:cubicBezTo>
                <a:cubicBezTo>
                  <a:pt x="148" y="286"/>
                  <a:pt x="159" y="84"/>
                  <a:pt x="161" y="30"/>
                </a:cubicBezTo>
                <a:cubicBezTo>
                  <a:pt x="272" y="30"/>
                  <a:pt x="272" y="30"/>
                  <a:pt x="272" y="30"/>
                </a:cubicBezTo>
                <a:cubicBezTo>
                  <a:pt x="253" y="270"/>
                  <a:pt x="253" y="270"/>
                  <a:pt x="253" y="270"/>
                </a:cubicBezTo>
                <a:cubicBezTo>
                  <a:pt x="253" y="272"/>
                  <a:pt x="248" y="327"/>
                  <a:pt x="277" y="355"/>
                </a:cubicBezTo>
                <a:cubicBezTo>
                  <a:pt x="289" y="366"/>
                  <a:pt x="304" y="372"/>
                  <a:pt x="322" y="372"/>
                </a:cubicBezTo>
                <a:cubicBezTo>
                  <a:pt x="326" y="372"/>
                  <a:pt x="330" y="372"/>
                  <a:pt x="335" y="371"/>
                </a:cubicBezTo>
                <a:cubicBezTo>
                  <a:pt x="398" y="362"/>
                  <a:pt x="416" y="283"/>
                  <a:pt x="417" y="280"/>
                </a:cubicBezTo>
                <a:cubicBezTo>
                  <a:pt x="419" y="271"/>
                  <a:pt x="414" y="264"/>
                  <a:pt x="406" y="262"/>
                </a:cubicBezTo>
                <a:cubicBezTo>
                  <a:pt x="398" y="260"/>
                  <a:pt x="390" y="265"/>
                  <a:pt x="388" y="273"/>
                </a:cubicBezTo>
                <a:cubicBezTo>
                  <a:pt x="388" y="274"/>
                  <a:pt x="373" y="335"/>
                  <a:pt x="331" y="341"/>
                </a:cubicBezTo>
                <a:cubicBezTo>
                  <a:pt x="316" y="343"/>
                  <a:pt x="306" y="341"/>
                  <a:pt x="298" y="333"/>
                </a:cubicBezTo>
                <a:cubicBezTo>
                  <a:pt x="282" y="318"/>
                  <a:pt x="282" y="284"/>
                  <a:pt x="283" y="272"/>
                </a:cubicBezTo>
                <a:cubicBezTo>
                  <a:pt x="302" y="30"/>
                  <a:pt x="302" y="30"/>
                  <a:pt x="302" y="30"/>
                </a:cubicBezTo>
                <a:cubicBezTo>
                  <a:pt x="411" y="30"/>
                  <a:pt x="411" y="30"/>
                  <a:pt x="411" y="30"/>
                </a:cubicBezTo>
                <a:cubicBezTo>
                  <a:pt x="419" y="30"/>
                  <a:pt x="426" y="24"/>
                  <a:pt x="426" y="15"/>
                </a:cubicBezTo>
                <a:cubicBezTo>
                  <a:pt x="426" y="7"/>
                  <a:pt x="419" y="0"/>
                  <a:pt x="411" y="0"/>
                </a:cubicBezTo>
                <a:close/>
              </a:path>
            </a:pathLst>
          </a:custGeom>
          <a:solidFill>
            <a:schemeClr val="bg1"/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 lIns="121899" tIns="60949" rIns="121899" bIns="60949"/>
          <a:lstStyle/>
          <a:p>
            <a:endParaRPr lang="ru-RU" sz="1800"/>
          </a:p>
        </p:txBody>
      </p:sp>
      <p:cxnSp>
        <p:nvCxnSpPr>
          <p:cNvPr id="11" name="Прямая соединительная линия 10"/>
          <p:cNvCxnSpPr/>
          <p:nvPr/>
        </p:nvCxnSpPr>
        <p:spPr bwMode="white">
          <a:xfrm>
            <a:off x="1217084" y="5638800"/>
            <a:ext cx="0" cy="12192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11582400" y="0"/>
            <a:ext cx="609600" cy="609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11277600" y="0"/>
            <a:ext cx="304800" cy="6096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1219200" y="0"/>
            <a:ext cx="609600" cy="609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0" y="0"/>
            <a:ext cx="1219200" cy="6096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0" y="0"/>
            <a:ext cx="12192000" cy="609600"/>
          </a:xfrm>
          <a:prstGeom prst="rect">
            <a:avLst/>
          </a:prstGeom>
          <a:solidFill>
            <a:schemeClr val="accent1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 dirty="0"/>
          </a:p>
        </p:txBody>
      </p:sp>
      <p:cxnSp>
        <p:nvCxnSpPr>
          <p:cNvPr id="17" name="Прямая соединительная линия 16"/>
          <p:cNvCxnSpPr/>
          <p:nvPr/>
        </p:nvCxnSpPr>
        <p:spPr bwMode="white">
          <a:xfrm>
            <a:off x="11576051" y="0"/>
            <a:ext cx="0" cy="609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1" y="0"/>
            <a:ext cx="1217084" cy="609600"/>
          </a:xfrm>
          <a:prstGeom prst="rect">
            <a:avLst/>
          </a:prstGeom>
          <a:solidFill>
            <a:schemeClr val="accent1">
              <a:lumMod val="50000"/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 dirty="0"/>
          </a:p>
        </p:txBody>
      </p:sp>
      <p:cxnSp>
        <p:nvCxnSpPr>
          <p:cNvPr id="19" name="Прямая соединительная линия 18"/>
          <p:cNvCxnSpPr/>
          <p:nvPr/>
        </p:nvCxnSpPr>
        <p:spPr bwMode="white">
          <a:xfrm>
            <a:off x="1219200" y="0"/>
            <a:ext cx="0" cy="6096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99030" y="1600201"/>
            <a:ext cx="8285429" cy="2654064"/>
          </a:xfrm>
        </p:spPr>
        <p:txBody>
          <a:bodyPr>
            <a:normAutofit/>
          </a:bodyPr>
          <a:lstStyle>
            <a:lvl1pPr algn="l">
              <a:defRPr sz="5400" b="0" cap="none" baseline="0"/>
            </a:lvl1pPr>
          </a:lstStyle>
          <a:p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99031" y="4259998"/>
            <a:ext cx="7266515" cy="1150203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noProof="0"/>
              <a:t>Образец текста</a:t>
            </a:r>
          </a:p>
        </p:txBody>
      </p:sp>
      <p:sp>
        <p:nvSpPr>
          <p:cNvPr id="20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4D85A92E-D9C5-4B00-AC13-BF6FD57BDC71}" type="datetimeFigureOut">
              <a:rPr lang="ru-RU"/>
              <a:pPr>
                <a:defRPr/>
              </a:pPr>
              <a:t>27.01.2025</a:t>
            </a:fld>
            <a:endParaRPr lang="ru-RU" dirty="0"/>
          </a:p>
        </p:txBody>
      </p:sp>
      <p:sp>
        <p:nvSpPr>
          <p:cNvPr id="21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37F4008A-CD72-42D5-B5C7-04E328FDA10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95060343"/>
      </p:ext>
    </p:extLst>
  </p:cSld>
  <p:clrMapOvr>
    <a:masterClrMapping/>
  </p:clrMapOvr>
  <p:transition spd="med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593851" y="1600200"/>
            <a:ext cx="481584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563360" y="1600200"/>
            <a:ext cx="481584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 baseline="0"/>
            </a:lvl6pPr>
            <a:lvl7pPr>
              <a:defRPr sz="1800" baseline="0"/>
            </a:lvl7pPr>
            <a:lvl8pPr>
              <a:defRPr sz="1800" baseline="0"/>
            </a:lvl8pPr>
            <a:lvl9pPr>
              <a:defRPr sz="1800" baseline="0"/>
            </a:lvl9pPr>
          </a:lstStyle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6F015B-1933-4CD6-B931-5D23E52E93A3}" type="datetimeFigureOut">
              <a:rPr lang="ru-RU"/>
              <a:pPr>
                <a:defRPr/>
              </a:pPr>
              <a:t>27.01.2025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51116E-C7E3-4641-B7D2-C9F01C69D8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4983529"/>
      </p:ext>
    </p:extLst>
  </p:cSld>
  <p:clrMapOvr>
    <a:masterClrMapping/>
  </p:clrMapOvr>
  <p:transition spd="med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93852" y="177802"/>
            <a:ext cx="9785349" cy="1239837"/>
          </a:xfrm>
        </p:spPr>
        <p:txBody>
          <a:bodyPr/>
          <a:lstStyle>
            <a:lvl1pPr>
              <a:defRPr/>
            </a:lvl1pPr>
          </a:lstStyle>
          <a:p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93852" y="1499616"/>
            <a:ext cx="4820143" cy="93878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noProof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593851" y="2514708"/>
            <a:ext cx="4815840" cy="3657493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559058" y="1499616"/>
            <a:ext cx="4820143" cy="93878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noProof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559058" y="2514600"/>
            <a:ext cx="4820143" cy="365556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37EAFF-A4F4-49F8-B42C-697C0C6AAC3F}" type="datetimeFigureOut">
              <a:rPr lang="ru-RU"/>
              <a:pPr>
                <a:defRPr/>
              </a:pPr>
              <a:t>27.01.2025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2587E5-3DB9-4570-8DB2-3CB82BB42F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2545123"/>
      </p:ext>
    </p:extLst>
  </p:cSld>
  <p:clrMapOvr>
    <a:masterClrMapping/>
  </p:clrMapOvr>
  <p:transition spd="med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C65667-C6EC-402B-8EC5-257226524F28}" type="datetimeFigureOut">
              <a:rPr lang="ru-RU"/>
              <a:pPr>
                <a:defRPr/>
              </a:pPr>
              <a:t>27.01.2025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FCE980-D854-4545-BFBD-B6BF30F36CB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8869740"/>
      </p:ext>
    </p:extLst>
  </p:cSld>
  <p:clrMapOvr>
    <a:masterClrMapping/>
  </p:clrMapOvr>
  <p:transition spd="med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26533" y="0"/>
            <a:ext cx="3048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609600" cy="6858000"/>
          </a:xfrm>
          <a:prstGeom prst="rect">
            <a:avLst/>
          </a:prstGeom>
          <a:solidFill>
            <a:schemeClr val="accent1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 dirty="0"/>
          </a:p>
        </p:txBody>
      </p:sp>
      <p:cxnSp>
        <p:nvCxnSpPr>
          <p:cNvPr id="4" name="Прямая соединительная линия 3"/>
          <p:cNvCxnSpPr/>
          <p:nvPr/>
        </p:nvCxnSpPr>
        <p:spPr bwMode="white">
          <a:xfrm>
            <a:off x="618067" y="0"/>
            <a:ext cx="0" cy="68580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Прямоугольник 4"/>
          <p:cNvSpPr/>
          <p:nvPr/>
        </p:nvSpPr>
        <p:spPr>
          <a:xfrm>
            <a:off x="10972800" y="0"/>
            <a:ext cx="922867" cy="6858000"/>
          </a:xfrm>
          <a:prstGeom prst="rect">
            <a:avLst/>
          </a:prstGeom>
          <a:solidFill>
            <a:schemeClr val="accent1">
              <a:lumMod val="75000"/>
              <a:alpha val="8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1895667" y="0"/>
            <a:ext cx="304800" cy="6858000"/>
          </a:xfrm>
          <a:prstGeom prst="rect">
            <a:avLst/>
          </a:pr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 dirty="0"/>
          </a:p>
        </p:txBody>
      </p:sp>
      <p:sp>
        <p:nvSpPr>
          <p:cNvPr id="7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1BACE5-0C14-40AC-8075-76BE8C5BFB7E}" type="datetimeFigureOut">
              <a:rPr lang="ru-RU"/>
              <a:pPr>
                <a:defRPr/>
              </a:pPr>
              <a:t>27.01.2025</a:t>
            </a:fld>
            <a:endParaRPr lang="ru-RU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5FE85A23-3BD7-4744-B20F-7940925B5B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7810111"/>
      </p:ext>
    </p:extLst>
  </p:cSld>
  <p:clrMapOvr>
    <a:masterClrMapping/>
  </p:clrMapOvr>
  <p:transition spd="med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22300" y="0"/>
            <a:ext cx="4148667" cy="6858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0" y="0"/>
            <a:ext cx="609600" cy="6858000"/>
          </a:xfrm>
          <a:prstGeom prst="rect">
            <a:avLst/>
          </a:prstGeom>
          <a:solidFill>
            <a:schemeClr val="accent1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 dirty="0"/>
          </a:p>
        </p:txBody>
      </p:sp>
      <p:cxnSp>
        <p:nvCxnSpPr>
          <p:cNvPr id="7" name="Прямая соединительная линия 6"/>
          <p:cNvCxnSpPr/>
          <p:nvPr/>
        </p:nvCxnSpPr>
        <p:spPr bwMode="white">
          <a:xfrm>
            <a:off x="622300" y="0"/>
            <a:ext cx="0" cy="68580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рямоугольник 7"/>
          <p:cNvSpPr/>
          <p:nvPr/>
        </p:nvSpPr>
        <p:spPr>
          <a:xfrm>
            <a:off x="11887200" y="0"/>
            <a:ext cx="304800" cy="6858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white">
          <a:xfrm>
            <a:off x="1074520" y="381000"/>
            <a:ext cx="3294280" cy="1371600"/>
          </a:xfrm>
        </p:spPr>
        <p:txBody>
          <a:bodyPr>
            <a:normAutofit/>
          </a:bodyPr>
          <a:lstStyle>
            <a:lvl1pPr algn="l">
              <a:defRPr sz="2800" b="0" cap="all" baseline="0">
                <a:solidFill>
                  <a:schemeClr val="bg1"/>
                </a:solidFill>
              </a:defRPr>
            </a:lvl1pPr>
          </a:lstStyle>
          <a:p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1600" y="482600"/>
            <a:ext cx="6197600" cy="56896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 baseline="0"/>
            </a:lvl8pPr>
            <a:lvl9pPr>
              <a:defRPr sz="1800" baseline="0"/>
            </a:lvl9pPr>
          </a:lstStyle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white">
          <a:xfrm>
            <a:off x="1074520" y="1828800"/>
            <a:ext cx="3294280" cy="434340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noProof="0"/>
              <a:t>Образец текста</a:t>
            </a:r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089ACF-FD31-45A4-864A-47F697C05DDE}" type="datetimeFigureOut">
              <a:rPr lang="ru-RU"/>
              <a:pPr>
                <a:defRPr/>
              </a:pPr>
              <a:t>27.01.2025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A8739F-D045-467D-98DF-5F8831E11F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1098379"/>
      </p:ext>
    </p:extLst>
  </p:cSld>
  <p:clrMapOvr>
    <a:masterClrMapping/>
  </p:clrMapOvr>
  <p:transition spd="med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0"/>
            <a:ext cx="609600" cy="6858000"/>
          </a:xfrm>
          <a:prstGeom prst="rect">
            <a:avLst/>
          </a:prstGeom>
          <a:solidFill>
            <a:schemeClr val="accent1">
              <a:lumMod val="75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1887200" y="0"/>
            <a:ext cx="304800" cy="6858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876800" y="0"/>
            <a:ext cx="7018867" cy="68580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 dirty="0"/>
          </a:p>
        </p:txBody>
      </p:sp>
      <p:cxnSp>
        <p:nvCxnSpPr>
          <p:cNvPr id="8" name="Прямая соединительная линия 7"/>
          <p:cNvCxnSpPr/>
          <p:nvPr/>
        </p:nvCxnSpPr>
        <p:spPr bwMode="white">
          <a:xfrm>
            <a:off x="11882967" y="0"/>
            <a:ext cx="0" cy="68580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4520" y="381000"/>
            <a:ext cx="3294280" cy="1371600"/>
          </a:xfrm>
        </p:spPr>
        <p:txBody>
          <a:bodyPr>
            <a:normAutofit/>
          </a:bodyPr>
          <a:lstStyle>
            <a:lvl1pPr algn="l">
              <a:defRPr sz="2800" b="0" cap="all" baseline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 bwMode="auto">
          <a:xfrm>
            <a:off x="5181600" y="482600"/>
            <a:ext cx="6197600" cy="5689600"/>
          </a:xfrm>
          <a:ln w="19050">
            <a:solidFill>
              <a:schemeClr val="bg1"/>
            </a:solidFill>
          </a:ln>
        </p:spPr>
        <p:txBody>
          <a:bodyPr rtlCol="0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74520" y="1828800"/>
            <a:ext cx="3294280" cy="434340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noProof="0"/>
              <a:t>Образец текста</a:t>
            </a:r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A0D590-A09C-4722-BAFA-73D651343D69}" type="datetimeFigureOut">
              <a:rPr lang="ru-RU"/>
              <a:pPr>
                <a:defRPr/>
              </a:pPr>
              <a:t>27.01.2025</a:t>
            </a:fld>
            <a:endParaRPr lang="ru-RU"/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9DE510-3DA0-4226-A84A-97D9F464981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7169909"/>
      </p:ext>
    </p:extLst>
  </p:cSld>
  <p:clrMapOvr>
    <a:masterClrMapping/>
  </p:clrMapOvr>
  <p:transition spd="med"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F117D8-1BDA-4133-AE5A-4F329CABF89E}" type="datetimeFigureOut">
              <a:rPr lang="ru-RU"/>
              <a:pPr>
                <a:defRPr/>
              </a:pPr>
              <a:t>27.01.2025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C086F5-A4F6-49CC-AA78-1C275615DA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2837937"/>
      </p:ext>
    </p:extLst>
  </p:cSld>
  <p:clrMapOvr>
    <a:masterClrMapping/>
  </p:clrMapOvr>
  <p:transition spd="med"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887200" y="0"/>
            <a:ext cx="304800" cy="6858000"/>
          </a:xfrm>
          <a:prstGeom prst="rect">
            <a:avLst/>
          </a:pr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18067" y="0"/>
            <a:ext cx="6096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0" y="0"/>
            <a:ext cx="609600" cy="6858000"/>
          </a:xfrm>
          <a:prstGeom prst="rect">
            <a:avLst/>
          </a:prstGeom>
          <a:solidFill>
            <a:schemeClr val="accent1">
              <a:lumMod val="75000"/>
              <a:alpha val="87843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18067" y="736600"/>
            <a:ext cx="609600" cy="609600"/>
          </a:xfrm>
          <a:prstGeom prst="rect">
            <a:avLst/>
          </a:prstGeom>
          <a:solidFill>
            <a:schemeClr val="accent1">
              <a:lumMod val="50000"/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 dirty="0"/>
          </a:p>
        </p:txBody>
      </p:sp>
      <p:cxnSp>
        <p:nvCxnSpPr>
          <p:cNvPr id="8" name="Прямая соединительная линия 7"/>
          <p:cNvCxnSpPr/>
          <p:nvPr/>
        </p:nvCxnSpPr>
        <p:spPr bwMode="white">
          <a:xfrm>
            <a:off x="618067" y="736600"/>
            <a:ext cx="60960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 bwMode="white">
          <a:xfrm>
            <a:off x="618067" y="1346200"/>
            <a:ext cx="60960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i"/>
          <p:cNvSpPr>
            <a:spLocks/>
          </p:cNvSpPr>
          <p:nvPr/>
        </p:nvSpPr>
        <p:spPr bwMode="white">
          <a:xfrm rot="5400000">
            <a:off x="756444" y="898261"/>
            <a:ext cx="334962" cy="294216"/>
          </a:xfrm>
          <a:custGeom>
            <a:avLst/>
            <a:gdLst>
              <a:gd name="T0" fmla="*/ 254105633 w 426"/>
              <a:gd name="T1" fmla="*/ 0 h 372"/>
              <a:gd name="T2" fmla="*/ 55643793 w 426"/>
              <a:gd name="T3" fmla="*/ 0 h 372"/>
              <a:gd name="T4" fmla="*/ 1854872 w 426"/>
              <a:gd name="T5" fmla="*/ 22518794 h 372"/>
              <a:gd name="T6" fmla="*/ 7419487 w 426"/>
              <a:gd name="T7" fmla="*/ 29204497 h 372"/>
              <a:gd name="T8" fmla="*/ 10510416 w 426"/>
              <a:gd name="T9" fmla="*/ 29204497 h 372"/>
              <a:gd name="T10" fmla="*/ 19165960 w 426"/>
              <a:gd name="T11" fmla="*/ 25685769 h 372"/>
              <a:gd name="T12" fmla="*/ 55643793 w 426"/>
              <a:gd name="T13" fmla="*/ 10555592 h 372"/>
              <a:gd name="T14" fmla="*/ 80992396 w 426"/>
              <a:gd name="T15" fmla="*/ 10555592 h 372"/>
              <a:gd name="T16" fmla="*/ 37713891 w 426"/>
              <a:gd name="T17" fmla="*/ 117520904 h 372"/>
              <a:gd name="T18" fmla="*/ 37713891 w 426"/>
              <a:gd name="T19" fmla="*/ 124910115 h 372"/>
              <a:gd name="T20" fmla="*/ 44514563 w 426"/>
              <a:gd name="T21" fmla="*/ 126317725 h 372"/>
              <a:gd name="T22" fmla="*/ 51316021 w 426"/>
              <a:gd name="T23" fmla="*/ 124910115 h 372"/>
              <a:gd name="T24" fmla="*/ 99540327 w 426"/>
              <a:gd name="T25" fmla="*/ 10555592 h 372"/>
              <a:gd name="T26" fmla="*/ 168166650 w 426"/>
              <a:gd name="T27" fmla="*/ 10555592 h 372"/>
              <a:gd name="T28" fmla="*/ 156420177 w 426"/>
              <a:gd name="T29" fmla="*/ 95002109 h 372"/>
              <a:gd name="T30" fmla="*/ 171258365 w 426"/>
              <a:gd name="T31" fmla="*/ 124910115 h 372"/>
              <a:gd name="T32" fmla="*/ 199079868 w 426"/>
              <a:gd name="T33" fmla="*/ 130891716 h 372"/>
              <a:gd name="T34" fmla="*/ 207117384 w 426"/>
              <a:gd name="T35" fmla="*/ 130539962 h 372"/>
              <a:gd name="T36" fmla="*/ 257814590 w 426"/>
              <a:gd name="T37" fmla="*/ 98520838 h 372"/>
              <a:gd name="T38" fmla="*/ 251013918 w 426"/>
              <a:gd name="T39" fmla="*/ 92186889 h 372"/>
              <a:gd name="T40" fmla="*/ 239885474 w 426"/>
              <a:gd name="T41" fmla="*/ 96057372 h 372"/>
              <a:gd name="T42" fmla="*/ 204644483 w 426"/>
              <a:gd name="T43" fmla="*/ 119983776 h 372"/>
              <a:gd name="T44" fmla="*/ 184241681 w 426"/>
              <a:gd name="T45" fmla="*/ 117169149 h 372"/>
              <a:gd name="T46" fmla="*/ 174968108 w 426"/>
              <a:gd name="T47" fmla="*/ 95705618 h 372"/>
              <a:gd name="T48" fmla="*/ 186714581 w 426"/>
              <a:gd name="T49" fmla="*/ 10555592 h 372"/>
              <a:gd name="T50" fmla="*/ 254105633 w 426"/>
              <a:gd name="T51" fmla="*/ 10555592 h 372"/>
              <a:gd name="T52" fmla="*/ 263379205 w 426"/>
              <a:gd name="T53" fmla="*/ 5278093 h 372"/>
              <a:gd name="T54" fmla="*/ 254105633 w 426"/>
              <a:gd name="T55" fmla="*/ 0 h 372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426" h="372">
                <a:moveTo>
                  <a:pt x="411" y="0"/>
                </a:moveTo>
                <a:cubicBezTo>
                  <a:pt x="90" y="0"/>
                  <a:pt x="90" y="0"/>
                  <a:pt x="90" y="0"/>
                </a:cubicBezTo>
                <a:cubicBezTo>
                  <a:pt x="25" y="0"/>
                  <a:pt x="4" y="61"/>
                  <a:pt x="3" y="64"/>
                </a:cubicBezTo>
                <a:cubicBezTo>
                  <a:pt x="0" y="71"/>
                  <a:pt x="4" y="80"/>
                  <a:pt x="12" y="83"/>
                </a:cubicBezTo>
                <a:cubicBezTo>
                  <a:pt x="14" y="83"/>
                  <a:pt x="15" y="83"/>
                  <a:pt x="17" y="83"/>
                </a:cubicBezTo>
                <a:cubicBezTo>
                  <a:pt x="23" y="83"/>
                  <a:pt x="29" y="80"/>
                  <a:pt x="31" y="73"/>
                </a:cubicBezTo>
                <a:cubicBezTo>
                  <a:pt x="31" y="73"/>
                  <a:pt x="46" y="30"/>
                  <a:pt x="90" y="30"/>
                </a:cubicBezTo>
                <a:cubicBezTo>
                  <a:pt x="131" y="30"/>
                  <a:pt x="131" y="30"/>
                  <a:pt x="131" y="30"/>
                </a:cubicBezTo>
                <a:cubicBezTo>
                  <a:pt x="129" y="83"/>
                  <a:pt x="118" y="274"/>
                  <a:pt x="61" y="334"/>
                </a:cubicBezTo>
                <a:cubicBezTo>
                  <a:pt x="55" y="340"/>
                  <a:pt x="55" y="350"/>
                  <a:pt x="61" y="355"/>
                </a:cubicBezTo>
                <a:cubicBezTo>
                  <a:pt x="64" y="358"/>
                  <a:pt x="68" y="359"/>
                  <a:pt x="72" y="359"/>
                </a:cubicBezTo>
                <a:cubicBezTo>
                  <a:pt x="76" y="359"/>
                  <a:pt x="80" y="358"/>
                  <a:pt x="83" y="355"/>
                </a:cubicBezTo>
                <a:cubicBezTo>
                  <a:pt x="148" y="286"/>
                  <a:pt x="159" y="84"/>
                  <a:pt x="161" y="30"/>
                </a:cubicBezTo>
                <a:cubicBezTo>
                  <a:pt x="272" y="30"/>
                  <a:pt x="272" y="30"/>
                  <a:pt x="272" y="30"/>
                </a:cubicBezTo>
                <a:cubicBezTo>
                  <a:pt x="253" y="270"/>
                  <a:pt x="253" y="270"/>
                  <a:pt x="253" y="270"/>
                </a:cubicBezTo>
                <a:cubicBezTo>
                  <a:pt x="253" y="272"/>
                  <a:pt x="248" y="327"/>
                  <a:pt x="277" y="355"/>
                </a:cubicBezTo>
                <a:cubicBezTo>
                  <a:pt x="289" y="366"/>
                  <a:pt x="304" y="372"/>
                  <a:pt x="322" y="372"/>
                </a:cubicBezTo>
                <a:cubicBezTo>
                  <a:pt x="326" y="372"/>
                  <a:pt x="330" y="372"/>
                  <a:pt x="335" y="371"/>
                </a:cubicBezTo>
                <a:cubicBezTo>
                  <a:pt x="398" y="362"/>
                  <a:pt x="416" y="283"/>
                  <a:pt x="417" y="280"/>
                </a:cubicBezTo>
                <a:cubicBezTo>
                  <a:pt x="419" y="271"/>
                  <a:pt x="414" y="264"/>
                  <a:pt x="406" y="262"/>
                </a:cubicBezTo>
                <a:cubicBezTo>
                  <a:pt x="398" y="260"/>
                  <a:pt x="390" y="265"/>
                  <a:pt x="388" y="273"/>
                </a:cubicBezTo>
                <a:cubicBezTo>
                  <a:pt x="388" y="274"/>
                  <a:pt x="373" y="335"/>
                  <a:pt x="331" y="341"/>
                </a:cubicBezTo>
                <a:cubicBezTo>
                  <a:pt x="316" y="343"/>
                  <a:pt x="306" y="341"/>
                  <a:pt x="298" y="333"/>
                </a:cubicBezTo>
                <a:cubicBezTo>
                  <a:pt x="282" y="318"/>
                  <a:pt x="282" y="284"/>
                  <a:pt x="283" y="272"/>
                </a:cubicBezTo>
                <a:cubicBezTo>
                  <a:pt x="302" y="30"/>
                  <a:pt x="302" y="30"/>
                  <a:pt x="302" y="30"/>
                </a:cubicBezTo>
                <a:cubicBezTo>
                  <a:pt x="411" y="30"/>
                  <a:pt x="411" y="30"/>
                  <a:pt x="411" y="30"/>
                </a:cubicBezTo>
                <a:cubicBezTo>
                  <a:pt x="419" y="30"/>
                  <a:pt x="426" y="24"/>
                  <a:pt x="426" y="15"/>
                </a:cubicBezTo>
                <a:cubicBezTo>
                  <a:pt x="426" y="7"/>
                  <a:pt x="419" y="0"/>
                  <a:pt x="4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 sz="1800"/>
          </a:p>
        </p:txBody>
      </p:sp>
      <p:cxnSp>
        <p:nvCxnSpPr>
          <p:cNvPr id="11" name="Прямая соединительная линия 10"/>
          <p:cNvCxnSpPr/>
          <p:nvPr/>
        </p:nvCxnSpPr>
        <p:spPr bwMode="white">
          <a:xfrm>
            <a:off x="618067" y="0"/>
            <a:ext cx="0" cy="68580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602112" y="685800"/>
            <a:ext cx="1787992" cy="5486400"/>
          </a:xfrm>
        </p:spPr>
        <p:txBody>
          <a:bodyPr vert="eaVert"/>
          <a:lstStyle/>
          <a:p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599030" y="685800"/>
            <a:ext cx="7850644" cy="5486400"/>
          </a:xfrm>
        </p:spPr>
        <p:txBody>
          <a:bodyPr vert="eaVert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  <a:endParaRPr lang="ru-RU" noProof="0" dirty="0"/>
          </a:p>
        </p:txBody>
      </p:sp>
      <p:sp>
        <p:nvSpPr>
          <p:cNvPr id="1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E5DB2B-E9AB-4378-B825-3C839CDD83AA}" type="datetimeFigureOut">
              <a:rPr lang="ru-RU"/>
              <a:pPr>
                <a:defRPr/>
              </a:pPr>
              <a:t>27.01.2025</a:t>
            </a:fld>
            <a:endParaRPr lang="ru-RU"/>
          </a:p>
        </p:txBody>
      </p:sp>
      <p:sp>
        <p:nvSpPr>
          <p:cNvPr id="1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65AA02-4856-456E-886F-A3ED6F31180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1541909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318AFDB-2EEE-402A-BC8A-3EA29A55CA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66087CA-0271-4CD1-8193-49013F848C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9737D5F-B850-4F2A-8ECA-A509DA5051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834B38-E7D4-4D97-9C01-566442BA48A0}" type="datetimeFigureOut">
              <a:rPr lang="ru-RU" smtClean="0"/>
              <a:t>27.01.2025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E36D8BA-A463-4F25-96B0-77BDAB84ED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72DD721-718E-4551-A88C-37131B03C6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D679F1-EDE9-475F-8967-D1F2B5A211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3126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4" descr="D:\Anna\$$$\! Эриксон\дизайн\Power Point\3.jpg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 userDrawn="1"/>
        </p:nvSpPr>
        <p:spPr>
          <a:xfrm>
            <a:off x="4286251" y="6215064"/>
            <a:ext cx="7810500" cy="3571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algn="r" eaLnBrk="1" hangingPunct="1">
              <a:defRPr/>
            </a:pPr>
            <a:r>
              <a:rPr lang="ru-RU" altLang="ru-RU" sz="800">
                <a:solidFill>
                  <a:srgbClr val="7F7F7F"/>
                </a:solidFill>
                <a:latin typeface="Verdana" pitchFamily="34" charset="0"/>
              </a:rPr>
              <a:t>Международный Эриксоновский Университет коучинга</a:t>
            </a:r>
            <a:r>
              <a:rPr lang="en-US" altLang="ru-RU" sz="800">
                <a:solidFill>
                  <a:srgbClr val="7F7F7F"/>
                </a:solidFill>
                <a:latin typeface="Verdana" pitchFamily="34" charset="0"/>
              </a:rPr>
              <a:t>, www.erickson.ru</a:t>
            </a:r>
            <a:r>
              <a:rPr lang="ru-RU" altLang="ru-RU" sz="800">
                <a:solidFill>
                  <a:srgbClr val="7F7F7F"/>
                </a:solidFill>
                <a:latin typeface="Verdana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452544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kern="1200">
          <a:solidFill>
            <a:schemeClr val="tx1"/>
          </a:solidFill>
          <a:latin typeface="Verdana" pitchFamily="34" charset="0"/>
          <a:ea typeface="ＭＳ Ｐゴシック" charset="0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Verdana" pitchFamily="34" charset="0"/>
          <a:ea typeface="ＭＳ Ｐゴシック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Verdana" pitchFamily="34" charset="0"/>
          <a:ea typeface="ＭＳ Ｐゴシック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Verdana" pitchFamily="34" charset="0"/>
          <a:ea typeface="ＭＳ Ｐゴシック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Verdana" pitchFamily="34" charset="0"/>
          <a:ea typeface="ＭＳ Ｐゴシック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7F7F7F"/>
          </a:solidFill>
          <a:latin typeface="Verdana" pitchFamily="34" charset="0"/>
          <a:ea typeface="ＭＳ Ｐゴシック" charset="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charset="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charset="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charset="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4862BEB5-A09D-4A59-B23C-8558430828E8}" type="datetimeFigureOut">
              <a:rPr lang="ru-RU" smtClean="0"/>
              <a:pPr>
                <a:defRPr/>
              </a:pPr>
              <a:t>27.01.2025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3AAC09E-53BE-4110-BA77-EFD49FB37A4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4783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1887200" y="0"/>
            <a:ext cx="304800" cy="6858000"/>
          </a:xfrm>
          <a:prstGeom prst="rect">
            <a:avLst/>
          </a:prstGeom>
          <a:solidFill>
            <a:schemeClr val="accent1">
              <a:lumMod val="5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18067" y="0"/>
            <a:ext cx="6096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0" y="0"/>
            <a:ext cx="609600" cy="6858000"/>
          </a:xfrm>
          <a:prstGeom prst="rect">
            <a:avLst/>
          </a:prstGeom>
          <a:solidFill>
            <a:schemeClr val="accent1">
              <a:lumMod val="75000"/>
              <a:alpha val="87843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618067" y="736600"/>
            <a:ext cx="609600" cy="609600"/>
          </a:xfrm>
          <a:prstGeom prst="rect">
            <a:avLst/>
          </a:prstGeom>
          <a:solidFill>
            <a:schemeClr val="accent1">
              <a:lumMod val="50000"/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800" dirty="0"/>
          </a:p>
        </p:txBody>
      </p:sp>
      <p:cxnSp>
        <p:nvCxnSpPr>
          <p:cNvPr id="14" name="Прямая соединительная линия 13"/>
          <p:cNvCxnSpPr/>
          <p:nvPr/>
        </p:nvCxnSpPr>
        <p:spPr bwMode="white">
          <a:xfrm>
            <a:off x="618067" y="736600"/>
            <a:ext cx="60960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 bwMode="white">
          <a:xfrm>
            <a:off x="618067" y="1346200"/>
            <a:ext cx="609600" cy="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2" name="Pi"/>
          <p:cNvSpPr>
            <a:spLocks/>
          </p:cNvSpPr>
          <p:nvPr/>
        </p:nvSpPr>
        <p:spPr bwMode="white">
          <a:xfrm>
            <a:off x="755651" y="898525"/>
            <a:ext cx="336549" cy="293688"/>
          </a:xfrm>
          <a:custGeom>
            <a:avLst/>
            <a:gdLst>
              <a:gd name="T0" fmla="*/ 144291972 w 426"/>
              <a:gd name="T1" fmla="*/ 0 h 372"/>
              <a:gd name="T2" fmla="*/ 31596531 w 426"/>
              <a:gd name="T3" fmla="*/ 0 h 372"/>
              <a:gd name="T4" fmla="*/ 1053494 w 426"/>
              <a:gd name="T5" fmla="*/ 39890252 h 372"/>
              <a:gd name="T6" fmla="*/ 4212792 w 426"/>
              <a:gd name="T7" fmla="*/ 51732510 h 372"/>
              <a:gd name="T8" fmla="*/ 5968418 w 426"/>
              <a:gd name="T9" fmla="*/ 51732510 h 372"/>
              <a:gd name="T10" fmla="*/ 10883342 w 426"/>
              <a:gd name="T11" fmla="*/ 45499534 h 372"/>
              <a:gd name="T12" fmla="*/ 31596531 w 426"/>
              <a:gd name="T13" fmla="*/ 18698925 h 372"/>
              <a:gd name="T14" fmla="*/ 45991125 w 426"/>
              <a:gd name="T15" fmla="*/ 18698925 h 372"/>
              <a:gd name="T16" fmla="*/ 21415914 w 426"/>
              <a:gd name="T17" fmla="*/ 208177423 h 372"/>
              <a:gd name="T18" fmla="*/ 21415914 w 426"/>
              <a:gd name="T19" fmla="*/ 221266276 h 372"/>
              <a:gd name="T20" fmla="*/ 25277344 w 426"/>
              <a:gd name="T21" fmla="*/ 223759466 h 372"/>
              <a:gd name="T22" fmla="*/ 29139366 w 426"/>
              <a:gd name="T23" fmla="*/ 221266276 h 372"/>
              <a:gd name="T24" fmla="*/ 56523105 w 426"/>
              <a:gd name="T25" fmla="*/ 18698925 h 372"/>
              <a:gd name="T26" fmla="*/ 95492318 w 426"/>
              <a:gd name="T27" fmla="*/ 18698925 h 372"/>
              <a:gd name="T28" fmla="*/ 88822361 w 426"/>
              <a:gd name="T29" fmla="*/ 168287171 h 372"/>
              <a:gd name="T30" fmla="*/ 97247944 w 426"/>
              <a:gd name="T31" fmla="*/ 221266276 h 372"/>
              <a:gd name="T32" fmla="*/ 113046210 w 426"/>
              <a:gd name="T33" fmla="*/ 231861939 h 372"/>
              <a:gd name="T34" fmla="*/ 117610364 w 426"/>
              <a:gd name="T35" fmla="*/ 231239036 h 372"/>
              <a:gd name="T36" fmla="*/ 146398367 w 426"/>
              <a:gd name="T37" fmla="*/ 174519357 h 372"/>
              <a:gd name="T38" fmla="*/ 142536938 w 426"/>
              <a:gd name="T39" fmla="*/ 163300791 h 372"/>
              <a:gd name="T40" fmla="*/ 136217158 w 426"/>
              <a:gd name="T41" fmla="*/ 170156669 h 372"/>
              <a:gd name="T42" fmla="*/ 116206100 w 426"/>
              <a:gd name="T43" fmla="*/ 212540111 h 372"/>
              <a:gd name="T44" fmla="*/ 104620626 w 426"/>
              <a:gd name="T45" fmla="*/ 207553731 h 372"/>
              <a:gd name="T46" fmla="*/ 99354340 w 426"/>
              <a:gd name="T47" fmla="*/ 169533766 h 372"/>
              <a:gd name="T48" fmla="*/ 106024890 w 426"/>
              <a:gd name="T49" fmla="*/ 18698925 h 372"/>
              <a:gd name="T50" fmla="*/ 144291972 w 426"/>
              <a:gd name="T51" fmla="*/ 18698925 h 372"/>
              <a:gd name="T52" fmla="*/ 149558258 w 426"/>
              <a:gd name="T53" fmla="*/ 9349068 h 372"/>
              <a:gd name="T54" fmla="*/ 144291972 w 426"/>
              <a:gd name="T55" fmla="*/ 0 h 372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426" h="372">
                <a:moveTo>
                  <a:pt x="411" y="0"/>
                </a:moveTo>
                <a:cubicBezTo>
                  <a:pt x="90" y="0"/>
                  <a:pt x="90" y="0"/>
                  <a:pt x="90" y="0"/>
                </a:cubicBezTo>
                <a:cubicBezTo>
                  <a:pt x="25" y="0"/>
                  <a:pt x="4" y="61"/>
                  <a:pt x="3" y="64"/>
                </a:cubicBezTo>
                <a:cubicBezTo>
                  <a:pt x="0" y="71"/>
                  <a:pt x="4" y="80"/>
                  <a:pt x="12" y="83"/>
                </a:cubicBezTo>
                <a:cubicBezTo>
                  <a:pt x="14" y="83"/>
                  <a:pt x="15" y="83"/>
                  <a:pt x="17" y="83"/>
                </a:cubicBezTo>
                <a:cubicBezTo>
                  <a:pt x="23" y="83"/>
                  <a:pt x="29" y="80"/>
                  <a:pt x="31" y="73"/>
                </a:cubicBezTo>
                <a:cubicBezTo>
                  <a:pt x="31" y="73"/>
                  <a:pt x="46" y="30"/>
                  <a:pt x="90" y="30"/>
                </a:cubicBezTo>
                <a:cubicBezTo>
                  <a:pt x="131" y="30"/>
                  <a:pt x="131" y="30"/>
                  <a:pt x="131" y="30"/>
                </a:cubicBezTo>
                <a:cubicBezTo>
                  <a:pt x="129" y="83"/>
                  <a:pt x="118" y="274"/>
                  <a:pt x="61" y="334"/>
                </a:cubicBezTo>
                <a:cubicBezTo>
                  <a:pt x="55" y="340"/>
                  <a:pt x="55" y="350"/>
                  <a:pt x="61" y="355"/>
                </a:cubicBezTo>
                <a:cubicBezTo>
                  <a:pt x="64" y="358"/>
                  <a:pt x="68" y="359"/>
                  <a:pt x="72" y="359"/>
                </a:cubicBezTo>
                <a:cubicBezTo>
                  <a:pt x="76" y="359"/>
                  <a:pt x="80" y="358"/>
                  <a:pt x="83" y="355"/>
                </a:cubicBezTo>
                <a:cubicBezTo>
                  <a:pt x="148" y="286"/>
                  <a:pt x="159" y="84"/>
                  <a:pt x="161" y="30"/>
                </a:cubicBezTo>
                <a:cubicBezTo>
                  <a:pt x="272" y="30"/>
                  <a:pt x="272" y="30"/>
                  <a:pt x="272" y="30"/>
                </a:cubicBezTo>
                <a:cubicBezTo>
                  <a:pt x="253" y="270"/>
                  <a:pt x="253" y="270"/>
                  <a:pt x="253" y="270"/>
                </a:cubicBezTo>
                <a:cubicBezTo>
                  <a:pt x="253" y="272"/>
                  <a:pt x="248" y="327"/>
                  <a:pt x="277" y="355"/>
                </a:cubicBezTo>
                <a:cubicBezTo>
                  <a:pt x="289" y="366"/>
                  <a:pt x="304" y="372"/>
                  <a:pt x="322" y="372"/>
                </a:cubicBezTo>
                <a:cubicBezTo>
                  <a:pt x="326" y="372"/>
                  <a:pt x="330" y="372"/>
                  <a:pt x="335" y="371"/>
                </a:cubicBezTo>
                <a:cubicBezTo>
                  <a:pt x="398" y="362"/>
                  <a:pt x="416" y="283"/>
                  <a:pt x="417" y="280"/>
                </a:cubicBezTo>
                <a:cubicBezTo>
                  <a:pt x="419" y="271"/>
                  <a:pt x="414" y="264"/>
                  <a:pt x="406" y="262"/>
                </a:cubicBezTo>
                <a:cubicBezTo>
                  <a:pt x="398" y="260"/>
                  <a:pt x="390" y="265"/>
                  <a:pt x="388" y="273"/>
                </a:cubicBezTo>
                <a:cubicBezTo>
                  <a:pt x="388" y="274"/>
                  <a:pt x="373" y="335"/>
                  <a:pt x="331" y="341"/>
                </a:cubicBezTo>
                <a:cubicBezTo>
                  <a:pt x="316" y="343"/>
                  <a:pt x="306" y="341"/>
                  <a:pt x="298" y="333"/>
                </a:cubicBezTo>
                <a:cubicBezTo>
                  <a:pt x="282" y="318"/>
                  <a:pt x="282" y="284"/>
                  <a:pt x="283" y="272"/>
                </a:cubicBezTo>
                <a:cubicBezTo>
                  <a:pt x="302" y="30"/>
                  <a:pt x="302" y="30"/>
                  <a:pt x="302" y="30"/>
                </a:cubicBezTo>
                <a:cubicBezTo>
                  <a:pt x="411" y="30"/>
                  <a:pt x="411" y="30"/>
                  <a:pt x="411" y="30"/>
                </a:cubicBezTo>
                <a:cubicBezTo>
                  <a:pt x="419" y="30"/>
                  <a:pt x="426" y="24"/>
                  <a:pt x="426" y="15"/>
                </a:cubicBezTo>
                <a:cubicBezTo>
                  <a:pt x="426" y="7"/>
                  <a:pt x="419" y="0"/>
                  <a:pt x="41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 sz="1800"/>
          </a:p>
        </p:txBody>
      </p:sp>
      <p:cxnSp>
        <p:nvCxnSpPr>
          <p:cNvPr id="16" name="Прямая соединительная линия 15"/>
          <p:cNvCxnSpPr/>
          <p:nvPr/>
        </p:nvCxnSpPr>
        <p:spPr bwMode="white">
          <a:xfrm>
            <a:off x="618067" y="0"/>
            <a:ext cx="0" cy="6858000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4" name="Заголовок 1"/>
          <p:cNvSpPr>
            <a:spLocks noGrp="1"/>
          </p:cNvSpPr>
          <p:nvPr>
            <p:ph type="title"/>
          </p:nvPr>
        </p:nvSpPr>
        <p:spPr bwMode="auto">
          <a:xfrm>
            <a:off x="1593851" y="177800"/>
            <a:ext cx="9785349" cy="1239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35" name="Текст 2"/>
          <p:cNvSpPr>
            <a:spLocks noGrp="1"/>
          </p:cNvSpPr>
          <p:nvPr>
            <p:ph type="body" idx="1"/>
          </p:nvPr>
        </p:nvSpPr>
        <p:spPr bwMode="auto">
          <a:xfrm>
            <a:off x="1593851" y="1600200"/>
            <a:ext cx="9785349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5181600" y="6356351"/>
            <a:ext cx="1219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cap="all" baseline="0"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4A7E872-EDF2-4AF3-8497-1B113AEED769}" type="datetimeFigureOut">
              <a:rPr lang="ru-RU"/>
              <a:pPr>
                <a:defRPr/>
              </a:pPr>
              <a:t>27.01.2025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6597651" y="6356351"/>
            <a:ext cx="3975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cap="all" baseline="0"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0769600" y="6356351"/>
            <a:ext cx="609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cap="all" baseline="0">
                <a:solidFill>
                  <a:schemeClr val="tx1">
                    <a:lumMod val="60000"/>
                    <a:lumOff val="4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F827C66-A6CD-4B13-A797-FC36AFF826C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9793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ransition spd="med">
    <p:fade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00000"/>
          </a:solidFill>
          <a:latin typeface="Euphemia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00000"/>
          </a:solidFill>
          <a:latin typeface="Euphemia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00000"/>
          </a:solidFill>
          <a:latin typeface="Euphemia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00000"/>
          </a:solidFill>
          <a:latin typeface="Euphemia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00000"/>
          </a:solidFill>
          <a:latin typeface="Euphemia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00000"/>
          </a:solidFill>
          <a:latin typeface="Euphemia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00000"/>
          </a:solidFill>
          <a:latin typeface="Euphemia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000000"/>
          </a:solidFill>
          <a:latin typeface="Euphemia" pitchFamily="34" charset="0"/>
        </a:defRPr>
      </a:lvl9pPr>
    </p:titleStyle>
    <p:bodyStyle>
      <a:lvl1pPr marL="246063" indent="-246063" algn="l" rtl="0" eaLnBrk="0" fontAlgn="base" hangingPunct="0">
        <a:lnSpc>
          <a:spcPct val="90000"/>
        </a:lnSpc>
        <a:spcBef>
          <a:spcPts val="1400"/>
        </a:spcBef>
        <a:spcAft>
          <a:spcPct val="0"/>
        </a:spcAft>
        <a:buFont typeface="Euphemia" pitchFamily="34" charset="0"/>
        <a:buChar char="›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11188" indent="-246063" algn="l" rtl="0" eaLnBrk="0" fontAlgn="base" hangingPunct="0">
        <a:lnSpc>
          <a:spcPct val="90000"/>
        </a:lnSpc>
        <a:spcBef>
          <a:spcPts val="600"/>
        </a:spcBef>
        <a:spcAft>
          <a:spcPct val="0"/>
        </a:spcAft>
        <a:buFont typeface="Euphemia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77900" indent="-246063" algn="l" rtl="0" eaLnBrk="0" fontAlgn="base" hangingPunct="0">
        <a:lnSpc>
          <a:spcPct val="90000"/>
        </a:lnSpc>
        <a:spcBef>
          <a:spcPts val="600"/>
        </a:spcBef>
        <a:spcAft>
          <a:spcPct val="0"/>
        </a:spcAft>
        <a:buFont typeface="Euphemia" pitchFamily="34" charset="0"/>
        <a:buChar char="›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43025" indent="-246063" algn="l" rtl="0" eaLnBrk="0" fontAlgn="base" hangingPunct="0">
        <a:lnSpc>
          <a:spcPct val="90000"/>
        </a:lnSpc>
        <a:spcBef>
          <a:spcPts val="600"/>
        </a:spcBef>
        <a:spcAft>
          <a:spcPct val="0"/>
        </a:spcAft>
        <a:buFont typeface="Arial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709738" indent="-246063" algn="l" rtl="0" eaLnBrk="0" fontAlgn="base" hangingPunct="0">
        <a:lnSpc>
          <a:spcPct val="90000"/>
        </a:lnSpc>
        <a:spcBef>
          <a:spcPts val="600"/>
        </a:spcBef>
        <a:spcAft>
          <a:spcPct val="0"/>
        </a:spcAft>
        <a:buFont typeface="Euphemia" pitchFamily="34" charset="0"/>
        <a:buChar char="›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07568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44144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›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80720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–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172968" indent="-246888" algn="l" defTabSz="914400" rtl="0" eaLnBrk="1" latinLnBrk="0" hangingPunct="1">
        <a:lnSpc>
          <a:spcPct val="90000"/>
        </a:lnSpc>
        <a:spcBef>
          <a:spcPts val="600"/>
        </a:spcBef>
        <a:buFont typeface="Euphemia" pitchFamily="34" charset="0"/>
        <a:buChar char="›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e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gulchevskaya.ru/?p=2225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0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 descr="D:\Anna\$$$\! Эриксон\дизайн\Power Point\44.jpg">
            <a:extLst>
              <a:ext uri="{FF2B5EF4-FFF2-40B4-BE49-F238E27FC236}">
                <a16:creationId xmlns:a16="http://schemas.microsoft.com/office/drawing/2014/main" id="{B3573B70-10AE-456B-87D3-4D9554B04B2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/>
          <a:srcRect l="37333" t="331" b="1"/>
          <a:stretch/>
        </p:blipFill>
        <p:spPr bwMode="auto">
          <a:xfrm>
            <a:off x="6096000" y="348427"/>
            <a:ext cx="5730240" cy="6106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4B9EF37-775D-41E5-98A0-1F9B1B8579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63388" y="304801"/>
            <a:ext cx="11205883" cy="5226424"/>
          </a:xfrm>
        </p:spPr>
        <p:txBody>
          <a:bodyPr>
            <a:normAutofit fontScale="90000"/>
          </a:bodyPr>
          <a:lstStyle/>
          <a:p>
            <a:pPr indent="450215">
              <a:lnSpc>
                <a:spcPct val="100000"/>
              </a:lnSpc>
            </a:pPr>
            <a:b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b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b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br>
              <a:rPr lang="ru-RU" sz="4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ru-RU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Образовательная подготовка учащихся</a:t>
            </a:r>
            <a:br>
              <a:rPr lang="ru-RU" sz="4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 позиций современных требований к обучению</a:t>
            </a:r>
            <a:br>
              <a:rPr lang="ru-RU" sz="4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ru-RU" sz="4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0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«Решение задач на проценты  по теме</a:t>
            </a:r>
            <a:br>
              <a:rPr lang="ru-RU" sz="4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000" b="1" dirty="0">
                <a:solidFill>
                  <a:srgbClr val="FF0066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sz="4000" b="1" dirty="0">
                <a:solidFill>
                  <a:srgbClr val="FF0066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Здоровье:</a:t>
            </a:r>
            <a:r>
              <a:rPr lang="ru-RU" sz="4000" b="1" spc="60" dirty="0">
                <a:solidFill>
                  <a:srgbClr val="FF0066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>
                <a:solidFill>
                  <a:srgbClr val="FF0066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глобальные</a:t>
            </a:r>
            <a:r>
              <a:rPr lang="ru-RU" sz="4000" b="1" spc="60" dirty="0">
                <a:solidFill>
                  <a:srgbClr val="FF0066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>
                <a:solidFill>
                  <a:srgbClr val="FF0066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проблемы</a:t>
            </a:r>
            <a:br>
              <a:rPr lang="ru-RU" sz="4000" dirty="0">
                <a:solidFill>
                  <a:srgbClr val="FF0066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000" b="1" spc="5" dirty="0">
                <a:solidFill>
                  <a:srgbClr val="FF0066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>
                <a:solidFill>
                  <a:srgbClr val="FF0066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и</a:t>
            </a:r>
            <a:r>
              <a:rPr lang="ru-RU" sz="4000" b="1" spc="-30" dirty="0">
                <a:solidFill>
                  <a:srgbClr val="FF0066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>
                <a:solidFill>
                  <a:srgbClr val="FF0066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основы</a:t>
            </a:r>
            <a:r>
              <a:rPr lang="ru-RU" sz="4000" b="1" spc="-25" dirty="0">
                <a:solidFill>
                  <a:srgbClr val="FF0066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>
                <a:solidFill>
                  <a:srgbClr val="FF0066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здорового</a:t>
            </a:r>
            <a:r>
              <a:rPr lang="ru-RU" sz="4000" b="1" spc="-30" dirty="0">
                <a:solidFill>
                  <a:srgbClr val="FF0066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>
                <a:solidFill>
                  <a:srgbClr val="FF0066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образа</a:t>
            </a:r>
            <a:r>
              <a:rPr lang="ru-RU" sz="4000" b="1" spc="-25" dirty="0">
                <a:solidFill>
                  <a:srgbClr val="FF0066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>
                <a:solidFill>
                  <a:srgbClr val="FF0066"/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жизни. Формула жизни».</a:t>
            </a:r>
            <a:r>
              <a:rPr lang="ru-RU" sz="4000" b="1" dirty="0">
                <a:solidFill>
                  <a:srgbClr val="FF0066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br>
              <a:rPr lang="ru-RU" sz="1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ru-RU" sz="1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40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Приглашение к поиску</a:t>
            </a:r>
            <a:br>
              <a:rPr lang="ru-RU" sz="4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ru-RU" sz="3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7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Коучинг- сессия</a:t>
            </a:r>
            <a:endParaRPr lang="ru-RU" sz="2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FE013BE-90A8-480D-B5A4-4D792EB77D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52014" y="5889812"/>
            <a:ext cx="6055360" cy="564775"/>
          </a:xfrm>
        </p:spPr>
        <p:txBody>
          <a:bodyPr/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МКОУ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Аминевская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СОШ» Салихова С.М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334361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7917E97F-F46D-4630-ACD0-F2E7F6B0C63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7436674"/>
              </p:ext>
            </p:extLst>
          </p:nvPr>
        </p:nvGraphicFramePr>
        <p:xfrm>
          <a:off x="699247" y="361397"/>
          <a:ext cx="10439400" cy="6178932"/>
        </p:xfrm>
        <a:graphic>
          <a:graphicData uri="http://schemas.openxmlformats.org/drawingml/2006/table">
            <a:tbl>
              <a:tblPr firstRow="1" firstCol="1" bandRow="1"/>
              <a:tblGrid>
                <a:gridCol w="10439400">
                  <a:extLst>
                    <a:ext uri="{9D8B030D-6E8A-4147-A177-3AD203B41FA5}">
                      <a16:colId xmlns:a16="http://schemas.microsoft.com/office/drawing/2014/main" val="132806714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36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Цель занятия:</a:t>
                      </a:r>
                      <a:endParaRPr lang="ru-RU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965565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формиров</a:t>
                      </a:r>
                      <a:r>
                        <a:rPr lang="ru-RU" sz="2400" spc="-5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ние</a:t>
                      </a:r>
                      <a:r>
                        <a:rPr lang="ru-RU" sz="2400" spc="185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</a:t>
                      </a:r>
                      <a:r>
                        <a:rPr lang="ru-RU" sz="2400" spc="175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педагог</a:t>
                      </a:r>
                      <a:r>
                        <a:rPr lang="ru-RU" sz="2400" spc="5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ru-RU" sz="2400" spc="17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spc="5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он</a:t>
                      </a:r>
                      <a:r>
                        <a:rPr lang="ru-RU" sz="2400" spc="-5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я</a:t>
                      </a: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тие</a:t>
                      </a:r>
                      <a:r>
                        <a:rPr lang="ru-RU" sz="2400" spc="175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spc="5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r>
                        <a:rPr lang="ru-RU" sz="2400" spc="19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ко</a:t>
                      </a:r>
                      <a:r>
                        <a:rPr lang="ru-RU" sz="2400" spc="-5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</a:t>
                      </a: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чинге</a:t>
                      </a:r>
                      <a:r>
                        <a:rPr lang="ru-RU" sz="2400" spc="185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spc="-5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</a:t>
                      </a: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ак</a:t>
                      </a:r>
                      <a:r>
                        <a:rPr lang="ru-RU" sz="2400" spc="18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эффек</a:t>
                      </a:r>
                      <a:r>
                        <a:rPr lang="ru-RU" sz="2400" spc="-5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</a:t>
                      </a: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ивной форме</a:t>
                      </a:r>
                      <a:r>
                        <a:rPr lang="ru-RU" sz="2400" spc="2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педа</a:t>
                      </a:r>
                      <a:r>
                        <a:rPr lang="ru-RU" sz="2400" spc="-5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</a:t>
                      </a: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r>
                        <a:rPr lang="ru-RU" sz="2400" spc="-5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</a:t>
                      </a: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иче</a:t>
                      </a:r>
                      <a:r>
                        <a:rPr lang="ru-RU" sz="2400" spc="-5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</a:t>
                      </a:r>
                      <a:r>
                        <a:rPr lang="ru-RU" sz="2400" spc="-1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</a:t>
                      </a: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ого</a:t>
                      </a:r>
                      <a:r>
                        <a:rPr lang="ru-RU" sz="2400" spc="25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сотр</a:t>
                      </a:r>
                      <a:r>
                        <a:rPr lang="ru-RU" sz="2400" spc="-15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</a:t>
                      </a: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днич</a:t>
                      </a:r>
                      <a:r>
                        <a:rPr lang="ru-RU" sz="2400" spc="-5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е</a:t>
                      </a: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ства, </a:t>
                      </a:r>
                      <a:r>
                        <a:rPr lang="ru-RU" sz="2400" spc="5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ru-RU" sz="2400" spc="15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spc="5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ход</a:t>
                      </a: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е</a:t>
                      </a:r>
                      <a:r>
                        <a:rPr lang="ru-RU" sz="2400" spc="2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</a:t>
                      </a:r>
                      <a:r>
                        <a:rPr lang="ru-RU" sz="2400" spc="1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r>
                        <a:rPr lang="ru-RU" sz="2400" spc="-1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</a:t>
                      </a:r>
                      <a:r>
                        <a:rPr lang="ru-RU" sz="2400" spc="-5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r>
                        <a:rPr lang="ru-RU" sz="2400" spc="5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ро</a:t>
                      </a:r>
                      <a:r>
                        <a:rPr lang="ru-RU" sz="2400" spc="-5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</a:t>
                      </a: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  <a:r>
                        <a:rPr lang="ru-RU" sz="2400" spc="25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происхо</a:t>
                      </a:r>
                      <a:r>
                        <a:rPr lang="ru-RU" sz="2400" spc="-5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</a:t>
                      </a: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ит</a:t>
                      </a:r>
                      <a:r>
                        <a:rPr lang="ru-RU" sz="2400" spc="15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пои</a:t>
                      </a:r>
                      <a:r>
                        <a:rPr lang="ru-RU" sz="2400" spc="-5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</a:t>
                      </a: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 ср</a:t>
                      </a:r>
                      <a:r>
                        <a:rPr lang="ru-RU" sz="2400" spc="-5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е</a:t>
                      </a: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дств (решение задач на проценты)</a:t>
                      </a:r>
                      <a:r>
                        <a:rPr lang="ru-RU" sz="2400" spc="715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spc="5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</a:t>
                      </a: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ля</a:t>
                      </a:r>
                      <a:r>
                        <a:rPr lang="ru-RU" sz="2400" spc="705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решения</a:t>
                      </a:r>
                      <a:r>
                        <a:rPr lang="ru-RU" sz="2400" spc="705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проблем,</a:t>
                      </a:r>
                      <a:r>
                        <a:rPr lang="ru-RU" sz="2400" spc="71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свя</a:t>
                      </a:r>
                      <a:r>
                        <a:rPr lang="ru-RU" sz="2400" spc="-5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</a:t>
                      </a: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ан</a:t>
                      </a:r>
                      <a:r>
                        <a:rPr lang="ru-RU" sz="2400" spc="-5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</a:t>
                      </a: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ых</a:t>
                      </a:r>
                      <a:r>
                        <a:rPr lang="ru-RU" sz="2400" spc="715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spc="-5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со</a:t>
                      </a:r>
                      <a:r>
                        <a:rPr lang="ru-RU" sz="2400" spc="72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здоров</a:t>
                      </a:r>
                      <a:r>
                        <a:rPr lang="ru-RU" sz="2400" spc="-1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ь</a:t>
                      </a:r>
                      <a:r>
                        <a:rPr lang="ru-RU" sz="2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есбере</a:t>
                      </a:r>
                      <a:r>
                        <a:rPr lang="ru-RU" sz="2400" spc="-1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г</a:t>
                      </a:r>
                      <a:r>
                        <a:rPr lang="ru-RU" sz="2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аю</a:t>
                      </a:r>
                      <a:r>
                        <a:rPr lang="ru-RU" sz="2400" spc="-5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щ</a:t>
                      </a:r>
                      <a:r>
                        <a:rPr lang="ru-RU" sz="2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</a:t>
                      </a:r>
                      <a:r>
                        <a:rPr lang="ru-RU" sz="2400" spc="-1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</a:t>
                      </a:r>
                      <a:r>
                        <a:rPr lang="ru-RU" sz="24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</a:t>
                      </a: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техно</a:t>
                      </a:r>
                      <a:r>
                        <a:rPr lang="ru-RU" sz="2400" spc="-1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</a:t>
                      </a: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огиями на уроках математики по  ФГОС</a:t>
                      </a:r>
                      <a:r>
                        <a:rPr lang="ru-RU" sz="24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6766019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b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mbria" panose="02040503050406030204" pitchFamily="18" charset="0"/>
                          <a:cs typeface="Times New Roman" panose="02020603050405020304" pitchFamily="18" charset="0"/>
                        </a:rPr>
                        <a:t>Задачи: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001948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1) Познакомить участников коучинг - сессии с новыми стратегиями в организации обучения, их характеристиками, целями и значимостью их применения для эффективного обучения;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2)</a:t>
                      </a: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Показать практическую значимость использования </a:t>
                      </a:r>
                      <a:r>
                        <a:rPr lang="ru-RU" sz="2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здоровьесберегающих</a:t>
                      </a: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методов в образовательной деятельности: </a:t>
                      </a: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</a:rPr>
                        <a:t>кейс по теме «Решение задач на проценты по теме ЗОЖ».</a:t>
                      </a: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 fontAlgn="base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3) Убедить в целесообразности использования элементов </a:t>
                      </a:r>
                      <a:r>
                        <a:rPr lang="ru-RU" sz="20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здоровьесберегающих</a:t>
                      </a:r>
                      <a:r>
                        <a:rPr lang="ru-RU" sz="20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технологий, коучинг технологии в практической деятельности.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260473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Резуль</a:t>
                      </a:r>
                      <a:r>
                        <a:rPr lang="ru-RU" sz="2000" b="1" i="1" spc="-5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</a:t>
                      </a:r>
                      <a:r>
                        <a:rPr lang="ru-RU" sz="2000" b="1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ат:</a:t>
                      </a:r>
                      <a:endParaRPr lang="ru-RU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2216678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400" spc="5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lang="ru-RU" sz="2400" spc="24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ru-RU" sz="2000" b="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Все мог</a:t>
                      </a:r>
                      <a:r>
                        <a:rPr lang="ru-RU" sz="2000" b="0" i="1" spc="-5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</a:t>
                      </a:r>
                      <a:r>
                        <a:rPr lang="ru-RU" sz="2000" b="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 </a:t>
                      </a:r>
                      <a:r>
                        <a:rPr lang="ru-RU" sz="2000" b="0" i="1" spc="-5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r>
                        <a:rPr lang="ru-RU" sz="2000" b="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спомнить с</a:t>
                      </a:r>
                      <a:r>
                        <a:rPr lang="ru-RU" sz="2000" b="0" i="1" spc="-15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у</a:t>
                      </a:r>
                      <a:r>
                        <a:rPr lang="ru-RU" sz="2000" b="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ть </a:t>
                      </a:r>
                      <a:r>
                        <a:rPr lang="ru-RU" sz="2000" b="0" i="1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здоро</a:t>
                      </a:r>
                      <a:r>
                        <a:rPr lang="ru-RU" sz="2000" b="0" i="1" spc="-5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вь</a:t>
                      </a:r>
                      <a:r>
                        <a:rPr lang="ru-RU" sz="2000" b="0" i="1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есберегаю</a:t>
                      </a:r>
                      <a:r>
                        <a:rPr lang="ru-RU" sz="2000" b="0" i="1" spc="-15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щ</a:t>
                      </a:r>
                      <a:r>
                        <a:rPr lang="ru-RU" sz="2000" b="0" i="1" spc="-5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и</a:t>
                      </a:r>
                      <a:r>
                        <a:rPr lang="ru-RU" sz="2000" b="0" i="1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х</a:t>
                      </a:r>
                      <a:r>
                        <a:rPr lang="ru-RU" sz="2000" b="0" i="1" spc="5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b="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техно</a:t>
                      </a:r>
                      <a:r>
                        <a:rPr lang="ru-RU" sz="2000" b="0" i="1" spc="-5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</a:t>
                      </a:r>
                      <a:r>
                        <a:rPr lang="ru-RU" sz="2000" b="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огий.</a:t>
                      </a:r>
                      <a:endParaRPr lang="ru-RU" sz="2000" b="0" i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000" b="0" i="1" spc="5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ru-RU" sz="2000" b="0" i="1" spc="24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ru-RU" sz="2000" b="0" i="1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Учителя будут информированы об эффективности коучинга технологии</a:t>
                      </a:r>
                      <a:endParaRPr lang="ru-RU" sz="2000" b="0" i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0" i="1" spc="5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ru-RU" sz="2000" b="0" i="1" spc="24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lang="ru-RU" sz="2000" b="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Изучат метод кейсов – технику обучения, использующую описание реальной ситуации.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2000" b="0" i="1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ru-RU" sz="20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«Образовательная подготовка учащихся  </a:t>
                      </a:r>
                      <a:r>
                        <a:rPr lang="ru-RU" sz="2000" b="1" i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 позиций участников учебно-воспитательного процесса – обучающихся».</a:t>
                      </a:r>
                      <a:endParaRPr lang="ru-RU" sz="2000" b="0" i="1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072127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43115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9" name="Group 5"/>
          <p:cNvGrpSpPr>
            <a:grpSpLocks/>
          </p:cNvGrpSpPr>
          <p:nvPr/>
        </p:nvGrpSpPr>
        <p:grpSpPr bwMode="auto">
          <a:xfrm>
            <a:off x="493263" y="1219780"/>
            <a:ext cx="2592387" cy="1077913"/>
            <a:chOff x="555" y="2823"/>
            <a:chExt cx="973" cy="1065"/>
          </a:xfrm>
        </p:grpSpPr>
        <p:pic>
          <p:nvPicPr>
            <p:cNvPr id="9247" name="Picture 6" descr="Picture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36" y="3718"/>
              <a:ext cx="819" cy="1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248" name="Oval 7"/>
            <p:cNvSpPr>
              <a:spLocks noChangeArrowheads="1"/>
            </p:cNvSpPr>
            <p:nvPr/>
          </p:nvSpPr>
          <p:spPr bwMode="gray">
            <a:xfrm>
              <a:off x="555" y="2823"/>
              <a:ext cx="973" cy="973"/>
            </a:xfrm>
            <a:prstGeom prst="ellipse">
              <a:avLst/>
            </a:prstGeom>
            <a:gradFill rotWithShape="1">
              <a:gsLst>
                <a:gs pos="0">
                  <a:srgbClr val="FF9900"/>
                </a:gs>
                <a:gs pos="100000">
                  <a:srgbClr val="925800"/>
                </a:gs>
              </a:gsLst>
              <a:path path="rect">
                <a:fillToRect l="100000" t="100000"/>
              </a:path>
            </a:gra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  <a:ea typeface="ＭＳ Ｐゴシック" pitchFamily="34" charset="-128"/>
              </a:endParaRPr>
            </a:p>
          </p:txBody>
        </p:sp>
        <p:sp>
          <p:nvSpPr>
            <p:cNvPr id="9249" name="Oval 8"/>
            <p:cNvSpPr>
              <a:spLocks noChangeArrowheads="1"/>
            </p:cNvSpPr>
            <p:nvPr/>
          </p:nvSpPr>
          <p:spPr bwMode="gray">
            <a:xfrm>
              <a:off x="576" y="2846"/>
              <a:ext cx="928" cy="929"/>
            </a:xfrm>
            <a:prstGeom prst="ellipse">
              <a:avLst/>
            </a:prstGeom>
            <a:gradFill rotWithShape="1">
              <a:gsLst>
                <a:gs pos="0">
                  <a:srgbClr val="FF9900">
                    <a:alpha val="85001"/>
                  </a:srgbClr>
                </a:gs>
                <a:gs pos="100000">
                  <a:srgbClr val="A26100"/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  <a:ea typeface="ＭＳ Ｐゴシック" pitchFamily="34" charset="-128"/>
              </a:endParaRPr>
            </a:p>
          </p:txBody>
        </p:sp>
        <p:sp>
          <p:nvSpPr>
            <p:cNvPr id="9250" name="Oval 9"/>
            <p:cNvSpPr>
              <a:spLocks noChangeArrowheads="1"/>
            </p:cNvSpPr>
            <p:nvPr/>
          </p:nvSpPr>
          <p:spPr bwMode="gray">
            <a:xfrm>
              <a:off x="612" y="2880"/>
              <a:ext cx="839" cy="839"/>
            </a:xfrm>
            <a:prstGeom prst="ellipse">
              <a:avLst/>
            </a:prstGeom>
            <a:gradFill rotWithShape="1">
              <a:gsLst>
                <a:gs pos="0">
                  <a:srgbClr val="FF9900"/>
                </a:gs>
                <a:gs pos="100000">
                  <a:srgbClr val="B96F00"/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  <a:ea typeface="ＭＳ Ｐゴシック" pitchFamily="34" charset="-128"/>
              </a:endParaRPr>
            </a:p>
          </p:txBody>
        </p:sp>
        <p:pic>
          <p:nvPicPr>
            <p:cNvPr id="9251" name="Picture 10" descr="Picture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76" y="2880"/>
              <a:ext cx="616" cy="6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74827" name="Text Box 11"/>
          <p:cNvSpPr txBox="1">
            <a:spLocks noChangeArrowheads="1"/>
          </p:cNvSpPr>
          <p:nvPr/>
        </p:nvSpPr>
        <p:spPr bwMode="auto">
          <a:xfrm>
            <a:off x="975771" y="1599467"/>
            <a:ext cx="2016224" cy="30305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prstTxWarp prst="textChevronInverted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dirty="0">
                <a:solidFill>
                  <a:prstClr val="white"/>
                </a:solidFill>
                <a:latin typeface="Verdana" pitchFamily="34" charset="0"/>
                <a:ea typeface="ＭＳ Ｐゴシック" pitchFamily="34" charset="-128"/>
              </a:rPr>
              <a:t>Ли</a:t>
            </a:r>
            <a:r>
              <a:rPr lang="ru-RU" dirty="0">
                <a:solidFill>
                  <a:prstClr val="white"/>
                </a:solidFill>
                <a:latin typeface="Verdana" pitchFamily="34" charset="0"/>
                <a:ea typeface="ＭＳ Ｐゴシック" pitchFamily="34" charset="-128"/>
              </a:rPr>
              <a:t>чн</a:t>
            </a:r>
            <a:r>
              <a:rPr lang="ru-RU" b="1" dirty="0">
                <a:solidFill>
                  <a:prstClr val="white"/>
                </a:solidFill>
                <a:latin typeface="Verdana" pitchFamily="34" charset="0"/>
                <a:ea typeface="ＭＳ Ｐゴシック" pitchFamily="34" charset="-128"/>
              </a:rPr>
              <a:t>остные</a:t>
            </a:r>
            <a:endParaRPr lang="en-US" b="1" dirty="0">
              <a:solidFill>
                <a:prstClr val="white"/>
              </a:solidFill>
              <a:latin typeface="Verdana" pitchFamily="34" charset="0"/>
              <a:ea typeface="ＭＳ Ｐゴシック" pitchFamily="34" charset="-128"/>
            </a:endParaRPr>
          </a:p>
        </p:txBody>
      </p:sp>
      <p:grpSp>
        <p:nvGrpSpPr>
          <p:cNvPr id="9221" name="Group 12"/>
          <p:cNvGrpSpPr>
            <a:grpSpLocks/>
          </p:cNvGrpSpPr>
          <p:nvPr/>
        </p:nvGrpSpPr>
        <p:grpSpPr bwMode="auto">
          <a:xfrm>
            <a:off x="453547" y="2412760"/>
            <a:ext cx="2663825" cy="1235075"/>
            <a:chOff x="555" y="2823"/>
            <a:chExt cx="973" cy="1065"/>
          </a:xfrm>
        </p:grpSpPr>
        <p:pic>
          <p:nvPicPr>
            <p:cNvPr id="9242" name="Picture 13" descr="Picture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36" y="3718"/>
              <a:ext cx="819" cy="1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243" name="Oval 14"/>
            <p:cNvSpPr>
              <a:spLocks noChangeArrowheads="1"/>
            </p:cNvSpPr>
            <p:nvPr/>
          </p:nvSpPr>
          <p:spPr bwMode="gray">
            <a:xfrm>
              <a:off x="555" y="2823"/>
              <a:ext cx="973" cy="973"/>
            </a:xfrm>
            <a:prstGeom prst="ellipse">
              <a:avLst/>
            </a:prstGeom>
            <a:gradFill rotWithShape="1">
              <a:gsLst>
                <a:gs pos="0">
                  <a:srgbClr val="F0EA00"/>
                </a:gs>
                <a:gs pos="100000">
                  <a:srgbClr val="898600"/>
                </a:gs>
              </a:gsLst>
              <a:path path="rect">
                <a:fillToRect l="100000" t="100000"/>
              </a:path>
            </a:gra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  <a:ea typeface="ＭＳ Ｐゴシック" pitchFamily="34" charset="-128"/>
              </a:endParaRPr>
            </a:p>
          </p:txBody>
        </p:sp>
        <p:sp>
          <p:nvSpPr>
            <p:cNvPr id="9244" name="Oval 15"/>
            <p:cNvSpPr>
              <a:spLocks noChangeArrowheads="1"/>
            </p:cNvSpPr>
            <p:nvPr/>
          </p:nvSpPr>
          <p:spPr bwMode="gray">
            <a:xfrm>
              <a:off x="576" y="2846"/>
              <a:ext cx="928" cy="929"/>
            </a:xfrm>
            <a:prstGeom prst="ellipse">
              <a:avLst/>
            </a:prstGeom>
            <a:gradFill rotWithShape="1">
              <a:gsLst>
                <a:gs pos="0">
                  <a:srgbClr val="F0EA00">
                    <a:alpha val="85001"/>
                  </a:srgbClr>
                </a:gs>
                <a:gs pos="100000">
                  <a:srgbClr val="989500"/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  <a:ea typeface="ＭＳ Ｐゴシック" pitchFamily="34" charset="-128"/>
              </a:endParaRPr>
            </a:p>
          </p:txBody>
        </p:sp>
        <p:sp>
          <p:nvSpPr>
            <p:cNvPr id="9245" name="Oval 16"/>
            <p:cNvSpPr>
              <a:spLocks noChangeArrowheads="1"/>
            </p:cNvSpPr>
            <p:nvPr/>
          </p:nvSpPr>
          <p:spPr bwMode="gray">
            <a:xfrm>
              <a:off x="612" y="2880"/>
              <a:ext cx="839" cy="839"/>
            </a:xfrm>
            <a:prstGeom prst="ellipse">
              <a:avLst/>
            </a:prstGeom>
            <a:gradFill rotWithShape="1">
              <a:gsLst>
                <a:gs pos="0">
                  <a:srgbClr val="F0EA00"/>
                </a:gs>
                <a:gs pos="100000">
                  <a:srgbClr val="AEAA00"/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  <a:ea typeface="ＭＳ Ｐゴシック" pitchFamily="34" charset="-128"/>
              </a:endParaRPr>
            </a:p>
          </p:txBody>
        </p:sp>
        <p:pic>
          <p:nvPicPr>
            <p:cNvPr id="9246" name="Picture 17" descr="Picture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76" y="2880"/>
              <a:ext cx="616" cy="6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74834" name="Text Box 18"/>
          <p:cNvSpPr txBox="1">
            <a:spLocks noChangeArrowheads="1"/>
          </p:cNvSpPr>
          <p:nvPr/>
        </p:nvSpPr>
        <p:spPr bwMode="auto">
          <a:xfrm>
            <a:off x="722894" y="2740370"/>
            <a:ext cx="2304256" cy="47132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prstTxWarp prst="textChevronInverted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dirty="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rPr>
              <a:t>Регулятивные</a:t>
            </a:r>
            <a:endParaRPr lang="en-US" b="1" dirty="0">
              <a:solidFill>
                <a:srgbClr val="000000"/>
              </a:solidFill>
              <a:latin typeface="Verdana" pitchFamily="34" charset="0"/>
              <a:ea typeface="ＭＳ Ｐゴシック" pitchFamily="34" charset="-128"/>
            </a:endParaRPr>
          </a:p>
        </p:txBody>
      </p:sp>
      <p:grpSp>
        <p:nvGrpSpPr>
          <p:cNvPr id="9223" name="Group 19"/>
          <p:cNvGrpSpPr>
            <a:grpSpLocks/>
          </p:cNvGrpSpPr>
          <p:nvPr/>
        </p:nvGrpSpPr>
        <p:grpSpPr bwMode="auto">
          <a:xfrm>
            <a:off x="514033" y="3808414"/>
            <a:ext cx="2808287" cy="1179512"/>
            <a:chOff x="555" y="2823"/>
            <a:chExt cx="973" cy="1065"/>
          </a:xfrm>
        </p:grpSpPr>
        <p:pic>
          <p:nvPicPr>
            <p:cNvPr id="9237" name="Picture 20" descr="Picture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36" y="3718"/>
              <a:ext cx="819" cy="1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238" name="Oval 21"/>
            <p:cNvSpPr>
              <a:spLocks noChangeArrowheads="1"/>
            </p:cNvSpPr>
            <p:nvPr/>
          </p:nvSpPr>
          <p:spPr bwMode="gray">
            <a:xfrm>
              <a:off x="555" y="2823"/>
              <a:ext cx="973" cy="973"/>
            </a:xfrm>
            <a:prstGeom prst="ellipse">
              <a:avLst/>
            </a:prstGeom>
            <a:gradFill rotWithShape="1">
              <a:gsLst>
                <a:gs pos="0">
                  <a:srgbClr val="30C230"/>
                </a:gs>
                <a:gs pos="100000">
                  <a:srgbClr val="1B6F1B"/>
                </a:gs>
              </a:gsLst>
              <a:path path="rect">
                <a:fillToRect l="100000" t="100000"/>
              </a:path>
            </a:gra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  <a:ea typeface="ＭＳ Ｐゴシック" pitchFamily="34" charset="-128"/>
              </a:endParaRPr>
            </a:p>
          </p:txBody>
        </p:sp>
        <p:sp>
          <p:nvSpPr>
            <p:cNvPr id="9239" name="Oval 22"/>
            <p:cNvSpPr>
              <a:spLocks noChangeArrowheads="1"/>
            </p:cNvSpPr>
            <p:nvPr/>
          </p:nvSpPr>
          <p:spPr bwMode="gray">
            <a:xfrm>
              <a:off x="576" y="2846"/>
              <a:ext cx="928" cy="929"/>
            </a:xfrm>
            <a:prstGeom prst="ellipse">
              <a:avLst/>
            </a:prstGeom>
            <a:gradFill rotWithShape="1">
              <a:gsLst>
                <a:gs pos="0">
                  <a:srgbClr val="30C230">
                    <a:alpha val="85001"/>
                  </a:srgbClr>
                </a:gs>
                <a:gs pos="100000">
                  <a:srgbClr val="1F7B1F"/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  <a:ea typeface="ＭＳ Ｐゴシック" pitchFamily="34" charset="-128"/>
              </a:endParaRPr>
            </a:p>
          </p:txBody>
        </p:sp>
        <p:sp>
          <p:nvSpPr>
            <p:cNvPr id="9240" name="Oval 23"/>
            <p:cNvSpPr>
              <a:spLocks noChangeArrowheads="1"/>
            </p:cNvSpPr>
            <p:nvPr/>
          </p:nvSpPr>
          <p:spPr bwMode="gray">
            <a:xfrm>
              <a:off x="612" y="2880"/>
              <a:ext cx="839" cy="839"/>
            </a:xfrm>
            <a:prstGeom prst="ellipse">
              <a:avLst/>
            </a:prstGeom>
            <a:gradFill rotWithShape="1">
              <a:gsLst>
                <a:gs pos="0">
                  <a:srgbClr val="30C230"/>
                </a:gs>
                <a:gs pos="100000">
                  <a:srgbClr val="238D23"/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  <a:ea typeface="ＭＳ Ｐゴシック" pitchFamily="34" charset="-128"/>
              </a:endParaRPr>
            </a:p>
          </p:txBody>
        </p:sp>
        <p:pic>
          <p:nvPicPr>
            <p:cNvPr id="9241" name="Picture 24" descr="Picture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76" y="2880"/>
              <a:ext cx="616" cy="6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74841" name="Text Box 25"/>
          <p:cNvSpPr txBox="1">
            <a:spLocks noChangeArrowheads="1"/>
          </p:cNvSpPr>
          <p:nvPr/>
        </p:nvSpPr>
        <p:spPr bwMode="auto">
          <a:xfrm>
            <a:off x="824596" y="4121339"/>
            <a:ext cx="2525050" cy="40998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prstTxWarp prst="textChevronInverted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dirty="0">
                <a:solidFill>
                  <a:prstClr val="black"/>
                </a:solidFill>
                <a:latin typeface="Verdana" pitchFamily="34" charset="0"/>
                <a:ea typeface="ＭＳ Ｐゴシック" pitchFamily="34" charset="-128"/>
              </a:rPr>
              <a:t>Познавательные</a:t>
            </a:r>
            <a:r>
              <a:rPr lang="ru-RU" b="1" dirty="0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rPr>
              <a:t> </a:t>
            </a:r>
            <a:endParaRPr lang="en-US" b="1" dirty="0">
              <a:solidFill>
                <a:srgbClr val="000000"/>
              </a:solidFill>
              <a:latin typeface="Verdana" pitchFamily="34" charset="0"/>
              <a:ea typeface="ＭＳ Ｐゴシック" pitchFamily="34" charset="-128"/>
            </a:endParaRPr>
          </a:p>
        </p:txBody>
      </p:sp>
      <p:grpSp>
        <p:nvGrpSpPr>
          <p:cNvPr id="9225" name="Group 26"/>
          <p:cNvGrpSpPr>
            <a:grpSpLocks/>
          </p:cNvGrpSpPr>
          <p:nvPr/>
        </p:nvGrpSpPr>
        <p:grpSpPr bwMode="auto">
          <a:xfrm>
            <a:off x="328170" y="5017686"/>
            <a:ext cx="2663825" cy="1092200"/>
            <a:chOff x="555" y="2823"/>
            <a:chExt cx="973" cy="1065"/>
          </a:xfrm>
        </p:grpSpPr>
        <p:pic>
          <p:nvPicPr>
            <p:cNvPr id="9232" name="Picture 27" descr="Picture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636" y="3718"/>
              <a:ext cx="819" cy="1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233" name="Oval 28"/>
            <p:cNvSpPr>
              <a:spLocks noChangeArrowheads="1"/>
            </p:cNvSpPr>
            <p:nvPr/>
          </p:nvSpPr>
          <p:spPr bwMode="gray">
            <a:xfrm>
              <a:off x="555" y="2823"/>
              <a:ext cx="973" cy="973"/>
            </a:xfrm>
            <a:prstGeom prst="ellipse">
              <a:avLst/>
            </a:prstGeom>
            <a:gradFill rotWithShape="1">
              <a:gsLst>
                <a:gs pos="0">
                  <a:srgbClr val="AE50E2"/>
                </a:gs>
                <a:gs pos="100000">
                  <a:srgbClr val="642E81"/>
                </a:gs>
              </a:gsLst>
              <a:path path="rect">
                <a:fillToRect l="100000" t="100000"/>
              </a:path>
            </a:gra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  <a:ea typeface="ＭＳ Ｐゴシック" pitchFamily="34" charset="-128"/>
              </a:endParaRPr>
            </a:p>
          </p:txBody>
        </p:sp>
        <p:sp>
          <p:nvSpPr>
            <p:cNvPr id="9234" name="Oval 29"/>
            <p:cNvSpPr>
              <a:spLocks noChangeArrowheads="1"/>
            </p:cNvSpPr>
            <p:nvPr/>
          </p:nvSpPr>
          <p:spPr bwMode="gray">
            <a:xfrm>
              <a:off x="576" y="2846"/>
              <a:ext cx="928" cy="929"/>
            </a:xfrm>
            <a:prstGeom prst="ellipse">
              <a:avLst/>
            </a:prstGeom>
            <a:gradFill rotWithShape="1">
              <a:gsLst>
                <a:gs pos="0">
                  <a:srgbClr val="AE50E2">
                    <a:alpha val="85001"/>
                  </a:srgbClr>
                </a:gs>
                <a:gs pos="100000">
                  <a:srgbClr val="6F3390"/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  <a:ea typeface="ＭＳ Ｐゴシック" pitchFamily="34" charset="-128"/>
              </a:endParaRPr>
            </a:p>
          </p:txBody>
        </p:sp>
        <p:sp>
          <p:nvSpPr>
            <p:cNvPr id="9235" name="Oval 30"/>
            <p:cNvSpPr>
              <a:spLocks noChangeArrowheads="1"/>
            </p:cNvSpPr>
            <p:nvPr/>
          </p:nvSpPr>
          <p:spPr bwMode="gray">
            <a:xfrm>
              <a:off x="612" y="2880"/>
              <a:ext cx="839" cy="839"/>
            </a:xfrm>
            <a:prstGeom prst="ellipse">
              <a:avLst/>
            </a:prstGeom>
            <a:gradFill rotWithShape="1">
              <a:gsLst>
                <a:gs pos="0">
                  <a:srgbClr val="AE50E2"/>
                </a:gs>
                <a:gs pos="100000">
                  <a:srgbClr val="7E3AA4"/>
                </a:gs>
              </a:gsLst>
              <a:lin ang="2700000" scaled="1"/>
            </a:gradFill>
            <a:ln w="9525" algn="ctr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>
                <a:solidFill>
                  <a:prstClr val="black"/>
                </a:solidFill>
                <a:latin typeface="Arial" charset="0"/>
                <a:ea typeface="ＭＳ Ｐゴシック" pitchFamily="34" charset="-128"/>
              </a:endParaRPr>
            </a:p>
          </p:txBody>
        </p:sp>
        <p:pic>
          <p:nvPicPr>
            <p:cNvPr id="9236" name="Picture 31" descr="Picture1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576" y="2880"/>
              <a:ext cx="616" cy="6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74848" name="Text Box 32"/>
          <p:cNvSpPr txBox="1">
            <a:spLocks noChangeArrowheads="1"/>
          </p:cNvSpPr>
          <p:nvPr/>
        </p:nvSpPr>
        <p:spPr bwMode="auto">
          <a:xfrm>
            <a:off x="463503" y="5325007"/>
            <a:ext cx="2520280" cy="51104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prstTxWarp prst="textChevronInverted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dirty="0">
                <a:solidFill>
                  <a:prstClr val="white"/>
                </a:solidFill>
                <a:latin typeface="Verdana" pitchFamily="34" charset="0"/>
                <a:ea typeface="ＭＳ Ｐゴシック" pitchFamily="34" charset="-128"/>
              </a:rPr>
              <a:t>Коммуникативные </a:t>
            </a:r>
            <a:endParaRPr lang="en-US" b="1" dirty="0">
              <a:solidFill>
                <a:prstClr val="white"/>
              </a:solidFill>
              <a:latin typeface="Verdana" pitchFamily="34" charset="0"/>
              <a:ea typeface="ＭＳ Ｐゴシック" pitchFamily="34" charset="-128"/>
            </a:endParaRPr>
          </a:p>
        </p:txBody>
      </p:sp>
      <p:sp>
        <p:nvSpPr>
          <p:cNvPr id="9227" name="Прямоугольник 3"/>
          <p:cNvSpPr>
            <a:spLocks noChangeArrowheads="1"/>
          </p:cNvSpPr>
          <p:nvPr/>
        </p:nvSpPr>
        <p:spPr bwMode="auto">
          <a:xfrm>
            <a:off x="3149594" y="1304364"/>
            <a:ext cx="457200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46088" indent="-446088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ru-RU" sz="1600" b="1">
                <a:solidFill>
                  <a:srgbClr val="003399"/>
                </a:solidFill>
                <a:latin typeface="Arial" charset="0"/>
                <a:ea typeface="ＭＳ Ｐゴシック" pitchFamily="34" charset="-128"/>
              </a:rPr>
              <a:t>формируется внутренняя позиция;</a:t>
            </a:r>
          </a:p>
          <a:p>
            <a:pPr marL="446088" indent="-446088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ru-RU" sz="1600" b="1">
                <a:solidFill>
                  <a:srgbClr val="003399"/>
                </a:solidFill>
                <a:latin typeface="Arial" charset="0"/>
                <a:ea typeface="ＭＳ Ｐゴシック" pitchFamily="34" charset="-128"/>
              </a:rPr>
              <a:t>мотивация;</a:t>
            </a:r>
          </a:p>
          <a:p>
            <a:pPr marL="446088" indent="-446088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ru-RU" sz="1600" b="1">
                <a:solidFill>
                  <a:srgbClr val="003399"/>
                </a:solidFill>
                <a:latin typeface="Arial" charset="0"/>
                <a:ea typeface="ＭＳ Ｐゴシック" pitchFamily="34" charset="-128"/>
              </a:rPr>
              <a:t>нравственно-этическая оценка;</a:t>
            </a:r>
            <a:r>
              <a:rPr lang="ru-RU" sz="1600">
                <a:solidFill>
                  <a:srgbClr val="003399"/>
                </a:solidFill>
                <a:latin typeface="Arial" charset="0"/>
                <a:ea typeface="ＭＳ Ｐゴシック" pitchFamily="34" charset="-128"/>
              </a:rPr>
              <a:t> </a:t>
            </a:r>
          </a:p>
        </p:txBody>
      </p:sp>
      <p:sp>
        <p:nvSpPr>
          <p:cNvPr id="9228" name="Прямоугольник 4"/>
          <p:cNvSpPr>
            <a:spLocks noChangeArrowheads="1"/>
          </p:cNvSpPr>
          <p:nvPr/>
        </p:nvSpPr>
        <p:spPr bwMode="auto">
          <a:xfrm>
            <a:off x="3482415" y="2808192"/>
            <a:ext cx="457200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ru-RU" sz="1600" b="1" dirty="0">
                <a:solidFill>
                  <a:srgbClr val="003399"/>
                </a:solidFill>
                <a:latin typeface="Arial" charset="0"/>
                <a:ea typeface="ＭＳ Ｐゴシック" pitchFamily="34" charset="-128"/>
              </a:rPr>
              <a:t>волевая саморегуляция;</a:t>
            </a:r>
          </a:p>
        </p:txBody>
      </p:sp>
      <p:sp>
        <p:nvSpPr>
          <p:cNvPr id="9229" name="Прямоугольник 5"/>
          <p:cNvSpPr>
            <a:spLocks noChangeArrowheads="1"/>
          </p:cNvSpPr>
          <p:nvPr/>
        </p:nvSpPr>
        <p:spPr bwMode="auto">
          <a:xfrm>
            <a:off x="3322320" y="3230081"/>
            <a:ext cx="4050125" cy="187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r>
              <a:rPr lang="ru-RU" sz="1600" b="1" dirty="0">
                <a:solidFill>
                  <a:srgbClr val="003399"/>
                </a:solidFill>
                <a:latin typeface="Arial" charset="0"/>
                <a:ea typeface="ＭＳ Ｐゴシック" pitchFamily="34" charset="-128"/>
              </a:rPr>
              <a:t>постановка и решение проблем</a:t>
            </a:r>
            <a:r>
              <a:rPr lang="ru-RU" sz="1600" b="1" dirty="0">
                <a:solidFill>
                  <a:srgbClr val="3333FF"/>
                </a:solidFill>
                <a:latin typeface="Arial" charset="0"/>
                <a:ea typeface="ＭＳ Ｐゴシック" pitchFamily="34" charset="-128"/>
              </a:rPr>
              <a:t>;</a:t>
            </a: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Clr>
                <a:srgbClr val="000099"/>
              </a:buClr>
              <a:buFont typeface="Wingdings" pitchFamily="2" charset="2"/>
              <a:buChar char="§"/>
            </a:pPr>
            <a:r>
              <a:rPr lang="ru-RU" sz="1600" b="1" dirty="0">
                <a:solidFill>
                  <a:srgbClr val="003399"/>
                </a:solidFill>
                <a:latin typeface="Arial" charset="0"/>
                <a:ea typeface="ＭＳ Ｐゴシック" pitchFamily="34" charset="-128"/>
              </a:rPr>
              <a:t>установление причинно-следственных</a:t>
            </a: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Clr>
                <a:srgbClr val="000099"/>
              </a:buClr>
              <a:buFont typeface="Wingdings" pitchFamily="2" charset="2"/>
              <a:buChar char="§"/>
            </a:pPr>
            <a:r>
              <a:rPr lang="ru-RU" sz="1600" b="1" dirty="0">
                <a:solidFill>
                  <a:srgbClr val="003399"/>
                </a:solidFill>
                <a:latin typeface="Arial" charset="0"/>
                <a:ea typeface="ＭＳ Ｐゴシック" pitchFamily="34" charset="-128"/>
              </a:rPr>
              <a:t> связей.</a:t>
            </a: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Clr>
                <a:srgbClr val="000099"/>
              </a:buClr>
              <a:buFont typeface="Wingdings" pitchFamily="2" charset="2"/>
              <a:buChar char="§"/>
            </a:pPr>
            <a:r>
              <a:rPr lang="ru-RU" sz="1600" b="1" dirty="0">
                <a:solidFill>
                  <a:srgbClr val="003399"/>
                </a:solidFill>
                <a:latin typeface="Arial" charset="0"/>
                <a:ea typeface="ＭＳ Ｐゴシック" pitchFamily="34" charset="-128"/>
              </a:rPr>
              <a:t>построение логической цепи</a:t>
            </a: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Clr>
                <a:srgbClr val="000099"/>
              </a:buClr>
              <a:buFont typeface="Wingdings" pitchFamily="2" charset="2"/>
              <a:buChar char="§"/>
            </a:pPr>
            <a:r>
              <a:rPr lang="ru-RU" sz="1600" b="1" dirty="0">
                <a:solidFill>
                  <a:srgbClr val="003399"/>
                </a:solidFill>
                <a:latin typeface="Arial" charset="0"/>
                <a:ea typeface="ＭＳ Ｐゴシック" pitchFamily="34" charset="-128"/>
              </a:rPr>
              <a:t> рассуждений</a:t>
            </a:r>
            <a:r>
              <a:rPr lang="ru-RU" b="1" dirty="0">
                <a:solidFill>
                  <a:srgbClr val="003399"/>
                </a:solidFill>
                <a:latin typeface="Arial" charset="0"/>
                <a:ea typeface="ＭＳ Ｐゴシック" pitchFamily="34" charset="-128"/>
              </a:rPr>
              <a:t>.</a:t>
            </a: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</a:pPr>
            <a:endParaRPr lang="ru-RU" b="1" dirty="0">
              <a:solidFill>
                <a:srgbClr val="3333FF"/>
              </a:solidFill>
              <a:latin typeface="Arial" charset="0"/>
              <a:ea typeface="ＭＳ Ｐゴシック" pitchFamily="34" charset="-128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801081" y="4936204"/>
            <a:ext cx="3582823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/>
            </a:pPr>
            <a:r>
              <a:rPr lang="ru-RU" sz="1400" b="1" dirty="0">
                <a:solidFill>
                  <a:srgbClr val="003399"/>
                </a:solidFill>
                <a:latin typeface="Arial" charset="0"/>
                <a:ea typeface="ＭＳ Ｐゴシック" pitchFamily="34" charset="-128"/>
              </a:rPr>
              <a:t>планирование учебного сотрудничества с учителем и сверстникам;</a:t>
            </a: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/>
            </a:pPr>
            <a:r>
              <a:rPr lang="ru-RU" sz="1400" b="1" dirty="0">
                <a:solidFill>
                  <a:srgbClr val="003399"/>
                </a:solidFill>
                <a:latin typeface="Arial" charset="0"/>
                <a:ea typeface="ＭＳ Ｐゴシック" pitchFamily="34" charset="-128"/>
              </a:rPr>
              <a:t>постановка вопросов;</a:t>
            </a: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§"/>
              <a:defRPr/>
            </a:pPr>
            <a:r>
              <a:rPr lang="ru-RU" sz="1400" b="1" dirty="0">
                <a:solidFill>
                  <a:srgbClr val="003399"/>
                </a:solidFill>
                <a:latin typeface="Arial" charset="0"/>
                <a:ea typeface="ＭＳ Ｐゴシック" pitchFamily="34" charset="-128"/>
              </a:rPr>
              <a:t>умение с достаточной полнотой и точностью выражать свои мысли</a:t>
            </a:r>
            <a:r>
              <a:rPr lang="ru-RU" sz="1600" b="1" dirty="0">
                <a:solidFill>
                  <a:srgbClr val="003399"/>
                </a:solidFill>
                <a:latin typeface="Arial" charset="0"/>
                <a:ea typeface="ＭＳ Ｐゴシック" pitchFamily="34" charset="-128"/>
              </a:rPr>
              <a:t>. </a:t>
            </a:r>
            <a:endParaRPr lang="en-US" sz="1600" b="1" dirty="0">
              <a:solidFill>
                <a:srgbClr val="003399"/>
              </a:solidFill>
              <a:latin typeface="Arial" charset="0"/>
              <a:ea typeface="ＭＳ Ｐゴシック" pitchFamily="34" charset="-128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b="1" dirty="0">
              <a:solidFill>
                <a:srgbClr val="0000CC"/>
              </a:solidFill>
              <a:latin typeface="Arial" charset="0"/>
              <a:ea typeface="ＭＳ Ｐゴシック" pitchFamily="34" charset="-128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b="1" dirty="0">
              <a:solidFill>
                <a:srgbClr val="0000CC"/>
              </a:solidFill>
              <a:latin typeface="Arial" charset="0"/>
              <a:ea typeface="ＭＳ Ｐゴシック" pitchFamily="34" charset="-128"/>
            </a:endParaRPr>
          </a:p>
        </p:txBody>
      </p:sp>
      <p:sp>
        <p:nvSpPr>
          <p:cNvPr id="35" name="AutoShape 4">
            <a:extLst>
              <a:ext uri="{FF2B5EF4-FFF2-40B4-BE49-F238E27FC236}">
                <a16:creationId xmlns:a16="http://schemas.microsoft.com/office/drawing/2014/main" id="{45A6CA21-D42A-4A8E-B14E-34510681AE87}"/>
              </a:ext>
            </a:extLst>
          </p:cNvPr>
          <p:cNvSpPr>
            <a:spLocks noChangeArrowheads="1"/>
          </p:cNvSpPr>
          <p:nvPr/>
        </p:nvSpPr>
        <p:spPr bwMode="gray">
          <a:xfrm>
            <a:off x="196252" y="431392"/>
            <a:ext cx="6767512" cy="504825"/>
          </a:xfrm>
          <a:prstGeom prst="roundRect">
            <a:avLst>
              <a:gd name="adj" fmla="val 50000"/>
            </a:avLst>
          </a:prstGeom>
          <a:solidFill>
            <a:schemeClr val="accent3">
              <a:lumMod val="60000"/>
              <a:lumOff val="40000"/>
            </a:schemeClr>
          </a:solidFill>
          <a:ln w="38100" algn="ctr">
            <a:solidFill>
              <a:schemeClr val="accent4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dirty="0">
                <a:solidFill>
                  <a:srgbClr val="0033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ＭＳ Ｐゴシック" pitchFamily="34" charset="-128"/>
              </a:rPr>
              <a:t>Планируемые  УУД </a:t>
            </a:r>
            <a:endParaRPr lang="en-US" sz="2400" b="1" dirty="0">
              <a:solidFill>
                <a:srgbClr val="0033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ＭＳ Ｐゴシック" pitchFamily="34" charset="-128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E292F69D-4376-410C-9901-C55444A26E49}"/>
              </a:ext>
            </a:extLst>
          </p:cNvPr>
          <p:cNvSpPr txBox="1"/>
          <p:nvPr/>
        </p:nvSpPr>
        <p:spPr>
          <a:xfrm>
            <a:off x="7368568" y="326850"/>
            <a:ext cx="4572001" cy="550920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0" marR="0" lvl="0" indent="45021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Новые ФГОС кардинально меняют результаты образовательной подготовки уч-ся. </a:t>
            </a:r>
          </a:p>
          <a:p>
            <a:pPr marL="0" marR="0" lvl="0" indent="45021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Теперь задача образовательного процесса состоит не столько в передаче знаний, умений и навыков, 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а в личностном результате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, формировании позиции ученика и будущего гражданина с активной позицией. </a:t>
            </a:r>
          </a:p>
          <a:p>
            <a:pPr marL="0" marR="0" lvl="0" indent="45021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Главная задача обучения в школе: 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помочь ребенку понять себя, 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разобраться в своих проблемах и мобилизовать внутренние силы и возможности для их решения и саморазвития. </a:t>
            </a:r>
            <a:endParaRPr kumimoji="0" lang="ru-RU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marL="0" marR="0" lvl="0" indent="45021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Основные результаты обучения - </a:t>
            </a:r>
          </a:p>
          <a:p>
            <a:pPr marL="0" marR="0" lvl="0" indent="45021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формирование универсальных способов, действий, умения учиться, которые проявляются через способности 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к самоорганизации, саморазвитию, самосовершенствованию. </a:t>
            </a:r>
          </a:p>
          <a:p>
            <a:pPr marL="0" marR="0" lvl="0" indent="45021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Требования ФГОС ориентируют на формирование у школьников 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регулятивных метапредметных умений, </a:t>
            </a:r>
            <a:r>
              <a:rPr kumimoji="0" lang="ru-RU" sz="1600" b="1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составляющих основу учебной деятельности (умения учиться). </a:t>
            </a:r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1443299-4B88-44B9-B043-F76658F599A7}"/>
              </a:ext>
            </a:extLst>
          </p:cNvPr>
          <p:cNvSpPr txBox="1"/>
          <p:nvPr/>
        </p:nvSpPr>
        <p:spPr>
          <a:xfrm>
            <a:off x="406400" y="0"/>
            <a:ext cx="11379200" cy="67403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ＭＳ Ｐゴシック" pitchFamily="34" charset="-128"/>
                <a:cs typeface="Times New Roman" panose="02020603050405020304" pitchFamily="18" charset="0"/>
                <a:hlinkClick r:id="rId2" tooltip="Коучинг – инновационная технология поддержки в обучении и индивидуально- личностном развитии учащихся"/>
              </a:rPr>
              <a:t>Коучинг – инновационная технология поддержки в обучении и индивидуально- личностном развитии учащихся</a:t>
            </a:r>
            <a:endParaRPr kumimoji="0" lang="ru-RU" sz="32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ＭＳ Ｐゴシック" pitchFamily="34" charset="-128"/>
              <a:cs typeface="Times New Roman" panose="02020603050405020304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Основная цель коучинга </a:t>
            </a: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04617B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- взаимодействовать  таким образом, чтобы способствовать росту и развитию учащегося, опираясь на его потенциал, таланты, силы. </a:t>
            </a: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ＭＳ Ｐゴシック" pitchFamily="34" charset="-128"/>
                <a:cs typeface="Times New Roman" panose="02020603050405020304" pitchFamily="18" charset="0"/>
              </a:rPr>
              <a:t>Поэтому главная задача </a:t>
            </a: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ＭＳ Ｐゴシック" pitchFamily="34" charset="-128"/>
                <a:cs typeface="Times New Roman" panose="02020603050405020304" pitchFamily="18" charset="0"/>
              </a:rPr>
              <a:t>коуч-подхода состоит в том, чтобы помочь ребенку понять себя, разобраться в своих проблемах и мобилизовать свои внутренние силы и возможности для их решения и саморазвития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Установки:</a:t>
            </a:r>
            <a:b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4617B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4617B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1) Со всеми моими учениками все в порядке;</a:t>
            </a:r>
            <a:b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4617B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4617B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2) Каждый из них способен сделать для себя в жизни наилучший выбор. </a:t>
            </a:r>
            <a:b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4617B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4617B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3) Изменения не только возможны, но и неизбежны. </a:t>
            </a:r>
            <a:b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4617B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4617B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4) У каждого ребенка есть все ресурсы для того, чтобы достичь желаемого;</a:t>
            </a:r>
            <a:b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4617B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4617B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5) Любое намерение ребенка основано на позитивном стремлении для себя.</a:t>
            </a: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4617B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ＭＳ Ｐゴシック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91192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255AB05-CD8C-4F7E-9089-194FA35A37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960" y="381000"/>
            <a:ext cx="3048000" cy="3048000"/>
          </a:xfrm>
          <a:prstGeom prst="rect">
            <a:avLst/>
          </a:prstGeom>
        </p:spPr>
      </p:pic>
      <p:sp>
        <p:nvSpPr>
          <p:cNvPr id="10" name="Заголовок 9">
            <a:extLst>
              <a:ext uri="{FF2B5EF4-FFF2-40B4-BE49-F238E27FC236}">
                <a16:creationId xmlns:a16="http://schemas.microsoft.com/office/drawing/2014/main" id="{6E6BEC9E-9568-4637-A1A9-63DCBB601E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571500" marR="0" lvl="0" indent="-57150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br>
              <a:rPr kumimoji="0" lang="ru-RU" sz="3600" b="0" i="1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</a:br>
            <a:endParaRPr lang="ru-RU" dirty="0"/>
          </a:p>
        </p:txBody>
      </p:sp>
      <p:sp>
        <p:nvSpPr>
          <p:cNvPr id="11" name="Объект 10">
            <a:extLst>
              <a:ext uri="{FF2B5EF4-FFF2-40B4-BE49-F238E27FC236}">
                <a16:creationId xmlns:a16="http://schemas.microsoft.com/office/drawing/2014/main" id="{E9C827AA-D62A-463F-96FB-99B6445511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27120" y="151606"/>
            <a:ext cx="8249920" cy="3277394"/>
          </a:xfrm>
        </p:spPr>
        <p:txBody>
          <a:bodyPr>
            <a:normAutofit/>
          </a:bodyPr>
          <a:lstStyle/>
          <a:p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«Давай наста</a:t>
            </a:r>
            <a:r>
              <a:rPr lang="ru-RU" i="1" spc="-5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ления то</a:t>
            </a:r>
            <a:r>
              <a:rPr lang="ru-RU" i="1" spc="5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ль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 тому, кто и</a:t>
            </a:r>
            <a:r>
              <a:rPr lang="ru-RU" i="1" spc="-5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ще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 зна</a:t>
            </a:r>
            <a:r>
              <a:rPr lang="ru-RU" i="1" spc="5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ий. Оказывай помощь только тому, кто не </a:t>
            </a:r>
            <a:r>
              <a:rPr lang="ru-RU" i="1" spc="-5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ме</a:t>
            </a:r>
            <a:r>
              <a:rPr lang="ru-RU" i="1" spc="-5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</a:t>
            </a:r>
            <a:r>
              <a:rPr lang="ru-RU" i="1" spc="5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внятно высказывать свои зав</a:t>
            </a:r>
            <a:r>
              <a:rPr lang="ru-RU" i="1" spc="-5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</a:t>
            </a:r>
            <a:r>
              <a:rPr lang="ru-RU" i="1" spc="15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</a:t>
            </a:r>
            <a:r>
              <a:rPr lang="ru-RU" i="1" spc="5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ы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 дум</a:t>
            </a:r>
            <a:r>
              <a:rPr lang="ru-RU" i="1" spc="5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ы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Об</a:t>
            </a:r>
            <a:r>
              <a:rPr lang="ru-RU" i="1" spc="-5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чай тол</a:t>
            </a:r>
            <a:r>
              <a:rPr lang="ru-RU" i="1" spc="5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ь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 того, кто способен, узнав про один угол квадрата, пр</a:t>
            </a:r>
            <a:r>
              <a:rPr lang="ru-RU" i="1" spc="-5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дста</a:t>
            </a:r>
            <a:r>
              <a:rPr lang="ru-RU" i="1" spc="-5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ить с</a:t>
            </a:r>
            <a:r>
              <a:rPr lang="ru-RU" i="1" spc="-5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еб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 </a:t>
            </a:r>
            <a:r>
              <a:rPr lang="ru-RU" i="1" spc="5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стал</a:t>
            </a:r>
            <a:r>
              <a:rPr lang="ru-RU" i="1" spc="5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ь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</a:t>
            </a:r>
            <a:r>
              <a:rPr lang="ru-RU" i="1" spc="5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ы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 три»</a:t>
            </a:r>
            <a:endParaRPr lang="ru-RU" dirty="0"/>
          </a:p>
        </p:txBody>
      </p:sp>
      <p:sp>
        <p:nvSpPr>
          <p:cNvPr id="12" name="Текст 11">
            <a:extLst>
              <a:ext uri="{FF2B5EF4-FFF2-40B4-BE49-F238E27FC236}">
                <a16:creationId xmlns:a16="http://schemas.microsoft.com/office/drawing/2014/main" id="{3AB02C52-5358-4746-8298-186C9A1140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944803" y="2758440"/>
            <a:ext cx="3932237" cy="457200"/>
          </a:xfrm>
        </p:spPr>
        <p:txBody>
          <a:bodyPr/>
          <a:lstStyle/>
          <a:p>
            <a:pPr algn="r"/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</a:t>
            </a:r>
            <a:r>
              <a:rPr lang="ru-RU" sz="2400" spc="1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</a:t>
            </a:r>
            <a:r>
              <a:rPr lang="ru-RU" sz="2400" spc="-5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ци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й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679471C-5E66-473C-9784-75C4EF793A9E}"/>
              </a:ext>
            </a:extLst>
          </p:cNvPr>
          <p:cNvSpPr txBox="1"/>
          <p:nvPr/>
        </p:nvSpPr>
        <p:spPr>
          <a:xfrm>
            <a:off x="314960" y="3875856"/>
            <a:ext cx="11562080" cy="11202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>
              <a:lnSpc>
                <a:spcPct val="107000"/>
              </a:lnSpc>
              <a:spcAft>
                <a:spcPts val="800"/>
              </a:spcAft>
            </a:pPr>
            <a:r>
              <a:rPr lang="ru-RU" sz="32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Формирование мотивации учения без преувеличения -  одна из центральных проблем современной школы. </a:t>
            </a:r>
            <a:endParaRPr lang="ru-RU" sz="3200" b="1" i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C8EEFF6-8ED0-44D6-A70D-C117699146E7}"/>
              </a:ext>
            </a:extLst>
          </p:cNvPr>
          <p:cNvSpPr txBox="1"/>
          <p:nvPr/>
        </p:nvSpPr>
        <p:spPr>
          <a:xfrm>
            <a:off x="487680" y="5344586"/>
            <a:ext cx="11186160" cy="9832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1A1A1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Мотивировать надо в течение урока! </a:t>
            </a:r>
            <a:r>
              <a:rPr lang="ru-RU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Мотив </a:t>
            </a:r>
            <a:r>
              <a:rPr lang="ru-RU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побуждение к достижению цели. </a:t>
            </a:r>
            <a:r>
              <a:rPr lang="ru-RU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Мотив </a:t>
            </a:r>
            <a:r>
              <a:rPr lang="ru-RU" sz="2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это то, что побуждает человека к действию</a:t>
            </a:r>
            <a:r>
              <a:rPr lang="ru-RU" sz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19652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 bwMode="auto">
          <a:xfrm>
            <a:off x="1524001" y="6294439"/>
            <a:ext cx="6119813" cy="23018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9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itchFamily="34" charset="0"/>
                <a:ea typeface="ＭＳ Ｐゴシック" pitchFamily="34" charset="-128"/>
              </a:rPr>
              <a:t>Коучинг в образовании</a:t>
            </a:r>
            <a:r>
              <a:rPr lang="en-US" sz="9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itchFamily="34" charset="0"/>
                <a:ea typeface="ＭＳ Ｐゴシック" pitchFamily="34" charset="-128"/>
              </a:rPr>
              <a:t>: CoachingInEducation.ru</a:t>
            </a:r>
            <a:endParaRPr lang="ru-RU" sz="900" dirty="0">
              <a:solidFill>
                <a:prstClr val="black">
                  <a:lumMod val="50000"/>
                  <a:lumOff val="50000"/>
                </a:prstClr>
              </a:solidFill>
              <a:latin typeface="Arial" pitchFamily="34" charset="0"/>
              <a:ea typeface="ＭＳ Ｐゴシック" pitchFamily="34" charset="-128"/>
            </a:endParaRPr>
          </a:p>
        </p:txBody>
      </p:sp>
      <p:sp>
        <p:nvSpPr>
          <p:cNvPr id="8196" name="Заголовок 1"/>
          <p:cNvSpPr txBox="1">
            <a:spLocks/>
          </p:cNvSpPr>
          <p:nvPr/>
        </p:nvSpPr>
        <p:spPr bwMode="auto">
          <a:xfrm>
            <a:off x="619760" y="965200"/>
            <a:ext cx="11023599" cy="5445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600" b="1" u="sng" dirty="0">
                <a:solidFill>
                  <a:prstClr val="black"/>
                </a:solidFill>
                <a:latin typeface="Arial" charset="0"/>
                <a:ea typeface="ＭＳ Ｐゴシック" pitchFamily="34" charset="-128"/>
              </a:rPr>
              <a:t>Фундамент коучинга в школе составляют следующие основные принципы: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1600" dirty="0">
              <a:solidFill>
                <a:prstClr val="black"/>
              </a:solidFill>
              <a:latin typeface="Arial" charset="0"/>
              <a:ea typeface="ＭＳ Ｐゴシック" pitchFamily="34" charset="-128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r>
              <a:rPr lang="ru-RU" sz="2200" dirty="0">
                <a:solidFill>
                  <a:prstClr val="black"/>
                </a:solidFill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Ученик  изначально является творческой, целостной личностью и обладает соответствующими ресурсами.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r>
              <a:rPr lang="ru-RU" sz="2200" dirty="0">
                <a:solidFill>
                  <a:prstClr val="black"/>
                </a:solidFill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Постановка задачи исходит от ученика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r>
              <a:rPr lang="ru-RU" sz="2200" dirty="0">
                <a:solidFill>
                  <a:prstClr val="black"/>
                </a:solidFill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Отношения между учителем - коучем и учеником представляют собой целенаправленный союз.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200" u="sng" dirty="0">
                <a:solidFill>
                  <a:prstClr val="black"/>
                </a:solidFill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Учитель - коуч: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r>
              <a:rPr lang="ru-RU" sz="2200" dirty="0">
                <a:solidFill>
                  <a:prstClr val="black"/>
                </a:solidFill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старается понять текущую ситуацию, задает вопросы и активно слушает;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r>
              <a:rPr lang="ru-RU" sz="2200" dirty="0">
                <a:solidFill>
                  <a:prstClr val="black"/>
                </a:solidFill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старается понять, что мешает ученику в достижении цели, и помочь ему в осознании и исследовании препятствий;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r>
              <a:rPr lang="ru-RU" sz="2200" dirty="0">
                <a:solidFill>
                  <a:prstClr val="black"/>
                </a:solidFill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задает вопросы и использует другие методы, провоцирующие ученика к поиску решений;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r>
              <a:rPr lang="ru-RU" sz="2200" dirty="0">
                <a:solidFill>
                  <a:prstClr val="black"/>
                </a:solidFill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помогает в анализе возможностей.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200" u="sng" dirty="0">
                <a:solidFill>
                  <a:prstClr val="black"/>
                </a:solidFill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Ученик: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r>
              <a:rPr lang="ru-RU" sz="2200" dirty="0">
                <a:solidFill>
                  <a:prstClr val="black"/>
                </a:solidFill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исследует ситуацию и своё отношение к ней;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r>
              <a:rPr lang="ru-RU" sz="2200" dirty="0">
                <a:solidFill>
                  <a:prstClr val="black"/>
                </a:solidFill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исследует свои внутренние и внешние препятствия;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r>
              <a:rPr lang="ru-RU" sz="2200" dirty="0">
                <a:solidFill>
                  <a:prstClr val="black"/>
                </a:solidFill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исследует возможности для преодоления препятствий;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buFont typeface="Arial" charset="0"/>
              <a:buChar char="•"/>
            </a:pPr>
            <a:r>
              <a:rPr lang="ru-RU" sz="2200" dirty="0">
                <a:solidFill>
                  <a:prstClr val="black"/>
                </a:solidFill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анализирует возможности, выбирает конкретный вариант и составляет план действий.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srgbClr val="7F7F7F"/>
              </a:solidFill>
              <a:latin typeface="Verdana" pitchFamily="34" charset="0"/>
              <a:ea typeface="ＭＳ Ｐゴシック" pitchFamily="34" charset="-128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dirty="0">
              <a:solidFill>
                <a:srgbClr val="7F7F7F"/>
              </a:solidFill>
              <a:latin typeface="Verdana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 bwMode="auto">
          <a:xfrm>
            <a:off x="1881188" y="285750"/>
            <a:ext cx="8229600" cy="1143000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ru-RU">
                <a:ea typeface="ＭＳ Ｐゴシック" pitchFamily="34" charset="-128"/>
              </a:rPr>
              <a:t>Интерактивное обучение на основе коучингового подхода: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666875" y="1428751"/>
          <a:ext cx="9001126" cy="2917825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5005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005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6277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Ученик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/>
                        <a:t>Классный коллектив</a:t>
                      </a:r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1548">
                <a:tc>
                  <a:txBody>
                    <a:bodyPr/>
                    <a:lstStyle/>
                    <a:p>
                      <a:r>
                        <a:rPr lang="ru-RU" sz="1800" dirty="0"/>
                        <a:t>-развитие личностной рефлексии;</a:t>
                      </a:r>
                    </a:p>
                    <a:p>
                      <a:r>
                        <a:rPr lang="ru-RU" sz="1800" dirty="0"/>
                        <a:t>-осознание включенности в общую работу;</a:t>
                      </a:r>
                    </a:p>
                    <a:p>
                      <a:r>
                        <a:rPr lang="ru-RU" sz="1800" dirty="0"/>
                        <a:t>-становление активности субъектной позиции в учебной деятельности;</a:t>
                      </a:r>
                    </a:p>
                    <a:p>
                      <a:r>
                        <a:rPr lang="ru-RU" sz="1800" dirty="0"/>
                        <a:t>-развитие навыков общения;</a:t>
                      </a:r>
                    </a:p>
                    <a:p>
                      <a:r>
                        <a:rPr lang="ru-RU" sz="1800" dirty="0"/>
                        <a:t>-принятия нравственности норм и правил совместной деятельности;</a:t>
                      </a:r>
                    </a:p>
                    <a:p>
                      <a:r>
                        <a:rPr lang="ru-RU" sz="1800" dirty="0"/>
                        <a:t>-повышение познавательной активности.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r>
                        <a:rPr lang="ru-RU" sz="1800" dirty="0"/>
                        <a:t>-формирование класса как групповой общности;</a:t>
                      </a:r>
                    </a:p>
                    <a:p>
                      <a:r>
                        <a:rPr lang="ru-RU" sz="1800" dirty="0"/>
                        <a:t>-повышение познавательного интереса;</a:t>
                      </a:r>
                    </a:p>
                    <a:p>
                      <a:r>
                        <a:rPr lang="ru-RU" sz="1800" dirty="0"/>
                        <a:t>-развитие навыков анализа и самоанализа в процессе групповой рефлексии.</a:t>
                      </a:r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738283" y="5143513"/>
            <a:ext cx="2071702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3200" b="1" dirty="0">
                <a:ln w="12700">
                  <a:solidFill>
                    <a:srgbClr val="1F497D">
                      <a:satMod val="155000"/>
                    </a:srgbClr>
                  </a:solidFill>
                  <a:prstDash val="solid"/>
                </a:ln>
                <a:solidFill>
                  <a:srgbClr val="80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charset="0"/>
                <a:ea typeface="ＭＳ Ｐゴシック" pitchFamily="34" charset="-128"/>
              </a:rPr>
              <a:t>Учитель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667108" y="4500570"/>
            <a:ext cx="7000892" cy="1938992"/>
          </a:xfrm>
          <a:prstGeom prst="rec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4F81BD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/>
              </a:rPr>
              <a:t>- нестандартное отношение к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4F81BD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/>
              </a:rPr>
              <a:t>организации образовательного процесса;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2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4F81BD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libri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4F81BD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libri"/>
              </a:rPr>
              <a:t>- формирование мотивационной готовности к  межличностному взаимодействию не только в учебных ,но и иных ситуациях.</a:t>
            </a:r>
          </a:p>
        </p:txBody>
      </p:sp>
    </p:spTree>
  </p:cSld>
  <p:clrMapOvr>
    <a:masterClrMapping/>
  </p:clrMapOvr>
  <p:transition spd="med">
    <p:checke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C17730-6FC6-47D9-979C-6288C2FD0D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5835" y="170329"/>
            <a:ext cx="11645153" cy="914401"/>
          </a:xfrm>
        </p:spPr>
        <p:txBody>
          <a:bodyPr>
            <a:normAutofit fontScale="90000"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tabLst/>
              <a:defRPr/>
            </a:pPr>
            <a:b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ＭＳ Ｐゴシック" pitchFamily="34" charset="-128"/>
                <a:cs typeface="Times New Roman" panose="02020603050405020304" pitchFamily="18" charset="0"/>
              </a:rPr>
            </a:br>
            <a:r>
              <a:rPr kumimoji="0" lang="ru-RU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ＭＳ Ｐゴシック" pitchFamily="34" charset="-128"/>
                <a:cs typeface="Times New Roman" panose="02020603050405020304" pitchFamily="18" charset="0"/>
              </a:rPr>
              <a:t>Методы и техники коуч-подхода, применяемые на уроках</a:t>
            </a:r>
            <a:b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ＭＳ Ｐゴシック" pitchFamily="34" charset="-128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CBB374B-B64A-4D6B-99A7-AEB2B3DD0DA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1012" y="842682"/>
            <a:ext cx="5334000" cy="5844989"/>
          </a:xfrm>
        </p:spPr>
        <p:txBody>
          <a:bodyPr>
            <a:normAutofit fontScale="55000" lnSpcReduction="20000"/>
          </a:bodyPr>
          <a:lstStyle/>
          <a:p>
            <a:pPr>
              <a:lnSpc>
                <a:spcPct val="170000"/>
              </a:lnSpc>
              <a:spcBef>
                <a:spcPts val="0"/>
              </a:spcBef>
            </a:pPr>
            <a:r>
              <a:rPr kumimoji="0" lang="ru-RU" sz="4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ＭＳ Ｐゴシック" pitchFamily="34" charset="-128"/>
                <a:cs typeface="Times New Roman" panose="02020603050405020304" pitchFamily="18" charset="0"/>
              </a:rPr>
              <a:t>Беседа посредством открытых  и «сильных» вопросов </a:t>
            </a:r>
          </a:p>
          <a:p>
            <a:pPr>
              <a:lnSpc>
                <a:spcPct val="170000"/>
              </a:lnSpc>
              <a:spcBef>
                <a:spcPts val="0"/>
              </a:spcBef>
            </a:pPr>
            <a:r>
              <a:rPr kumimoji="0" lang="ru-RU" sz="4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Тоны голоса.</a:t>
            </a:r>
          </a:p>
          <a:p>
            <a:pPr>
              <a:lnSpc>
                <a:spcPct val="170000"/>
              </a:lnSpc>
              <a:spcBef>
                <a:spcPts val="0"/>
              </a:spcBef>
            </a:pPr>
            <a:r>
              <a:rPr kumimoji="0" lang="ru-RU" sz="4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Колесо баланса</a:t>
            </a:r>
          </a:p>
          <a:p>
            <a:pPr>
              <a:lnSpc>
                <a:spcPct val="170000"/>
              </a:lnSpc>
              <a:spcBef>
                <a:spcPts val="0"/>
              </a:spcBef>
            </a:pPr>
            <a:r>
              <a:rPr kumimoji="0" lang="ru-RU" sz="4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-Техника «Шкала развития«</a:t>
            </a:r>
          </a:p>
          <a:p>
            <a:pPr>
              <a:lnSpc>
                <a:spcPct val="170000"/>
              </a:lnSpc>
              <a:spcBef>
                <a:spcPts val="0"/>
              </a:spcBef>
            </a:pPr>
            <a:r>
              <a:rPr kumimoji="0" lang="ru-RU" sz="4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Линия времени</a:t>
            </a:r>
          </a:p>
          <a:p>
            <a:pPr>
              <a:lnSpc>
                <a:spcPct val="170000"/>
              </a:lnSpc>
              <a:spcBef>
                <a:spcPts val="0"/>
              </a:spcBef>
            </a:pPr>
            <a:r>
              <a:rPr kumimoji="0" lang="ru-RU" sz="4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- Ассоциативное мышление</a:t>
            </a:r>
          </a:p>
          <a:p>
            <a:pPr>
              <a:lnSpc>
                <a:spcPct val="170000"/>
              </a:lnSpc>
              <a:spcBef>
                <a:spcPts val="0"/>
              </a:spcBef>
            </a:pPr>
            <a:r>
              <a:rPr kumimoji="0" lang="ru-RU" sz="4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ＭＳ Ｐゴシック" pitchFamily="34" charset="-128"/>
                <a:cs typeface="Times New Roman" panose="02020603050405020304" pitchFamily="18" charset="0"/>
              </a:rPr>
              <a:t>Партнерское сотрудничество</a:t>
            </a:r>
          </a:p>
          <a:p>
            <a:pPr>
              <a:lnSpc>
                <a:spcPct val="170000"/>
              </a:lnSpc>
              <a:spcBef>
                <a:spcPts val="0"/>
              </a:spcBef>
            </a:pP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Ресурсное отношение к ошибке</a:t>
            </a:r>
            <a:br>
              <a:rPr kumimoji="0" lang="ru-RU" sz="3600" b="0" i="0" u="none" strike="noStrike" kern="1200" cap="none" spc="0" normalizeH="0" baseline="0" noProof="0" dirty="0">
                <a:ln>
                  <a:noFill/>
                </a:ln>
                <a:solidFill>
                  <a:srgbClr val="04617B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</a:br>
            <a:endParaRPr lang="ru-RU" dirty="0"/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DFA7F5B0-7EAE-4BD7-BE8B-D97E465AA2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9840" y="672060"/>
            <a:ext cx="5482814" cy="3214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B9A03E2-0957-49A3-98B9-BD9DB60CED4F}"/>
              </a:ext>
            </a:extLst>
          </p:cNvPr>
          <p:cNvSpPr txBox="1"/>
          <p:nvPr/>
        </p:nvSpPr>
        <p:spPr>
          <a:xfrm>
            <a:off x="7213002" y="3750508"/>
            <a:ext cx="460965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4617B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1) Голос волшебника.</a:t>
            </a:r>
            <a:b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4617B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4617B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2) Голос воина. 3) Голос друга.</a:t>
            </a:r>
            <a:b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4617B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4617B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4) Голос мудрого правителя</a:t>
            </a:r>
            <a:r>
              <a: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srgbClr val="04617B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. </a:t>
            </a:r>
            <a:endParaRPr lang="ru-RU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96B2E8-8A5A-4D9E-BCCD-B6DCE8BD5C8A}"/>
              </a:ext>
            </a:extLst>
          </p:cNvPr>
          <p:cNvSpPr txBox="1"/>
          <p:nvPr/>
        </p:nvSpPr>
        <p:spPr>
          <a:xfrm>
            <a:off x="5323541" y="5023025"/>
            <a:ext cx="60960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«</a:t>
            </a:r>
            <a:r>
              <a:rPr lang="ru-RU" sz="2400" b="1" dirty="0">
                <a:solidFill>
                  <a:srgbClr val="00206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</a:t>
            </a:r>
            <a:r>
              <a:rPr kumimoji="0" lang="ru-RU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оучинг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» - обучение не на ошибках, а на успехе. Выделять наиболее удачное и акцентировать внимание именно на этом</a:t>
            </a:r>
            <a:r>
              <a:rPr kumimoji="0" lang="ru-RU" sz="2400" b="1" i="0" u="none" strike="noStrike" kern="1200" cap="none" spc="0" normalizeH="0" baseline="0" noProof="0" dirty="0">
                <a:ln>
                  <a:noFill/>
                </a:ln>
                <a:solidFill>
                  <a:srgbClr val="04617B"/>
                </a:solidFill>
                <a:effectLst/>
                <a:uLnTx/>
                <a:uFillTx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5224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860EE47-8362-4429-92C7-0C34C8CC49B8}"/>
              </a:ext>
            </a:extLst>
          </p:cNvPr>
          <p:cNvSpPr txBox="1"/>
          <p:nvPr/>
        </p:nvSpPr>
        <p:spPr>
          <a:xfrm>
            <a:off x="193040" y="0"/>
            <a:ext cx="11755120" cy="71771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>
              <a:lnSpc>
                <a:spcPct val="107000"/>
              </a:lnSpc>
              <a:spcAft>
                <a:spcPts val="800"/>
              </a:spcAft>
            </a:pPr>
            <a:r>
              <a:rPr lang="ru-RU" sz="36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Основной инструмент – сильные вопросы.</a:t>
            </a:r>
            <a:endParaRPr lang="ru-RU" sz="3600" b="1" dirty="0">
              <a:solidFill>
                <a:srgbClr val="C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sz="3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3200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Как ты можешь достичь цели?</a:t>
            </a:r>
            <a:endParaRPr lang="ru-RU" sz="3200" i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sz="3200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-В чём конкретно заключается твоя цель?</a:t>
            </a:r>
            <a:endParaRPr lang="ru-RU" sz="3200" i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sz="3200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Почему это важно для тебя?</a:t>
            </a:r>
            <a:endParaRPr lang="ru-RU" sz="3200" i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sz="3200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-Как ты поймёшь, что достиг цели?</a:t>
            </a:r>
            <a:endParaRPr lang="ru-RU" sz="3200" i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sz="3200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Что конкретно будешь делать? </a:t>
            </a:r>
            <a:endParaRPr lang="ru-RU" sz="3200" i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sz="3200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-Какой будет самый первый шаг? </a:t>
            </a:r>
            <a:endParaRPr lang="ru-RU" sz="3200" i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sz="3200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-Какой будет следующий шаг? А дальше? А ещё?</a:t>
            </a:r>
            <a:endParaRPr lang="ru-RU" sz="3200" i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sz="3200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-Какие самые важные вехи можешь отметить в своем росте?</a:t>
            </a:r>
          </a:p>
          <a:p>
            <a:pPr indent="450215"/>
            <a:r>
              <a:rPr lang="ru-RU" sz="20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Как вы понимаете высказывание: «Люди хорошо и с удовольствием работают, учатся и дают ожидаемый результат не когда </a:t>
            </a:r>
            <a:r>
              <a:rPr lang="ru-RU" sz="20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должны</a:t>
            </a:r>
            <a:r>
              <a:rPr lang="ru-RU" sz="20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а когда </a:t>
            </a:r>
            <a:r>
              <a:rPr lang="ru-RU" sz="20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хотят». </a:t>
            </a:r>
          </a:p>
          <a:p>
            <a:pPr indent="450215"/>
            <a:r>
              <a:rPr lang="ru-RU" sz="1600" b="1" i="1" dirty="0">
                <a:solidFill>
                  <a:srgbClr val="333333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ru-RU" sz="16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То, что </a:t>
            </a:r>
            <a:r>
              <a:rPr lang="ru-RU" sz="1600" b="1" i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человек чувствует </a:t>
            </a:r>
            <a:r>
              <a:rPr lang="ru-RU" sz="16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оказывает больше влияние на результаты его работы, чем то, что он умеет делать). </a:t>
            </a:r>
            <a:endParaRPr lang="ru-RU" sz="16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endParaRPr lang="ru-RU" sz="3200" i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9222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8" name="Прямоугольник 9227"/>
          <p:cNvSpPr/>
          <p:nvPr/>
        </p:nvSpPr>
        <p:spPr>
          <a:xfrm>
            <a:off x="1504890" y="1437464"/>
            <a:ext cx="8750301" cy="489743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white"/>
              </a:solidFill>
              <a:latin typeface="Calibri"/>
            </a:endParaRPr>
          </a:p>
        </p:txBody>
      </p:sp>
      <p:sp>
        <p:nvSpPr>
          <p:cNvPr id="9229" name="Блок-схема: процесс 9228"/>
          <p:cNvSpPr/>
          <p:nvPr/>
        </p:nvSpPr>
        <p:spPr>
          <a:xfrm>
            <a:off x="1524001" y="1125538"/>
            <a:ext cx="1908175" cy="1054100"/>
          </a:xfrm>
          <a:prstGeom prst="flowChartProcess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white"/>
              </a:solidFill>
              <a:latin typeface="Calibri"/>
            </a:endParaRPr>
          </a:p>
        </p:txBody>
      </p:sp>
      <p:sp>
        <p:nvSpPr>
          <p:cNvPr id="9233" name="Прямоугольник 9232"/>
          <p:cNvSpPr/>
          <p:nvPr/>
        </p:nvSpPr>
        <p:spPr>
          <a:xfrm>
            <a:off x="3432176" y="1120776"/>
            <a:ext cx="1655763" cy="105886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white"/>
              </a:solidFill>
              <a:latin typeface="Calibri"/>
            </a:endParaRPr>
          </a:p>
        </p:txBody>
      </p:sp>
      <p:sp>
        <p:nvSpPr>
          <p:cNvPr id="9234" name="Блок-схема: процесс 9233"/>
          <p:cNvSpPr/>
          <p:nvPr/>
        </p:nvSpPr>
        <p:spPr>
          <a:xfrm>
            <a:off x="5087939" y="1125538"/>
            <a:ext cx="1728787" cy="1054100"/>
          </a:xfrm>
          <a:prstGeom prst="flowChartProcess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white"/>
              </a:solidFill>
              <a:latin typeface="Calibri"/>
            </a:endParaRPr>
          </a:p>
        </p:txBody>
      </p:sp>
      <p:sp>
        <p:nvSpPr>
          <p:cNvPr id="9235" name="Блок-схема: процесс 9234"/>
          <p:cNvSpPr/>
          <p:nvPr/>
        </p:nvSpPr>
        <p:spPr>
          <a:xfrm>
            <a:off x="6816726" y="1120776"/>
            <a:ext cx="1871663" cy="1058863"/>
          </a:xfrm>
          <a:prstGeom prst="flowChartProcess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white"/>
              </a:solidFill>
              <a:latin typeface="Calibri"/>
            </a:endParaRPr>
          </a:p>
        </p:txBody>
      </p:sp>
      <p:sp>
        <p:nvSpPr>
          <p:cNvPr id="9236" name="Блок-схема: процесс 9235"/>
          <p:cNvSpPr/>
          <p:nvPr/>
        </p:nvSpPr>
        <p:spPr>
          <a:xfrm>
            <a:off x="8688389" y="1125538"/>
            <a:ext cx="1584325" cy="1054100"/>
          </a:xfrm>
          <a:prstGeom prst="flowChartProcess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white"/>
              </a:solidFill>
              <a:latin typeface="Calibri"/>
            </a:endParaRPr>
          </a:p>
        </p:txBody>
      </p:sp>
      <p:sp>
        <p:nvSpPr>
          <p:cNvPr id="9237" name="Равнобедренный треугольник 9236"/>
          <p:cNvSpPr/>
          <p:nvPr/>
        </p:nvSpPr>
        <p:spPr>
          <a:xfrm rot="5400000">
            <a:off x="8039101" y="3349626"/>
            <a:ext cx="4900612" cy="433387"/>
          </a:xfrm>
          <a:prstGeom prst="triangle">
            <a:avLst>
              <a:gd name="adj" fmla="val 49385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white"/>
              </a:solidFill>
              <a:latin typeface="Calibri"/>
            </a:endParaRPr>
          </a:p>
        </p:txBody>
      </p:sp>
      <p:sp>
        <p:nvSpPr>
          <p:cNvPr id="9238" name="Прямоугольник 9237"/>
          <p:cNvSpPr/>
          <p:nvPr/>
        </p:nvSpPr>
        <p:spPr>
          <a:xfrm>
            <a:off x="1475095" y="1035627"/>
            <a:ext cx="2005513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rial" charset="0"/>
                <a:ea typeface="ＭＳ Ｐゴシック" pitchFamily="34" charset="-128"/>
              </a:rPr>
              <a:t>I</a:t>
            </a:r>
            <a:endParaRPr lang="ru-RU" b="1" dirty="0">
              <a:ln w="24500" cmpd="dbl">
                <a:solidFill>
                  <a:srgbClr val="C0504D">
                    <a:shade val="85000"/>
                    <a:satMod val="155000"/>
                  </a:srgbClr>
                </a:solidFill>
                <a:prstDash val="solid"/>
                <a:miter lim="800000"/>
              </a:ln>
              <a:gradFill>
                <a:gsLst>
                  <a:gs pos="10000">
                    <a:srgbClr val="C0504D">
                      <a:tint val="10000"/>
                      <a:satMod val="155000"/>
                    </a:srgbClr>
                  </a:gs>
                  <a:gs pos="60000">
                    <a:srgbClr val="C0504D">
                      <a:tint val="30000"/>
                      <a:satMod val="155000"/>
                    </a:srgbClr>
                  </a:gs>
                  <a:gs pos="100000">
                    <a:srgbClr val="C0504D">
                      <a:tint val="73000"/>
                      <a:satMod val="155000"/>
                    </a:srgb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Arial" charset="0"/>
              <a:ea typeface="ＭＳ Ｐゴシック" pitchFamily="34" charset="-128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rial" charset="0"/>
                <a:ea typeface="ＭＳ Ｐゴシック" pitchFamily="34" charset="-128"/>
              </a:rPr>
              <a:t>ВДОХНОВЕНИЕ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b="1" dirty="0">
              <a:ln w="24500" cmpd="dbl">
                <a:solidFill>
                  <a:srgbClr val="C0504D">
                    <a:shade val="85000"/>
                    <a:satMod val="155000"/>
                  </a:srgbClr>
                </a:solidFill>
                <a:prstDash val="solid"/>
                <a:miter lim="800000"/>
              </a:ln>
              <a:gradFill>
                <a:gsLst>
                  <a:gs pos="10000">
                    <a:srgbClr val="C0504D">
                      <a:tint val="10000"/>
                      <a:satMod val="155000"/>
                    </a:srgbClr>
                  </a:gs>
                  <a:gs pos="60000">
                    <a:srgbClr val="C0504D">
                      <a:tint val="30000"/>
                      <a:satMod val="155000"/>
                    </a:srgbClr>
                  </a:gs>
                  <a:gs pos="100000">
                    <a:srgbClr val="C0504D">
                      <a:tint val="73000"/>
                      <a:satMod val="155000"/>
                    </a:srgb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Arial" charset="0"/>
              <a:ea typeface="ＭＳ Ｐゴシック" pitchFamily="34" charset="-128"/>
            </a:endParaRPr>
          </a:p>
        </p:txBody>
      </p:sp>
      <p:sp>
        <p:nvSpPr>
          <p:cNvPr id="9239" name="Прямоугольник 9238"/>
          <p:cNvSpPr/>
          <p:nvPr/>
        </p:nvSpPr>
        <p:spPr>
          <a:xfrm>
            <a:off x="3287688" y="1463165"/>
            <a:ext cx="1944216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0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rial" charset="0"/>
                <a:ea typeface="ＭＳ Ｐゴシック" pitchFamily="34" charset="-128"/>
              </a:rPr>
              <a:t>II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rial" charset="0"/>
                <a:ea typeface="ＭＳ Ｐゴシック" pitchFamily="34" charset="-128"/>
              </a:rPr>
              <a:t>ЦЕЛИ УРОКА</a:t>
            </a:r>
          </a:p>
        </p:txBody>
      </p:sp>
      <p:sp>
        <p:nvSpPr>
          <p:cNvPr id="9240" name="Прямоугольник 9239"/>
          <p:cNvSpPr/>
          <p:nvPr/>
        </p:nvSpPr>
        <p:spPr>
          <a:xfrm>
            <a:off x="4989215" y="1127953"/>
            <a:ext cx="1925539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0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rial" charset="0"/>
                <a:ea typeface="ＭＳ Ｐゴシック" pitchFamily="34" charset="-128"/>
              </a:rPr>
              <a:t>III </a:t>
            </a:r>
            <a:endParaRPr lang="ru-RU" sz="2000" b="1" dirty="0">
              <a:ln w="24500" cmpd="dbl">
                <a:solidFill>
                  <a:srgbClr val="C0504D">
                    <a:shade val="85000"/>
                    <a:satMod val="155000"/>
                  </a:srgbClr>
                </a:solidFill>
                <a:prstDash val="solid"/>
                <a:miter lim="800000"/>
              </a:ln>
              <a:gradFill>
                <a:gsLst>
                  <a:gs pos="10000">
                    <a:srgbClr val="C0504D">
                      <a:tint val="10000"/>
                      <a:satMod val="155000"/>
                    </a:srgbClr>
                  </a:gs>
                  <a:gs pos="60000">
                    <a:srgbClr val="C0504D">
                      <a:tint val="30000"/>
                      <a:satMod val="155000"/>
                    </a:srgbClr>
                  </a:gs>
                  <a:gs pos="100000">
                    <a:srgbClr val="C0504D">
                      <a:tint val="73000"/>
                      <a:satMod val="155000"/>
                    </a:srgb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Arial" charset="0"/>
              <a:ea typeface="ＭＳ Ｐゴシック" pitchFamily="34" charset="-128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rial" charset="0"/>
                <a:ea typeface="ＭＳ Ｐゴシック" pitchFamily="34" charset="-128"/>
              </a:rPr>
              <a:t>ТЕЛО УРОКА</a:t>
            </a:r>
          </a:p>
        </p:txBody>
      </p:sp>
      <p:sp>
        <p:nvSpPr>
          <p:cNvPr id="9241" name="Прямоугольник 9240"/>
          <p:cNvSpPr/>
          <p:nvPr/>
        </p:nvSpPr>
        <p:spPr>
          <a:xfrm>
            <a:off x="6850838" y="1145715"/>
            <a:ext cx="1802508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rial" charset="0"/>
                <a:ea typeface="ＭＳ Ｐゴシック" pitchFamily="34" charset="-128"/>
              </a:rPr>
              <a:t>IV </a:t>
            </a:r>
            <a:endParaRPr lang="ru-RU" sz="1600" b="1" dirty="0">
              <a:ln w="24500" cmpd="dbl">
                <a:solidFill>
                  <a:srgbClr val="C0504D">
                    <a:shade val="85000"/>
                    <a:satMod val="155000"/>
                  </a:srgbClr>
                </a:solidFill>
                <a:prstDash val="solid"/>
                <a:miter lim="800000"/>
              </a:ln>
              <a:gradFill>
                <a:gsLst>
                  <a:gs pos="10000">
                    <a:srgbClr val="C0504D">
                      <a:tint val="10000"/>
                      <a:satMod val="155000"/>
                    </a:srgbClr>
                  </a:gs>
                  <a:gs pos="60000">
                    <a:srgbClr val="C0504D">
                      <a:tint val="30000"/>
                      <a:satMod val="155000"/>
                    </a:srgbClr>
                  </a:gs>
                  <a:gs pos="100000">
                    <a:srgbClr val="C0504D">
                      <a:tint val="73000"/>
                      <a:satMod val="155000"/>
                    </a:srgb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Arial" charset="0"/>
              <a:ea typeface="ＭＳ Ｐゴシック" pitchFamily="34" charset="-128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rial" charset="0"/>
                <a:ea typeface="ＭＳ Ｐゴシック" pitchFamily="34" charset="-128"/>
              </a:rPr>
              <a:t>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rial" charset="0"/>
                <a:ea typeface="ＭＳ Ｐゴシック" pitchFamily="34" charset="-128"/>
              </a:rPr>
              <a:t>Д/З</a:t>
            </a:r>
          </a:p>
        </p:txBody>
      </p:sp>
      <p:sp>
        <p:nvSpPr>
          <p:cNvPr id="9242" name="Прямоугольник 9241"/>
          <p:cNvSpPr/>
          <p:nvPr/>
        </p:nvSpPr>
        <p:spPr>
          <a:xfrm>
            <a:off x="8547783" y="1127751"/>
            <a:ext cx="1872209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0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rial" charset="0"/>
                <a:ea typeface="ＭＳ Ｐゴシック" pitchFamily="34" charset="-128"/>
              </a:rPr>
              <a:t>V </a:t>
            </a:r>
            <a:r>
              <a:rPr lang="ru-RU" sz="2000" b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gradFill>
                  <a:gsLst>
                    <a:gs pos="10000">
                      <a:srgbClr val="C0504D">
                        <a:tint val="10000"/>
                        <a:satMod val="155000"/>
                      </a:srgbClr>
                    </a:gs>
                    <a:gs pos="60000">
                      <a:srgbClr val="C0504D">
                        <a:tint val="30000"/>
                        <a:satMod val="155000"/>
                      </a:srgbClr>
                    </a:gs>
                    <a:gs pos="100000">
                      <a:srgbClr val="C0504D">
                        <a:tint val="73000"/>
                        <a:satMod val="155000"/>
                      </a:srgb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rial" charset="0"/>
                <a:ea typeface="ＭＳ Ｐゴシック" pitchFamily="34" charset="-128"/>
              </a:rPr>
              <a:t>РЕФЛЕКСИЯ</a:t>
            </a:r>
          </a:p>
        </p:txBody>
      </p:sp>
      <p:sp>
        <p:nvSpPr>
          <p:cNvPr id="9243" name="Прямоугольник 9242"/>
          <p:cNvSpPr/>
          <p:nvPr/>
        </p:nvSpPr>
        <p:spPr>
          <a:xfrm rot="16200000">
            <a:off x="9181841" y="3292741"/>
            <a:ext cx="2397195" cy="338554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600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charset="0"/>
                <a:ea typeface="ＭＳ Ｐゴシック" pitchFamily="34" charset="-128"/>
              </a:rPr>
              <a:t>VI</a:t>
            </a:r>
            <a:r>
              <a:rPr lang="ru-RU" sz="1600" b="1" spc="5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charset="0"/>
                <a:ea typeface="ＭＳ Ｐゴシック" pitchFamily="34" charset="-128"/>
              </a:rPr>
              <a:t> БЛАГОДАРНОСТЬ</a:t>
            </a:r>
          </a:p>
        </p:txBody>
      </p:sp>
      <p:cxnSp>
        <p:nvCxnSpPr>
          <p:cNvPr id="9245" name="Прямая соединительная линия 9244"/>
          <p:cNvCxnSpPr/>
          <p:nvPr/>
        </p:nvCxnSpPr>
        <p:spPr>
          <a:xfrm>
            <a:off x="3432175" y="2168525"/>
            <a:ext cx="0" cy="38227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2305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32375" y="2125664"/>
            <a:ext cx="109538" cy="390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6" name="Picture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96089" y="2139951"/>
            <a:ext cx="109537" cy="390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7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32825" y="2136776"/>
            <a:ext cx="109538" cy="3908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08" name="TextBox 35"/>
          <p:cNvSpPr txBox="1">
            <a:spLocks noChangeArrowheads="1"/>
          </p:cNvSpPr>
          <p:nvPr/>
        </p:nvSpPr>
        <p:spPr bwMode="auto">
          <a:xfrm rot="-5400000">
            <a:off x="373063" y="3578225"/>
            <a:ext cx="3751262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prstClr val="black"/>
                </a:solidFill>
                <a:latin typeface="Arial" charset="0"/>
                <a:ea typeface="ＭＳ Ｐゴシック" pitchFamily="34" charset="-128"/>
              </a:rPr>
              <a:t>ПРИТЧА, АФОРИЗМ, ЭПИГРАФ, ЗАГАДКА И Т.Д, 4 ВОПРОСА ПЛАНИРОВАНИЯ</a:t>
            </a:r>
          </a:p>
        </p:txBody>
      </p:sp>
      <p:sp>
        <p:nvSpPr>
          <p:cNvPr id="12309" name="TextBox 36"/>
          <p:cNvSpPr txBox="1">
            <a:spLocks noChangeArrowheads="1"/>
          </p:cNvSpPr>
          <p:nvPr/>
        </p:nvSpPr>
        <p:spPr bwMode="auto">
          <a:xfrm rot="-5400000">
            <a:off x="2426495" y="3733007"/>
            <a:ext cx="36671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>
                <a:solidFill>
                  <a:prstClr val="black"/>
                </a:solidFill>
                <a:latin typeface="Arial" charset="0"/>
                <a:ea typeface="ＭＳ Ｐゴシック" pitchFamily="34" charset="-128"/>
              </a:rPr>
              <a:t>СОЗДАНИЕ ПРОБЛЕМНОЙ СИТУАЦИИ, ШКАЛА ЯСНОСТИ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155874" y="2199970"/>
            <a:ext cx="1661993" cy="3760103"/>
          </a:xfrm>
          <a:prstGeom prst="rect">
            <a:avLst/>
          </a:prstGeom>
          <a:noFill/>
        </p:spPr>
        <p:txBody>
          <a:bodyPr vert="vert27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dirty="0">
                <a:solidFill>
                  <a:prstClr val="black"/>
                </a:solidFill>
                <a:latin typeface="Arial" charset="0"/>
                <a:ea typeface="ＭＳ Ｐゴシック" pitchFamily="34" charset="-128"/>
              </a:rPr>
              <a:t>ПРАКТИЧЕСКАЯ РАБОТА В ГРУППАХ,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dirty="0">
                <a:solidFill>
                  <a:prstClr val="black"/>
                </a:solidFill>
                <a:latin typeface="Arial" charset="0"/>
                <a:ea typeface="ＭＳ Ｐゴシック" pitchFamily="34" charset="-128"/>
              </a:rPr>
              <a:t>ИССЛЕДОВАНИЯ, «МИРОВОЕ КАФЕ»,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dirty="0">
                <a:solidFill>
                  <a:prstClr val="black"/>
                </a:solidFill>
                <a:latin typeface="Arial" charset="0"/>
                <a:ea typeface="ＭＳ Ｐゴシック" pitchFamily="34" charset="-128"/>
              </a:rPr>
              <a:t> ПЕРВИЧНЫЙ КОНТРОЛЬ ПО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dirty="0">
                <a:solidFill>
                  <a:prstClr val="black"/>
                </a:solidFill>
                <a:latin typeface="Arial" charset="0"/>
                <a:ea typeface="ＭＳ Ｐゴシック" pitchFamily="34" charset="-128"/>
              </a:rPr>
              <a:t>ШКАЛЕ ЯСНОСТИ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7244261" y="2347071"/>
            <a:ext cx="1015663" cy="3465898"/>
          </a:xfrm>
          <a:prstGeom prst="rect">
            <a:avLst/>
          </a:prstGeom>
          <a:noFill/>
        </p:spPr>
        <p:txBody>
          <a:bodyPr vert="vert27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dirty="0">
                <a:solidFill>
                  <a:prstClr val="black"/>
                </a:solidFill>
                <a:latin typeface="Arial" charset="0"/>
                <a:ea typeface="ＭＳ Ｐゴシック" pitchFamily="34" charset="-128"/>
              </a:rPr>
              <a:t>РАЗНОУРОВНЕВОЕ ДОМАШНЕЕ ЗАДАНИЕ, «КИТАЙСКОЕ МЕНЮ»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8832304" y="2420888"/>
            <a:ext cx="1292662" cy="3416320"/>
          </a:xfrm>
          <a:prstGeom prst="rect">
            <a:avLst/>
          </a:prstGeom>
          <a:noFill/>
        </p:spPr>
        <p:txBody>
          <a:bodyPr vert="vert27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dirty="0">
                <a:solidFill>
                  <a:prstClr val="black"/>
                </a:solidFill>
                <a:latin typeface="Arial" charset="0"/>
                <a:ea typeface="ＭＳ Ｐゴシック" pitchFamily="34" charset="-128"/>
              </a:rPr>
              <a:t>ВОЗВРАТ К ЦЕЛЯМ УРОКА И ШКАЛЕ ЯСНОСТИ. ЦЕННОСТЬ УРОКА ДЛЯ КАЖДОГО</a:t>
            </a:r>
          </a:p>
        </p:txBody>
      </p:sp>
    </p:spTree>
  </p:cSld>
  <p:clrMapOvr>
    <a:masterClrMapping/>
  </p:clrMapOvr>
  <p:transition spd="med">
    <p:checker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71DF9A6-6384-4274-90D7-0A35E4E05512}"/>
              </a:ext>
            </a:extLst>
          </p:cNvPr>
          <p:cNvSpPr txBox="1"/>
          <p:nvPr/>
        </p:nvSpPr>
        <p:spPr>
          <a:xfrm>
            <a:off x="325120" y="109948"/>
            <a:ext cx="4112409" cy="66878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Как</a:t>
            </a:r>
            <a:r>
              <a:rPr lang="ru-RU" sz="2000" spc="6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000" spc="5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spc="-5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ите,</a:t>
            </a:r>
            <a:r>
              <a:rPr lang="ru-RU" sz="2000" spc="65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spc="-5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000" b="1" spc="5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2000" b="1" spc="-5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2000" b="1" spc="-1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ы</a:t>
            </a:r>
            <a:r>
              <a:rPr lang="ru-RU" sz="2000" b="1" spc="1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ые</a:t>
            </a:r>
            <a:r>
              <a:rPr lang="ru-RU" sz="2000" b="1" spc="55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</a:t>
            </a:r>
            <a:r>
              <a:rPr lang="ru-RU" sz="2000" b="1" spc="-5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рос</a:t>
            </a:r>
            <a:r>
              <a:rPr lang="ru-RU" sz="2000" b="1" spc="5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ы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000" spc="6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spc="5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000" spc="55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000" spc="-5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торые</a:t>
            </a:r>
            <a:r>
              <a:rPr lang="ru-RU" sz="2000" spc="55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 отве</a:t>
            </a:r>
            <a:r>
              <a:rPr lang="ru-RU" sz="2000" spc="-5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али</a:t>
            </a:r>
            <a:r>
              <a:rPr lang="ru-RU" sz="2000" spc="1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000" spc="1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spc="5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ачале</a:t>
            </a:r>
            <a:r>
              <a:rPr lang="ru-RU" sz="2000" spc="1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работы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000" spc="15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ли</a:t>
            </a:r>
            <a:r>
              <a:rPr lang="ru-RU" sz="2000" b="1" spc="-1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2000" b="1" spc="15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000" b="1" spc="-1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ида</a:t>
            </a:r>
            <a:r>
              <a:rPr lang="ru-RU" sz="2000" b="1" spc="5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ния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000" spc="1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spc="5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000" spc="-5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торый</a:t>
            </a:r>
            <a:r>
              <a:rPr lang="ru-RU" sz="2000" spc="1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</a:t>
            </a:r>
            <a:r>
              <a:rPr lang="ru-RU" sz="2000" spc="5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аполнил</a:t>
            </a:r>
            <a:r>
              <a:rPr lang="ru-RU" sz="2000" spc="5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000" spc="25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spc="-1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</a:t>
            </a: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кала</a:t>
            </a:r>
            <a:r>
              <a:rPr lang="ru-RU" sz="2000" b="1" spc="1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развития</a:t>
            </a:r>
            <a:r>
              <a:rPr lang="ru-RU" sz="2000" b="1" spc="25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sz="2000" spc="1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spc="-5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 и</a:t>
            </a:r>
            <a:r>
              <a:rPr lang="ru-RU" sz="2000" spc="5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</a:t>
            </a:r>
            <a:r>
              <a:rPr lang="ru-RU" sz="2000" spc="1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2000" spc="-3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2000" spc="5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ен</a:t>
            </a:r>
            <a:r>
              <a:rPr lang="ru-RU" sz="2000" spc="5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ы, ко</a:t>
            </a:r>
            <a:r>
              <a:rPr lang="ru-RU" sz="2000" spc="5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орые исполь</a:t>
            </a:r>
            <a:r>
              <a:rPr lang="ru-RU" sz="2000" spc="1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ru-RU" sz="2000" spc="-3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ются </a:t>
            </a:r>
            <a:r>
              <a:rPr lang="ru-RU" sz="2000" spc="5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000" spc="4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spc="-2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рок</a:t>
            </a:r>
            <a:r>
              <a:rPr lang="ru-RU" sz="2000" spc="5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ru-RU" sz="2000" spc="15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формате к</a:t>
            </a:r>
            <a:r>
              <a:rPr lang="ru-RU" sz="2000" spc="1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000" spc="-15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2000" spc="-5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spc="5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0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га.</a:t>
            </a:r>
            <a:endParaRPr lang="ru-RU" sz="2000" dirty="0">
              <a:solidFill>
                <a:schemeClr val="accent1">
                  <a:lumMod val="75000"/>
                </a:schemeClr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solidFill>
                  <a:schemeClr val="accent1">
                    <a:lumMod val="75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конце урока возвращаемся (этап рефлексии) такие вопросы:- </a:t>
            </a: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Кто из вас продвинулся к достижению наилучшего результата?</a:t>
            </a: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Какие самые первые, легкие шаги потребовались, чтобы начать двигаться к результату? - Что помогло тебе продвинуться по шкале?</a:t>
            </a: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Что наиболее ценное было для тебя на уроке? - Как ты можешь пойти дальше? </a:t>
            </a:r>
          </a:p>
          <a:p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Какие знания, полученные ранее, вам пригодились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6483118-D14D-4D7F-AA2A-64ADEDF32C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61647" y="188259"/>
            <a:ext cx="7205233" cy="6411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8906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D:\Anna\$$$\! Эриксон\дизайн\Power Point\4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94560" y="294640"/>
            <a:ext cx="9805352" cy="637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Заголовок 1"/>
          <p:cNvSpPr txBox="1">
            <a:spLocks/>
          </p:cNvSpPr>
          <p:nvPr/>
        </p:nvSpPr>
        <p:spPr bwMode="auto">
          <a:xfrm>
            <a:off x="2566988" y="2060575"/>
            <a:ext cx="6769100" cy="41544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ru-RU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Урок математики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ru-RU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800" spc="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Решение задач на проценты  по теме «</a:t>
            </a:r>
            <a:r>
              <a:rPr lang="ru-RU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Здоровье:</a:t>
            </a:r>
            <a:r>
              <a:rPr lang="ru-RU" sz="2800" b="1" spc="6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глобальные</a:t>
            </a:r>
            <a:r>
              <a:rPr lang="ru-RU" sz="2800" b="1" spc="6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проблемы </a:t>
            </a:r>
            <a:r>
              <a:rPr lang="ru-RU" sz="2800" b="1" spc="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и</a:t>
            </a:r>
            <a:r>
              <a:rPr lang="ru-RU" sz="2800" b="1" spc="-3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основы</a:t>
            </a:r>
            <a:r>
              <a:rPr lang="ru-RU" sz="2800" b="1" spc="-2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здорового</a:t>
            </a:r>
            <a:r>
              <a:rPr lang="ru-RU" sz="2800" b="1" spc="-3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образа</a:t>
            </a:r>
            <a:r>
              <a:rPr lang="ru-RU" sz="2800" b="1" spc="-2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жизни. Формула жизни».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ru-RU" sz="28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 использованием различных техник  коуч – технологии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altLang="ru-RU" sz="2800" dirty="0">
              <a:solidFill>
                <a:srgbClr val="7F7F7F"/>
              </a:solidFill>
              <a:latin typeface="Verdana" pitchFamily="34" charset="0"/>
            </a:endParaRPr>
          </a:p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altLang="ru-RU" sz="1400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cs typeface="Times New Roman" pitchFamily="18" charset="0"/>
              </a:rPr>
              <a:t>Разработала: Салихова </a:t>
            </a:r>
            <a:r>
              <a:rPr lang="ru-RU" altLang="ru-RU" sz="1400" dirty="0" err="1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cs typeface="Times New Roman" pitchFamily="18" charset="0"/>
              </a:rPr>
              <a:t>Сания</a:t>
            </a:r>
            <a:r>
              <a:rPr lang="ru-RU" altLang="ru-RU" sz="1400" dirty="0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1400" dirty="0" err="1">
                <a:solidFill>
                  <a:prstClr val="black">
                    <a:lumMod val="95000"/>
                    <a:lumOff val="5000"/>
                  </a:prstClr>
                </a:solidFill>
                <a:latin typeface="Times New Roman" pitchFamily="18" charset="0"/>
                <a:cs typeface="Times New Roman" pitchFamily="18" charset="0"/>
              </a:rPr>
              <a:t>Мухаметовна</a:t>
            </a:r>
            <a:endParaRPr lang="ru-RU" altLang="ru-RU" sz="1400" dirty="0">
              <a:solidFill>
                <a:prstClr val="black">
                  <a:lumMod val="95000"/>
                  <a:lumOff val="5000"/>
                </a:prst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 bwMode="auto">
          <a:xfrm>
            <a:off x="1524001" y="6294439"/>
            <a:ext cx="6119813" cy="23018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9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itchFamily="34" charset="0"/>
                <a:ea typeface="ＭＳ Ｐゴシック" pitchFamily="34" charset="-128"/>
              </a:rPr>
              <a:t>Коучинг в образовании</a:t>
            </a:r>
            <a:r>
              <a:rPr lang="en-US" sz="9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itchFamily="34" charset="0"/>
                <a:ea typeface="ＭＳ Ｐゴシック" pitchFamily="34" charset="-128"/>
              </a:rPr>
              <a:t>: CoachingInEducation.ru</a:t>
            </a:r>
            <a:endParaRPr lang="ru-RU" sz="900" dirty="0">
              <a:solidFill>
                <a:prstClr val="black">
                  <a:lumMod val="50000"/>
                  <a:lumOff val="50000"/>
                </a:prstClr>
              </a:solidFill>
              <a:latin typeface="Arial" pitchFamily="34" charset="0"/>
              <a:ea typeface="ＭＳ Ｐゴシック" pitchFamily="34" charset="-128"/>
            </a:endParaRPr>
          </a:p>
        </p:txBody>
      </p:sp>
      <p:sp useBgFill="1">
        <p:nvSpPr>
          <p:cNvPr id="4100" name="Заголовок 1"/>
          <p:cNvSpPr txBox="1">
            <a:spLocks/>
          </p:cNvSpPr>
          <p:nvPr/>
        </p:nvSpPr>
        <p:spPr bwMode="auto">
          <a:xfrm>
            <a:off x="1778001" y="608013"/>
            <a:ext cx="10220960" cy="5916613"/>
          </a:xfrm>
          <a:prstGeom prst="rect">
            <a:avLst/>
          </a:prstGeom>
          <a:ln>
            <a:noFill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Тип урока: обобщение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 урока: проблемный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урока: занятие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Используемые  технологии: </a:t>
            </a: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проблемная, коуч-технология (шкала развития, лист ожидания, открытые вопросы), </a:t>
            </a: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ИКТ-технологии,</a:t>
            </a: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игровые методы,</a:t>
            </a: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кейс-технологии,</a:t>
            </a: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ru-RU" sz="32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Здоровьесбережение</a:t>
            </a:r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  <a:defRPr/>
            </a:pPr>
            <a:r>
              <a:rPr lang="ru-RU" sz="32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межпредметная</a:t>
            </a:r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интеграция</a:t>
            </a:r>
            <a:r>
              <a:rPr lang="ru-RU" sz="2400" dirty="0">
                <a:solidFill>
                  <a:prstClr val="black"/>
                </a:solidFill>
              </a:rPr>
              <a:t>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4820" name="AutoShape 4"/>
          <p:cNvSpPr>
            <a:spLocks noChangeArrowheads="1"/>
          </p:cNvSpPr>
          <p:nvPr/>
        </p:nvSpPr>
        <p:spPr bwMode="gray">
          <a:xfrm>
            <a:off x="2208213" y="620714"/>
            <a:ext cx="6767512" cy="504825"/>
          </a:xfrm>
          <a:prstGeom prst="roundRect">
            <a:avLst>
              <a:gd name="adj" fmla="val 50000"/>
            </a:avLst>
          </a:prstGeom>
          <a:solidFill>
            <a:schemeClr val="accent5">
              <a:lumMod val="20000"/>
              <a:lumOff val="80000"/>
            </a:schemeClr>
          </a:solidFill>
          <a:ln w="38100" algn="ctr">
            <a:solidFill>
              <a:schemeClr val="accent5">
                <a:lumMod val="75000"/>
              </a:schemeClr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dirty="0">
                <a:solidFill>
                  <a:srgbClr val="4F81BD">
                    <a:lumMod val="75000"/>
                  </a:srgb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Verdana" pitchFamily="34" charset="0"/>
                <a:ea typeface="ＭＳ Ｐゴシック" pitchFamily="34" charset="-128"/>
              </a:rPr>
              <a:t>Планируемые  УУД </a:t>
            </a:r>
            <a:endParaRPr lang="en-US" sz="2400" b="1" dirty="0">
              <a:solidFill>
                <a:srgbClr val="4F81BD">
                  <a:lumMod val="75000"/>
                </a:srgbClr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ＭＳ Ｐゴシック" pitchFamily="34" charset="-128"/>
            </a:endParaRPr>
          </a:p>
        </p:txBody>
      </p:sp>
      <p:sp>
        <p:nvSpPr>
          <p:cNvPr id="15363" name="Text Box 11"/>
          <p:cNvSpPr txBox="1">
            <a:spLocks noChangeArrowheads="1"/>
          </p:cNvSpPr>
          <p:nvPr/>
        </p:nvSpPr>
        <p:spPr bwMode="auto">
          <a:xfrm>
            <a:off x="2001839" y="1663700"/>
            <a:ext cx="1829347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b="1">
                <a:solidFill>
                  <a:prstClr val="black"/>
                </a:solidFill>
                <a:latin typeface="Verdana" pitchFamily="34" charset="0"/>
                <a:ea typeface="ＭＳ Ｐゴシック" pitchFamily="34" charset="-128"/>
              </a:rPr>
              <a:t>Личностные</a:t>
            </a:r>
            <a:endParaRPr lang="en-US" b="1">
              <a:solidFill>
                <a:prstClr val="black"/>
              </a:solidFill>
              <a:latin typeface="Verdana" pitchFamily="34" charset="0"/>
              <a:ea typeface="ＭＳ Ｐゴシック" pitchFamily="34" charset="-128"/>
            </a:endParaRPr>
          </a:p>
        </p:txBody>
      </p:sp>
      <p:sp>
        <p:nvSpPr>
          <p:cNvPr id="15364" name="Text Box 18"/>
          <p:cNvSpPr txBox="1">
            <a:spLocks noChangeArrowheads="1"/>
          </p:cNvSpPr>
          <p:nvPr/>
        </p:nvSpPr>
        <p:spPr bwMode="auto">
          <a:xfrm>
            <a:off x="1941514" y="2844800"/>
            <a:ext cx="2087431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b="1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rPr>
              <a:t>Регулятивные</a:t>
            </a:r>
            <a:endParaRPr lang="en-US" b="1">
              <a:solidFill>
                <a:srgbClr val="000000"/>
              </a:solidFill>
              <a:latin typeface="Verdana" pitchFamily="34" charset="0"/>
              <a:ea typeface="ＭＳ Ｐゴシック" pitchFamily="34" charset="-128"/>
            </a:endParaRPr>
          </a:p>
        </p:txBody>
      </p:sp>
      <p:sp>
        <p:nvSpPr>
          <p:cNvPr id="15365" name="Text Box 25"/>
          <p:cNvSpPr txBox="1">
            <a:spLocks noChangeArrowheads="1"/>
          </p:cNvSpPr>
          <p:nvPr/>
        </p:nvSpPr>
        <p:spPr bwMode="auto">
          <a:xfrm>
            <a:off x="1958975" y="4122738"/>
            <a:ext cx="2512226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b="1">
                <a:solidFill>
                  <a:prstClr val="black"/>
                </a:solidFill>
                <a:latin typeface="Verdana" pitchFamily="34" charset="0"/>
                <a:ea typeface="ＭＳ Ｐゴシック" pitchFamily="34" charset="-128"/>
              </a:rPr>
              <a:t>Познавательные</a:t>
            </a:r>
            <a:r>
              <a:rPr lang="ru-RU" b="1">
                <a:solidFill>
                  <a:srgbClr val="000000"/>
                </a:solidFill>
                <a:latin typeface="Verdana" pitchFamily="34" charset="0"/>
                <a:ea typeface="ＭＳ Ｐゴシック" pitchFamily="34" charset="-128"/>
              </a:rPr>
              <a:t> </a:t>
            </a:r>
            <a:endParaRPr lang="en-US" b="1">
              <a:solidFill>
                <a:srgbClr val="000000"/>
              </a:solidFill>
              <a:latin typeface="Verdana" pitchFamily="34" charset="0"/>
              <a:ea typeface="ＭＳ Ｐゴシック" pitchFamily="34" charset="-128"/>
            </a:endParaRPr>
          </a:p>
        </p:txBody>
      </p:sp>
      <p:sp>
        <p:nvSpPr>
          <p:cNvPr id="15366" name="Text Box 32"/>
          <p:cNvSpPr txBox="1">
            <a:spLocks noChangeArrowheads="1"/>
          </p:cNvSpPr>
          <p:nvPr/>
        </p:nvSpPr>
        <p:spPr bwMode="auto">
          <a:xfrm>
            <a:off x="1905001" y="5483225"/>
            <a:ext cx="2762295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b="1">
                <a:solidFill>
                  <a:prstClr val="black"/>
                </a:solidFill>
                <a:latin typeface="Verdana" pitchFamily="34" charset="0"/>
                <a:ea typeface="ＭＳ Ｐゴシック" pitchFamily="34" charset="-128"/>
              </a:rPr>
              <a:t>Коммуникативные</a:t>
            </a:r>
            <a:r>
              <a:rPr lang="ru-RU" b="1">
                <a:solidFill>
                  <a:prstClr val="white"/>
                </a:solidFill>
                <a:latin typeface="Verdana" pitchFamily="34" charset="0"/>
                <a:ea typeface="ＭＳ Ｐゴシック" pitchFamily="34" charset="-128"/>
              </a:rPr>
              <a:t> </a:t>
            </a:r>
            <a:endParaRPr lang="en-US" b="1">
              <a:solidFill>
                <a:prstClr val="white"/>
              </a:solidFill>
              <a:latin typeface="Verdana" pitchFamily="34" charset="0"/>
              <a:ea typeface="ＭＳ Ｐゴシック" pitchFamily="34" charset="-128"/>
            </a:endParaRPr>
          </a:p>
        </p:txBody>
      </p:sp>
      <p:sp>
        <p:nvSpPr>
          <p:cNvPr id="15367" name="Прямоугольник 3"/>
          <p:cNvSpPr>
            <a:spLocks noChangeArrowheads="1"/>
          </p:cNvSpPr>
          <p:nvPr/>
        </p:nvSpPr>
        <p:spPr bwMode="auto">
          <a:xfrm>
            <a:off x="4819650" y="1503363"/>
            <a:ext cx="457200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46088" indent="-446088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sz="1600" b="1" dirty="0">
                <a:solidFill>
                  <a:prstClr val="black"/>
                </a:solidFill>
                <a:latin typeface="Arial" charset="0"/>
                <a:ea typeface="ＭＳ Ｐゴシック" pitchFamily="34" charset="-128"/>
              </a:rPr>
              <a:t>формируется внутренняя позиция;</a:t>
            </a:r>
          </a:p>
          <a:p>
            <a:pPr marL="446088" indent="-446088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sz="1600" b="1" dirty="0">
                <a:solidFill>
                  <a:prstClr val="black"/>
                </a:solidFill>
                <a:latin typeface="Arial" charset="0"/>
                <a:ea typeface="ＭＳ Ｐゴシック" pitchFamily="34" charset="-128"/>
              </a:rPr>
              <a:t>мотивация;</a:t>
            </a:r>
          </a:p>
          <a:p>
            <a:pPr marL="446088" indent="-446088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sz="1600" b="1" dirty="0">
                <a:solidFill>
                  <a:prstClr val="black"/>
                </a:solidFill>
                <a:latin typeface="Arial" charset="0"/>
                <a:ea typeface="ＭＳ Ｐゴシック" pitchFamily="34" charset="-128"/>
              </a:rPr>
              <a:t>нравственно-этическая оценка;</a:t>
            </a:r>
            <a:r>
              <a:rPr lang="ru-RU" sz="1600" dirty="0">
                <a:solidFill>
                  <a:prstClr val="black"/>
                </a:solidFill>
                <a:latin typeface="Arial" charset="0"/>
                <a:ea typeface="ＭＳ Ｐゴシック" pitchFamily="34" charset="-128"/>
              </a:rPr>
              <a:t> </a:t>
            </a:r>
          </a:p>
        </p:txBody>
      </p:sp>
      <p:sp>
        <p:nvSpPr>
          <p:cNvPr id="15368" name="Прямоугольник 4"/>
          <p:cNvSpPr>
            <a:spLocks noChangeArrowheads="1"/>
          </p:cNvSpPr>
          <p:nvPr/>
        </p:nvSpPr>
        <p:spPr bwMode="auto">
          <a:xfrm>
            <a:off x="4845050" y="2924176"/>
            <a:ext cx="457200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sz="1600" b="1">
                <a:solidFill>
                  <a:prstClr val="black"/>
                </a:solidFill>
                <a:latin typeface="Arial" charset="0"/>
                <a:ea typeface="ＭＳ Ｐゴシック" pitchFamily="34" charset="-128"/>
              </a:rPr>
              <a:t>волевая саморегуляция;</a:t>
            </a:r>
          </a:p>
        </p:txBody>
      </p:sp>
      <p:sp>
        <p:nvSpPr>
          <p:cNvPr id="15369" name="Прямоугольник 5"/>
          <p:cNvSpPr>
            <a:spLocks noChangeArrowheads="1"/>
          </p:cNvSpPr>
          <p:nvPr/>
        </p:nvSpPr>
        <p:spPr bwMode="auto">
          <a:xfrm>
            <a:off x="4819651" y="3848101"/>
            <a:ext cx="5692775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ru-RU" sz="1600" b="1">
                <a:solidFill>
                  <a:prstClr val="black"/>
                </a:solidFill>
                <a:latin typeface="Arial" charset="0"/>
                <a:ea typeface="ＭＳ Ｐゴシック" pitchFamily="34" charset="-128"/>
              </a:rPr>
              <a:t>постановка и решение проблем;</a:t>
            </a: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Clr>
                <a:srgbClr val="000099"/>
              </a:buClr>
              <a:buFont typeface="Wingdings" pitchFamily="2" charset="2"/>
              <a:buChar char="Ø"/>
            </a:pPr>
            <a:r>
              <a:rPr lang="ru-RU" sz="1600" b="1">
                <a:solidFill>
                  <a:prstClr val="black"/>
                </a:solidFill>
                <a:latin typeface="Arial" charset="0"/>
                <a:ea typeface="ＭＳ Ｐゴシック" pitchFamily="34" charset="-128"/>
              </a:rPr>
              <a:t>установление причинно-следственных связей.</a:t>
            </a: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Clr>
                <a:srgbClr val="000099"/>
              </a:buClr>
              <a:buFont typeface="Wingdings" pitchFamily="2" charset="2"/>
              <a:buChar char="Ø"/>
            </a:pPr>
            <a:r>
              <a:rPr lang="ru-RU" sz="1600" b="1">
                <a:solidFill>
                  <a:prstClr val="black"/>
                </a:solidFill>
                <a:latin typeface="Arial" charset="0"/>
                <a:ea typeface="ＭＳ Ｐゴシック" pitchFamily="34" charset="-128"/>
              </a:rPr>
              <a:t>построение логической цепи рассуждений</a:t>
            </a:r>
            <a:r>
              <a:rPr lang="ru-RU" b="1">
                <a:solidFill>
                  <a:prstClr val="black"/>
                </a:solidFill>
                <a:latin typeface="Arial" charset="0"/>
                <a:ea typeface="ＭＳ Ｐゴシック" pitchFamily="34" charset="-128"/>
              </a:rPr>
              <a:t>.</a:t>
            </a: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endParaRPr lang="ru-RU" b="1">
              <a:solidFill>
                <a:srgbClr val="3333FF"/>
              </a:solidFill>
              <a:latin typeface="Arial" charset="0"/>
              <a:ea typeface="ＭＳ Ｐゴシック" pitchFamily="34" charset="-128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832350" y="5116513"/>
            <a:ext cx="5511800" cy="1878012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defRPr/>
            </a:pPr>
            <a:r>
              <a:rPr lang="ru-RU" sz="1600" b="1" dirty="0">
                <a:solidFill>
                  <a:prstClr val="black"/>
                </a:solidFill>
                <a:latin typeface="Arial" charset="0"/>
                <a:ea typeface="ＭＳ Ｐゴシック" pitchFamily="34" charset="-128"/>
              </a:rPr>
              <a:t>планирование учебного сотрудничества с учителем и сверстникам;</a:t>
            </a: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defRPr/>
            </a:pPr>
            <a:r>
              <a:rPr lang="ru-RU" sz="1600" b="1" dirty="0">
                <a:solidFill>
                  <a:prstClr val="black"/>
                </a:solidFill>
                <a:latin typeface="Arial" charset="0"/>
                <a:ea typeface="ＭＳ Ｐゴシック" pitchFamily="34" charset="-128"/>
              </a:rPr>
              <a:t>постановка вопросов;</a:t>
            </a: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  <a:defRPr/>
            </a:pPr>
            <a:r>
              <a:rPr lang="ru-RU" sz="1600" b="1" dirty="0">
                <a:solidFill>
                  <a:prstClr val="black"/>
                </a:solidFill>
                <a:latin typeface="Arial" charset="0"/>
                <a:ea typeface="ＭＳ Ｐゴシック" pitchFamily="34" charset="-128"/>
              </a:rPr>
              <a:t>умение с достаточной полнотой и точностью выражать свои мысли. </a:t>
            </a:r>
            <a:endParaRPr lang="en-US" sz="1600" b="1" dirty="0">
              <a:solidFill>
                <a:prstClr val="black"/>
              </a:solidFill>
              <a:latin typeface="Arial" charset="0"/>
              <a:ea typeface="ＭＳ Ｐゴシック" pitchFamily="34" charset="-128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b="1" dirty="0">
              <a:solidFill>
                <a:srgbClr val="0000CC"/>
              </a:solidFill>
              <a:latin typeface="Arial" charset="0"/>
              <a:ea typeface="ＭＳ Ｐゴシック" pitchFamily="34" charset="-128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b="1" dirty="0">
              <a:solidFill>
                <a:srgbClr val="0000CC"/>
              </a:solidFill>
              <a:latin typeface="Arial" charset="0"/>
              <a:ea typeface="ＭＳ Ｐゴシック" pitchFamily="34" charset="-128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 bwMode="auto">
          <a:xfrm>
            <a:off x="1524001" y="6294439"/>
            <a:ext cx="6119813" cy="23018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9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itchFamily="34" charset="0"/>
                <a:ea typeface="ＭＳ Ｐゴシック" pitchFamily="34" charset="-128"/>
              </a:rPr>
              <a:t>Коучинг в образовании</a:t>
            </a:r>
            <a:r>
              <a:rPr lang="en-US" sz="9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itchFamily="34" charset="0"/>
                <a:ea typeface="ＭＳ Ｐゴシック" pitchFamily="34" charset="-128"/>
              </a:rPr>
              <a:t>: CoachingInEducation.ru</a:t>
            </a:r>
            <a:endParaRPr lang="ru-RU" sz="900" dirty="0">
              <a:solidFill>
                <a:prstClr val="black">
                  <a:lumMod val="50000"/>
                  <a:lumOff val="50000"/>
                </a:prstClr>
              </a:solidFill>
              <a:latin typeface="Arial" pitchFamily="34" charset="0"/>
              <a:ea typeface="ＭＳ Ｐゴシック" pitchFamily="34" charset="-128"/>
            </a:endParaRPr>
          </a:p>
        </p:txBody>
      </p:sp>
      <p:sp useBgFill="1">
        <p:nvSpPr>
          <p:cNvPr id="16388" name="Заголовок 1"/>
          <p:cNvSpPr txBox="1">
            <a:spLocks/>
          </p:cNvSpPr>
          <p:nvPr/>
        </p:nvSpPr>
        <p:spPr bwMode="auto">
          <a:xfrm>
            <a:off x="1310641" y="203200"/>
            <a:ext cx="10678160" cy="6321427"/>
          </a:xfrm>
          <a:prstGeom prst="rect">
            <a:avLst/>
          </a:prstGeom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u="sng" dirty="0">
                <a:solidFill>
                  <a:prstClr val="black"/>
                </a:solidFill>
                <a:latin typeface="Arial" charset="0"/>
                <a:ea typeface="ＭＳ Ｐゴシック" pitchFamily="34" charset="-128"/>
              </a:rPr>
              <a:t>Цели занятия для учителя:</a:t>
            </a:r>
            <a:endParaRPr lang="ru-RU" sz="2000" dirty="0">
              <a:solidFill>
                <a:prstClr val="black"/>
              </a:solidFill>
              <a:latin typeface="Arial" charset="0"/>
              <a:ea typeface="ＭＳ Ｐゴシック" pitchFamily="34" charset="-128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prstClr val="black"/>
                </a:solidFill>
                <a:latin typeface="Arial" charset="0"/>
                <a:ea typeface="ＭＳ Ｐゴシック" pitchFamily="34" charset="-128"/>
              </a:rPr>
              <a:t>Актуализация личностного смысла учащихся к изучаемому материалу; развитие умений самостоятельно в комплексе применять полученные знания, умения, навыки, осуществлять их перенос в новые условия; создание условий для развития навыков общения, создать на уроке ситуацию, в которой учащиеся смогут увидеть связь между предметами: математикой и биологией.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000" dirty="0">
              <a:solidFill>
                <a:prstClr val="black"/>
              </a:solidFill>
              <a:latin typeface="Arial" charset="0"/>
              <a:ea typeface="ＭＳ Ｐゴシック" pitchFamily="34" charset="-128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u="sng" dirty="0">
                <a:solidFill>
                  <a:prstClr val="black"/>
                </a:solidFill>
                <a:latin typeface="Arial" charset="0"/>
                <a:ea typeface="ＭＳ Ｐゴシック" pitchFamily="34" charset="-128"/>
              </a:rPr>
              <a:t>Цели занятия для учащихся</a:t>
            </a:r>
            <a:endParaRPr lang="ru-RU" sz="2000" dirty="0">
              <a:solidFill>
                <a:prstClr val="black"/>
              </a:solidFill>
              <a:latin typeface="Arial" charset="0"/>
              <a:ea typeface="ＭＳ Ｐゴシック" pitchFamily="34" charset="-128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prstClr val="black"/>
                </a:solidFill>
                <a:latin typeface="Arial" charset="0"/>
                <a:ea typeface="ＭＳ Ｐゴシック" pitchFamily="34" charset="-128"/>
              </a:rPr>
              <a:t>Обобщение знаний учащихся о процентах, знакомство  глобальными проблемами человечества.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prstClr val="black"/>
                </a:solidFill>
                <a:latin typeface="Arial" charset="0"/>
                <a:ea typeface="ＭＳ Ｐゴシック" pitchFamily="34" charset="-128"/>
              </a:rPr>
              <a:t>Решение задач на проценты 3-х типов.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prstClr val="black"/>
                </a:solidFill>
                <a:latin typeface="Arial" charset="0"/>
                <a:ea typeface="ＭＳ Ｐゴシック" pitchFamily="34" charset="-128"/>
              </a:rPr>
              <a:t>Развитие умений  применять ранее полученные знания в новых условиях.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prstClr val="black"/>
                </a:solidFill>
                <a:latin typeface="Arial" charset="0"/>
                <a:ea typeface="ＭＳ Ｐゴシック" pitchFamily="34" charset="-128"/>
              </a:rPr>
              <a:t>Активизировать деятельность учащихся на уроке, развивать умение логически мыслить, доказывать свою точку зрения, терпимо относиться к чужому мнению.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prstClr val="black"/>
                </a:solidFill>
                <a:latin typeface="Arial" charset="0"/>
                <a:ea typeface="ＭＳ Ｐゴシック" pitchFamily="34" charset="-128"/>
              </a:rPr>
              <a:t>Увидеть связь между предметами: математикой и биологией.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410" name="TextBox 2"/>
          <p:cNvSpPr txBox="1">
            <a:spLocks noChangeArrowheads="1"/>
          </p:cNvSpPr>
          <p:nvPr/>
        </p:nvSpPr>
        <p:spPr bwMode="auto">
          <a:xfrm>
            <a:off x="1951038" y="228601"/>
            <a:ext cx="9895522" cy="400110"/>
          </a:xfrm>
          <a:prstGeom prst="rect">
            <a:avLst/>
          </a:prstGeom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>
                <a:solidFill>
                  <a:prstClr val="black"/>
                </a:solidFill>
                <a:latin typeface="Arial" charset="0"/>
                <a:ea typeface="ＭＳ Ｐゴシック" pitchFamily="34" charset="-128"/>
              </a:rPr>
              <a:t>1 этап – </a:t>
            </a:r>
            <a:r>
              <a:rPr lang="ru-RU" sz="2000" b="1" u="sng" dirty="0">
                <a:solidFill>
                  <a:prstClr val="black"/>
                </a:solidFill>
                <a:latin typeface="Arial" charset="0"/>
                <a:ea typeface="ＭＳ Ｐゴシック" pitchFamily="34" charset="-128"/>
              </a:rPr>
              <a:t>Вхождение или погружение в тему. </a:t>
            </a:r>
            <a:endParaRPr lang="ru-RU" dirty="0">
              <a:solidFill>
                <a:prstClr val="black"/>
              </a:solidFill>
              <a:latin typeface="Arial" charset="0"/>
              <a:ea typeface="ＭＳ Ｐゴシック" pitchFamily="34" charset="-128"/>
            </a:endParaRPr>
          </a:p>
        </p:txBody>
      </p:sp>
      <p:cxnSp>
        <p:nvCxnSpPr>
          <p:cNvPr id="9" name="Прямая со стрелкой 8"/>
          <p:cNvCxnSpPr>
            <a:cxnSpLocks/>
          </p:cNvCxnSpPr>
          <p:nvPr/>
        </p:nvCxnSpPr>
        <p:spPr>
          <a:xfrm>
            <a:off x="5552440" y="1050132"/>
            <a:ext cx="31750" cy="274637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5695950" y="3808413"/>
            <a:ext cx="0" cy="57626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7413" name="TextBox 18"/>
          <p:cNvSpPr txBox="1">
            <a:spLocks noChangeArrowheads="1"/>
          </p:cNvSpPr>
          <p:nvPr/>
        </p:nvSpPr>
        <p:spPr bwMode="auto">
          <a:xfrm>
            <a:off x="208439" y="796488"/>
            <a:ext cx="11846560" cy="5325560"/>
          </a:xfrm>
          <a:prstGeom prst="rect">
            <a:avLst/>
          </a:prstGeom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Учитель: Здравствуйте! Что такое «Здрав-</a:t>
            </a:r>
            <a:r>
              <a:rPr lang="ru-RU" sz="2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ствуй</a:t>
            </a: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?» - Лучшее из слов, потому что «Здравствуй!» Значит «Будь здоров!».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Скажите, пожалуйста, а для чего люди здороваются? В разных странах люди по-разному приветствуют друг друга. Как это делают в нашей стране? 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Учитель: Когда люди здороваются, они желают друг другу здоровья. Поздороваемся по-башкирски, по-татарски. Как перевести на русский? (</a:t>
            </a:r>
            <a:r>
              <a:rPr lang="ru-RU" sz="2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Саумысыз</a:t>
            </a: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здоровья! </a:t>
            </a:r>
            <a:r>
              <a:rPr lang="ru-RU" sz="20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Исанмесез</a:t>
            </a: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Живите в здравии!)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0215">
              <a:lnSpc>
                <a:spcPct val="107000"/>
              </a:lnSpc>
              <a:spcAft>
                <a:spcPts val="800"/>
              </a:spcAft>
              <a:tabLst>
                <a:tab pos="409575" algn="l"/>
              </a:tabLst>
            </a:pP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Введение в урок. </a:t>
            </a: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Подготовка к восприятию нового материала.</a:t>
            </a: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31800" indent="450215">
              <a:spcBef>
                <a:spcPts val="25"/>
              </a:spcBef>
              <a:spcAft>
                <a:spcPts val="0"/>
              </a:spcAft>
              <a:tabLst>
                <a:tab pos="409575" algn="l"/>
              </a:tabLst>
            </a:pP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Здоровье для человека самая главная ценность. Но, к сожалению, мы начинаем говорить о здоровье тогда, когда его теряем. </a:t>
            </a:r>
            <a:r>
              <a:rPr lang="ru-RU" sz="20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А вы</a:t>
            </a:r>
            <a:r>
              <a:rPr lang="ru-RU" sz="2000" spc="-4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любите</a:t>
            </a:r>
            <a:r>
              <a:rPr lang="ru-RU" sz="2000" spc="-35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жизнь?</a:t>
            </a:r>
            <a:r>
              <a:rPr lang="ru-RU" sz="2000" spc="-4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Кто хочет жить долго и счастливо? 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-</a:t>
            </a: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Нужно ли соблюдать какие-либо правила, чтобы наша жизнь</a:t>
            </a:r>
            <a:r>
              <a:rPr lang="ru-RU" sz="2000" spc="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была долгой</a:t>
            </a:r>
            <a:r>
              <a:rPr lang="ru-RU" sz="2000" spc="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и</a:t>
            </a:r>
            <a:r>
              <a:rPr lang="ru-RU" sz="2000" spc="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счастливой?</a:t>
            </a:r>
            <a:r>
              <a:rPr lang="ru-RU" sz="2000" spc="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Если мы исключим здоровье из нашего списка, будет ли наша</a:t>
            </a:r>
            <a:r>
              <a:rPr lang="ru-RU" sz="2000" spc="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жизнь</a:t>
            </a:r>
            <a:r>
              <a:rPr lang="ru-RU" sz="2000" spc="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счастливой?</a:t>
            </a:r>
          </a:p>
          <a:p>
            <a:pPr indent="450215"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На партах кейсы «Задачи и данные на проценты по теме «ЗОЖ»»</a:t>
            </a:r>
            <a:endParaRPr lang="ru-RU" sz="20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sz="20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Какая тема урока?</a:t>
            </a:r>
            <a:endParaRPr lang="ru-RU" sz="2000" b="1" i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dirty="0">
              <a:solidFill>
                <a:prstClr val="black"/>
              </a:solidFill>
              <a:latin typeface="Arial" charset="0"/>
              <a:ea typeface="ＭＳ Ｐゴシック" pitchFamily="34" charset="-128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3789749" y="5399739"/>
            <a:ext cx="7272338" cy="6477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dirty="0">
                <a:solidFill>
                  <a:prstClr val="black"/>
                </a:solidFill>
                <a:latin typeface="Calibri"/>
              </a:rPr>
              <a:t>УУД – личностные (формируется внутренняя позиция; мотивация)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434" name="TextBox 1"/>
          <p:cNvSpPr txBox="1">
            <a:spLocks noChangeArrowheads="1"/>
          </p:cNvSpPr>
          <p:nvPr/>
        </p:nvSpPr>
        <p:spPr bwMode="auto">
          <a:xfrm>
            <a:off x="538480" y="476250"/>
            <a:ext cx="11338560" cy="584775"/>
          </a:xfrm>
          <a:prstGeom prst="rect">
            <a:avLst/>
          </a:prstGeom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>
                <a:solidFill>
                  <a:prstClr val="black"/>
                </a:solidFill>
                <a:latin typeface="Arial" charset="0"/>
                <a:ea typeface="ＭＳ Ｐゴシック" pitchFamily="34" charset="-128"/>
              </a:rPr>
              <a:t>2 этап Формирование ожиданий обучающихся</a:t>
            </a:r>
          </a:p>
        </p:txBody>
      </p:sp>
      <p:sp>
        <p:nvSpPr>
          <p:cNvPr id="18435" name="TextBox 2"/>
          <p:cNvSpPr txBox="1">
            <a:spLocks noChangeArrowheads="1"/>
          </p:cNvSpPr>
          <p:nvPr/>
        </p:nvSpPr>
        <p:spPr bwMode="auto">
          <a:xfrm>
            <a:off x="1703389" y="1628775"/>
            <a:ext cx="432117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prstClr val="black"/>
                </a:solidFill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      </a:t>
            </a:r>
            <a:r>
              <a:rPr lang="ru-RU" b="1" u="sng" dirty="0">
                <a:solidFill>
                  <a:prstClr val="black"/>
                </a:solidFill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Открытые вопросы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prstClr val="black"/>
                </a:solidFill>
                <a:latin typeface="Arial" charset="0"/>
                <a:ea typeface="ＭＳ Ｐゴシック" pitchFamily="34" charset="-128"/>
              </a:rPr>
              <a:t>-  Почему эта цель важна для тебя?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dirty="0">
                <a:solidFill>
                  <a:prstClr val="black"/>
                </a:solidFill>
                <a:latin typeface="Arial" charset="0"/>
                <a:ea typeface="ＭＳ Ｐゴシック" pitchFamily="34" charset="-128"/>
              </a:rPr>
              <a:t> - Как ты поймешь, что достиг цели?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dirty="0">
              <a:solidFill>
                <a:prstClr val="black"/>
              </a:solidFill>
              <a:latin typeface="Arial" charset="0"/>
              <a:ea typeface="ＭＳ Ｐゴシック" pitchFamily="34" charset="-128"/>
            </a:endParaRPr>
          </a:p>
        </p:txBody>
      </p:sp>
      <p:sp>
        <p:nvSpPr>
          <p:cNvPr id="18436" name="TextBox 3"/>
          <p:cNvSpPr txBox="1">
            <a:spLocks noChangeArrowheads="1"/>
          </p:cNvSpPr>
          <p:nvPr/>
        </p:nvSpPr>
        <p:spPr bwMode="auto">
          <a:xfrm>
            <a:off x="6311900" y="1643063"/>
            <a:ext cx="3887788" cy="2862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b="1" u="sng">
                <a:solidFill>
                  <a:prstClr val="black"/>
                </a:solidFill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Шкала развития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>
                <a:solidFill>
                  <a:prstClr val="black"/>
                </a:solidFill>
                <a:latin typeface="Arial" charset="0"/>
                <a:ea typeface="ＭＳ Ｐゴシック" pitchFamily="34" charset="-128"/>
              </a:rPr>
              <a:t>«Какого наилучшего результата каждый из вас ожидает от урока? Запишите свои ожидания в рабочих тетрадях. Рядом с записью, на шкале от 1 до 10 отметьте, где вы сейчас находитесь по отношению к  идеальному  для вас результату».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charset="0"/>
              <a:ea typeface="ＭＳ Ｐゴシック" pitchFamily="34" charset="-128"/>
            </a:endParaRPr>
          </a:p>
        </p:txBody>
      </p:sp>
      <p:sp>
        <p:nvSpPr>
          <p:cNvPr id="18437" name="TextBox 4"/>
          <p:cNvSpPr txBox="1">
            <a:spLocks noChangeArrowheads="1"/>
          </p:cNvSpPr>
          <p:nvPr/>
        </p:nvSpPr>
        <p:spPr bwMode="auto">
          <a:xfrm>
            <a:off x="2282825" y="3073401"/>
            <a:ext cx="22288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b="1" u="sng">
                <a:solidFill>
                  <a:prstClr val="black"/>
                </a:solidFill>
                <a:latin typeface="Times New Roman" pitchFamily="18" charset="0"/>
                <a:ea typeface="ＭＳ Ｐゴシック" pitchFamily="34" charset="-128"/>
                <a:cs typeface="Times New Roman" pitchFamily="18" charset="0"/>
              </a:rPr>
              <a:t>Лист ожидания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charset="0"/>
              <a:ea typeface="ＭＳ Ｐゴシック" pitchFamily="34" charset="-128"/>
            </a:endParaRPr>
          </a:p>
        </p:txBody>
      </p:sp>
      <p:pic>
        <p:nvPicPr>
          <p:cNvPr id="18439" name="Picture 2" descr="D:\Мои документы\Ирина\выступления и курсы\конкурс ноябрь 2013\Фото03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0751" y="3600451"/>
            <a:ext cx="2411413" cy="180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2495550" y="5661025"/>
            <a:ext cx="7272338" cy="6477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dirty="0">
                <a:solidFill>
                  <a:prstClr val="black"/>
                </a:solidFill>
                <a:latin typeface="Calibri"/>
              </a:rPr>
              <a:t>УУД – личностные (формируется внутренняя позиция; мотивация)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 flipH="1" flipV="1">
            <a:off x="6078538" y="2852739"/>
            <a:ext cx="36512" cy="2301875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42" name="TextBox 14"/>
          <p:cNvSpPr txBox="1">
            <a:spLocks noChangeArrowheads="1"/>
          </p:cNvSpPr>
          <p:nvPr/>
        </p:nvSpPr>
        <p:spPr bwMode="auto">
          <a:xfrm>
            <a:off x="5843588" y="5013326"/>
            <a:ext cx="36036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>
                <a:solidFill>
                  <a:prstClr val="black"/>
                </a:solidFill>
                <a:latin typeface="Arial" charset="0"/>
                <a:ea typeface="ＭＳ Ｐゴシック" pitchFamily="34" charset="-128"/>
              </a:rPr>
              <a:t>1</a:t>
            </a:r>
          </a:p>
        </p:txBody>
      </p:sp>
      <p:sp>
        <p:nvSpPr>
          <p:cNvPr id="18443" name="TextBox 15"/>
          <p:cNvSpPr txBox="1">
            <a:spLocks noChangeArrowheads="1"/>
          </p:cNvSpPr>
          <p:nvPr/>
        </p:nvSpPr>
        <p:spPr bwMode="auto">
          <a:xfrm>
            <a:off x="5664201" y="2997201"/>
            <a:ext cx="3603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>
                <a:solidFill>
                  <a:prstClr val="black"/>
                </a:solidFill>
                <a:latin typeface="Arial" charset="0"/>
                <a:ea typeface="ＭＳ Ｐゴシック" pitchFamily="34" charset="-128"/>
              </a:rPr>
              <a:t>10</a:t>
            </a:r>
          </a:p>
        </p:txBody>
      </p:sp>
      <p:cxnSp>
        <p:nvCxnSpPr>
          <p:cNvPr id="18" name="Прямая соединительная линия 17"/>
          <p:cNvCxnSpPr>
            <a:endCxn id="18442" idx="3"/>
          </p:cNvCxnSpPr>
          <p:nvPr/>
        </p:nvCxnSpPr>
        <p:spPr>
          <a:xfrm flipV="1">
            <a:off x="6024564" y="5151439"/>
            <a:ext cx="179387" cy="317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459" name="TextBox 1"/>
          <p:cNvSpPr txBox="1">
            <a:spLocks noChangeArrowheads="1"/>
          </p:cNvSpPr>
          <p:nvPr/>
        </p:nvSpPr>
        <p:spPr bwMode="auto">
          <a:xfrm>
            <a:off x="7136504" y="224885"/>
            <a:ext cx="4958080" cy="584775"/>
          </a:xfrm>
          <a:prstGeom prst="rect">
            <a:avLst/>
          </a:prstGeom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3 .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Актуализация знаний</a:t>
            </a:r>
            <a:r>
              <a:rPr lang="ru-RU" sz="2000" dirty="0"/>
              <a:t>.</a:t>
            </a:r>
            <a:endParaRPr lang="ru-RU" dirty="0">
              <a:solidFill>
                <a:prstClr val="black"/>
              </a:solidFill>
              <a:latin typeface="Arial" charset="0"/>
              <a:ea typeface="ＭＳ Ｐゴシック" pitchFamily="34" charset="-128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13360" y="5325034"/>
            <a:ext cx="11978640" cy="112058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dirty="0">
                <a:solidFill>
                  <a:srgbClr val="0070C0"/>
                </a:solidFill>
                <a:latin typeface="Calibri"/>
              </a:rPr>
              <a:t>УУД – </a:t>
            </a:r>
            <a:r>
              <a:rPr lang="ru-RU" sz="1400" u="sng" dirty="0">
                <a:solidFill>
                  <a:srgbClr val="0070C0"/>
                </a:solidFill>
                <a:latin typeface="Calibri"/>
              </a:rPr>
              <a:t>познавательные</a:t>
            </a:r>
            <a:r>
              <a:rPr lang="ru-RU" sz="1400" dirty="0">
                <a:solidFill>
                  <a:srgbClr val="0070C0"/>
                </a:solidFill>
                <a:latin typeface="Calibri"/>
              </a:rPr>
              <a:t> </a:t>
            </a:r>
            <a:r>
              <a:rPr lang="ru-RU" sz="1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(постановка и решение проблем; установление причинно-следственных связей, построение логической цепи рассуждений)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-  </a:t>
            </a:r>
            <a:r>
              <a:rPr lang="ru-RU" sz="1400" u="sng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коммуникативные </a:t>
            </a:r>
            <a:r>
              <a:rPr lang="ru-RU" sz="1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(планирование учебного сотрудничества с учителем и сверстникам; постановка вопросов;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4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умение с достаточной полнотой и точностью выражать свои мысли.)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-  </a:t>
            </a:r>
            <a:r>
              <a:rPr lang="ru-RU" sz="2000" u="sng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регулятивные </a:t>
            </a:r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(волевая </a:t>
            </a:r>
            <a:r>
              <a:rPr lang="ru-RU" sz="2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саморегуляция</a:t>
            </a:r>
            <a:r>
              <a:rPr lang="ru-RU" sz="2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US" sz="20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DD9803F-118B-4104-ABD4-A709ADF38D75}"/>
              </a:ext>
            </a:extLst>
          </p:cNvPr>
          <p:cNvSpPr txBox="1"/>
          <p:nvPr/>
        </p:nvSpPr>
        <p:spPr>
          <a:xfrm>
            <a:off x="213360" y="224885"/>
            <a:ext cx="6329679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/>
            <a:r>
              <a:rPr lang="ru-RU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Тема </a:t>
            </a:r>
            <a:r>
              <a:rPr lang="ru-RU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(Решение задач на проценты по теме «Здоровье:</a:t>
            </a:r>
            <a:r>
              <a:rPr lang="ru-RU" b="1" spc="-2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глобальные</a:t>
            </a:r>
            <a:r>
              <a:rPr lang="ru-RU" b="1" spc="-1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проблемы</a:t>
            </a:r>
            <a:r>
              <a:rPr lang="ru-RU" b="1" spc="-2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и</a:t>
            </a:r>
            <a:r>
              <a:rPr lang="ru-RU" b="1" spc="-1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основы</a:t>
            </a:r>
            <a:r>
              <a:rPr lang="ru-RU" b="1" spc="-2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здорового</a:t>
            </a:r>
            <a:r>
              <a:rPr lang="ru-RU" b="1" spc="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образа</a:t>
            </a:r>
            <a:r>
              <a:rPr lang="ru-RU" b="1" spc="1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жизни. Формула жизни»)</a:t>
            </a:r>
            <a:endParaRPr lang="ru-RU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+mj-lt"/>
              <a:buAutoNum type="arabicParenR"/>
            </a:pPr>
            <a:r>
              <a:rPr lang="ru-RU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Постановка</a:t>
            </a:r>
            <a:r>
              <a:rPr lang="ru-RU" b="1" spc="4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цели</a:t>
            </a:r>
            <a:r>
              <a:rPr lang="ru-RU" b="1" spc="4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и</a:t>
            </a:r>
            <a:r>
              <a:rPr lang="ru-RU" b="1" spc="4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задач</a:t>
            </a:r>
            <a:r>
              <a:rPr lang="ru-RU" b="1" spc="4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урока.</a:t>
            </a:r>
            <a:endParaRPr lang="ru-RU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/>
            <a:r>
              <a:rPr lang="ru-RU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А</a:t>
            </a:r>
            <a:r>
              <a:rPr lang="ru-RU" b="1" spc="-2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как</a:t>
            </a:r>
            <a:r>
              <a:rPr lang="ru-RU" b="1" spc="-1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вы</a:t>
            </a:r>
            <a:r>
              <a:rPr lang="ru-RU" b="1" spc="-1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думаете,</a:t>
            </a:r>
            <a:r>
              <a:rPr lang="ru-RU" b="1" spc="-2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какова</a:t>
            </a:r>
            <a:r>
              <a:rPr lang="ru-RU" b="1" spc="-1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цель, задачи</a:t>
            </a:r>
            <a:r>
              <a:rPr lang="ru-RU" b="1" spc="-1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сегодняшнего</a:t>
            </a:r>
            <a:r>
              <a:rPr lang="ru-RU" b="1" spc="-2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урока?</a:t>
            </a:r>
            <a:r>
              <a:rPr lang="ru-RU" b="1" spc="-1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(Выяснение</a:t>
            </a:r>
            <a:r>
              <a:rPr lang="ru-RU" b="1" spc="-21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цели,</a:t>
            </a:r>
            <a:r>
              <a:rPr lang="ru-RU" b="1" spc="-2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b="1" spc="-2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</a:t>
            </a:r>
            <a:r>
              <a:rPr lang="ru-RU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адач).</a:t>
            </a:r>
            <a:endParaRPr lang="ru-RU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buFont typeface="+mj-lt"/>
              <a:buAutoNum type="arabicParenR"/>
            </a:pPr>
            <a:r>
              <a:rPr lang="ru-RU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Мотивация</a:t>
            </a:r>
            <a:r>
              <a:rPr lang="ru-RU" b="1" spc="4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учебной</a:t>
            </a:r>
            <a:r>
              <a:rPr lang="ru-RU" b="1" spc="45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деятельности </a:t>
            </a:r>
            <a:r>
              <a:rPr lang="ru-RU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учащихся.</a:t>
            </a:r>
          </a:p>
          <a:p>
            <a:pPr marL="342900" lvl="0" indent="-342900">
              <a:buFont typeface="+mj-lt"/>
              <a:buAutoNum type="arabicParenR"/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Как задачи математические помогут решить задачи ЗОЖ?</a:t>
            </a:r>
          </a:p>
          <a:p>
            <a:pPr marL="342900" lvl="0" indent="-342900">
              <a:buFont typeface="+mj-lt"/>
              <a:buAutoNum type="arabicParenR"/>
            </a:pPr>
            <a:r>
              <a:rPr lang="ru-RU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Что такое Здоровье? ЗОЖ?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24C7E31-F8E3-4009-A8A1-110608FFB002}"/>
              </a:ext>
            </a:extLst>
          </p:cNvPr>
          <p:cNvSpPr txBox="1"/>
          <p:nvPr/>
        </p:nvSpPr>
        <p:spPr>
          <a:xfrm>
            <a:off x="6939280" y="570902"/>
            <a:ext cx="5155304" cy="17647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Обратимся к толковому </a:t>
            </a:r>
            <a:r>
              <a:rPr lang="ru-RU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словарю</a:t>
            </a:r>
            <a:r>
              <a:rPr lang="ru-RU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indent="450215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И.С. Ожегова. </a:t>
            </a:r>
          </a:p>
          <a:p>
            <a:pPr indent="450215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(В словаре находят определение: з</a:t>
            </a:r>
            <a:r>
              <a:rPr lang="ru-RU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доровье – это состояние физического, психического и социального благополучия). </a:t>
            </a:r>
            <a:endParaRPr lang="ru-RU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02941BD-2AF3-4CF9-A601-4D568225D21E}"/>
              </a:ext>
            </a:extLst>
          </p:cNvPr>
          <p:cNvSpPr txBox="1"/>
          <p:nvPr/>
        </p:nvSpPr>
        <p:spPr>
          <a:xfrm>
            <a:off x="304800" y="3087207"/>
            <a:ext cx="11582400" cy="20519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solidFill>
                  <a:srgbClr val="339966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соответствии с Уставом Всемирной Организации Здравоохранения под здоровьем понимается </a:t>
            </a:r>
            <a:r>
              <a:rPr lang="ru-RU" sz="2000" b="1" i="1" dirty="0">
                <a:solidFill>
                  <a:srgbClr val="339966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«состояние полного физического, душевного и социального благополучия, а не только отсутствие болезней и физических дефектов».</a:t>
            </a:r>
            <a:r>
              <a:rPr lang="ru-RU" sz="2000" b="1" dirty="0">
                <a:solidFill>
                  <a:srgbClr val="339966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Здоровье человека является целостной системой взаимосвязанных друг с другом составных частей. Изменения в одной из составляющих неизбежно вызывают изменения во всех других. Составными частями здоровья являются: физическое, интеллектуальное, эмоциональное, социальное, духовное здоровье.</a:t>
            </a:r>
            <a:endParaRPr lang="ru-RU" sz="2000" b="1" dirty="0">
              <a:solidFill>
                <a:srgbClr val="339966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indent="450215"/>
            <a:r>
              <a:rPr lang="ru-RU" b="1" i="1" dirty="0">
                <a:solidFill>
                  <a:srgbClr val="009900"/>
                </a:solidFill>
                <a:latin typeface="Times New Roman"/>
                <a:ea typeface="Times New Roman"/>
              </a:rPr>
              <a:t>Дерево жизни</a:t>
            </a:r>
            <a:r>
              <a:rPr lang="ru-RU" i="1" dirty="0">
                <a:solidFill>
                  <a:srgbClr val="010101"/>
                </a:solidFill>
                <a:latin typeface="Times New Roman"/>
                <a:ea typeface="Times New Roman"/>
              </a:rPr>
              <a:t>.</a:t>
            </a:r>
            <a:endParaRPr lang="ru-RU" dirty="0">
              <a:effectLst/>
              <a:latin typeface="Times New Roman"/>
              <a:ea typeface="Times New Roman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847529" y="1772816"/>
            <a:ext cx="3600401" cy="4353664"/>
          </a:xfrm>
        </p:spPr>
        <p:txBody>
          <a:bodyPr>
            <a:noAutofit/>
          </a:bodyPr>
          <a:lstStyle/>
          <a:p>
            <a:pPr indent="450215"/>
            <a:r>
              <a:rPr lang="ru-RU" sz="3600" b="1" dirty="0">
                <a:solidFill>
                  <a:srgbClr val="FF0000"/>
                </a:solidFill>
                <a:latin typeface="Times New Roman"/>
                <a:ea typeface="Times New Roman"/>
              </a:rPr>
              <a:t>Ствол дерева – здоровый образ жизни, а ветки – это факторы образа жизни. 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519936" y="1412776"/>
            <a:ext cx="4824536" cy="4713704"/>
          </a:xfrm>
        </p:spPr>
        <p:txBody>
          <a:bodyPr>
            <a:normAutofit/>
          </a:bodyPr>
          <a:lstStyle/>
          <a:p>
            <a:pPr indent="0">
              <a:buNone/>
            </a:pPr>
            <a:r>
              <a:rPr lang="ru-RU" b="1" dirty="0">
                <a:solidFill>
                  <a:srgbClr val="FF0000"/>
                </a:solidFill>
                <a:latin typeface="Times New Roman"/>
                <a:ea typeface="Times New Roman"/>
              </a:rPr>
              <a:t>Факторы образа жизни. </a:t>
            </a:r>
          </a:p>
          <a:p>
            <a:pPr indent="0">
              <a:buNone/>
            </a:pPr>
            <a:r>
              <a:rPr lang="ru-RU" b="1" dirty="0">
                <a:solidFill>
                  <a:srgbClr val="002060"/>
                </a:solidFill>
                <a:latin typeface="Times New Roman"/>
                <a:ea typeface="Times New Roman"/>
              </a:rPr>
              <a:t>1. рациональное питание</a:t>
            </a:r>
          </a:p>
          <a:p>
            <a:pPr indent="0">
              <a:buNone/>
            </a:pPr>
            <a:r>
              <a:rPr lang="ru-RU" b="1" dirty="0">
                <a:solidFill>
                  <a:srgbClr val="002060"/>
                </a:solidFill>
                <a:latin typeface="Times New Roman"/>
                <a:ea typeface="Times New Roman"/>
              </a:rPr>
              <a:t>2. положительные эмоции</a:t>
            </a:r>
          </a:p>
          <a:p>
            <a:pPr indent="0">
              <a:buNone/>
            </a:pPr>
            <a:r>
              <a:rPr lang="ru-RU" b="1" dirty="0">
                <a:solidFill>
                  <a:srgbClr val="002060"/>
                </a:solidFill>
                <a:latin typeface="Times New Roman"/>
                <a:ea typeface="Times New Roman"/>
              </a:rPr>
              <a:t>3. движение (активный образ жизни)</a:t>
            </a:r>
          </a:p>
          <a:p>
            <a:pPr indent="0">
              <a:buNone/>
            </a:pPr>
            <a:r>
              <a:rPr lang="ru-RU" b="1" dirty="0">
                <a:solidFill>
                  <a:srgbClr val="002060"/>
                </a:solidFill>
                <a:latin typeface="Times New Roman"/>
                <a:ea typeface="Times New Roman"/>
              </a:rPr>
              <a:t>4. закаливание</a:t>
            </a:r>
          </a:p>
          <a:p>
            <a:pPr indent="0">
              <a:buNone/>
            </a:pPr>
            <a:r>
              <a:rPr lang="ru-RU" b="1" dirty="0">
                <a:solidFill>
                  <a:srgbClr val="002060"/>
                </a:solidFill>
                <a:latin typeface="Times New Roman"/>
                <a:ea typeface="Times New Roman"/>
              </a:rPr>
              <a:t>5. отсутствие вредных привычек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659188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6700" dirty="0">
                <a:solidFill>
                  <a:srgbClr val="010101"/>
                </a:solidFill>
                <a:latin typeface="Times New Roman"/>
                <a:ea typeface="Times New Roman"/>
              </a:rPr>
              <a:t>Формула здоровья</a:t>
            </a:r>
            <a:br>
              <a:rPr lang="ru-RU" dirty="0">
                <a:solidFill>
                  <a:srgbClr val="010101"/>
                </a:solidFill>
                <a:latin typeface="Times New Roman"/>
                <a:ea typeface="Times New Roman"/>
              </a:rPr>
            </a:br>
            <a:r>
              <a:rPr lang="ru-RU" dirty="0">
                <a:solidFill>
                  <a:srgbClr val="010101"/>
                </a:solidFill>
                <a:latin typeface="Times New Roman"/>
                <a:ea typeface="Times New Roman"/>
              </a:rPr>
              <a:t> </a:t>
            </a:r>
            <a:endParaRPr lang="ru-RU" dirty="0"/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87680" y="1564640"/>
            <a:ext cx="11226800" cy="4561523"/>
          </a:xfrm>
        </p:spPr>
        <p:txBody>
          <a:bodyPr>
            <a:normAutofit lnSpcReduction="10000"/>
          </a:bodyPr>
          <a:lstStyle/>
          <a:p>
            <a:pPr indent="450215"/>
            <a:r>
              <a:rPr lang="ru-RU" sz="4000" b="1" dirty="0">
                <a:solidFill>
                  <a:srgbClr val="FF0000"/>
                </a:solidFill>
                <a:latin typeface="Times New Roman"/>
                <a:ea typeface="Times New Roman"/>
              </a:rPr>
              <a:t>(</a:t>
            </a:r>
            <a:r>
              <a:rPr lang="ru-RU" sz="5400" b="1" dirty="0">
                <a:solidFill>
                  <a:srgbClr val="FF0000"/>
                </a:solidFill>
                <a:latin typeface="Times New Roman"/>
                <a:ea typeface="Times New Roman"/>
              </a:rPr>
              <a:t>100%)=</a:t>
            </a:r>
          </a:p>
          <a:p>
            <a:pPr indent="450215"/>
            <a:r>
              <a:rPr lang="ru-RU" sz="5400" b="1" dirty="0">
                <a:solidFill>
                  <a:srgbClr val="FF0000"/>
                </a:solidFill>
                <a:latin typeface="Times New Roman"/>
                <a:ea typeface="Times New Roman"/>
              </a:rPr>
              <a:t> = (10%) медицинские услуги + +(20%) наследственность +</a:t>
            </a:r>
          </a:p>
          <a:p>
            <a:pPr indent="450215"/>
            <a:r>
              <a:rPr lang="ru-RU" sz="5400" b="1" dirty="0">
                <a:solidFill>
                  <a:srgbClr val="FF0000"/>
                </a:solidFill>
                <a:latin typeface="Times New Roman"/>
                <a:ea typeface="Times New Roman"/>
              </a:rPr>
              <a:t> + (20%) окружающая среда +</a:t>
            </a:r>
          </a:p>
          <a:p>
            <a:pPr indent="450215"/>
            <a:r>
              <a:rPr lang="ru-RU" sz="5400" b="1" dirty="0">
                <a:solidFill>
                  <a:srgbClr val="FF0000"/>
                </a:solidFill>
                <a:latin typeface="Times New Roman"/>
                <a:ea typeface="Times New Roman"/>
              </a:rPr>
              <a:t> + (50%) образ жизни.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744303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01600"/>
            <a:ext cx="10972800" cy="1316038"/>
          </a:xfrm>
        </p:spPr>
        <p:txBody>
          <a:bodyPr>
            <a:normAutofit/>
          </a:bodyPr>
          <a:lstStyle/>
          <a:p>
            <a:r>
              <a:rPr lang="ru-RU" sz="4000" b="1" dirty="0">
                <a:latin typeface="Times New Roman"/>
                <a:ea typeface="Cambria"/>
              </a:rPr>
              <a:t>Глобальные проблемы здоровья </a:t>
            </a:r>
            <a:endParaRPr lang="ru-RU" sz="4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2560" y="1239520"/>
            <a:ext cx="11775440" cy="5201920"/>
          </a:xfrm>
        </p:spPr>
        <p:txBody>
          <a:bodyPr>
            <a:normAutofit fontScale="47500" lnSpcReduction="20000"/>
          </a:bodyPr>
          <a:lstStyle/>
          <a:p>
            <a:pPr>
              <a:lnSpc>
                <a:spcPct val="115000"/>
              </a:lnSpc>
              <a:tabLst>
                <a:tab pos="432435" algn="l"/>
              </a:tabLst>
            </a:pPr>
            <a:r>
              <a:rPr lang="ru-RU" sz="4400" dirty="0"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</a:rPr>
              <a:t>– </a:t>
            </a:r>
            <a:r>
              <a:rPr lang="ru-RU" sz="4400" b="1" dirty="0"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</a:rPr>
              <a:t>недоступность</a:t>
            </a:r>
            <a:r>
              <a:rPr lang="ru-RU" sz="4400" b="1" spc="150" dirty="0"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</a:rPr>
              <a:t> </a:t>
            </a:r>
            <a:r>
              <a:rPr lang="ru-RU" sz="4400" b="1" dirty="0"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</a:rPr>
              <a:t>национальных</a:t>
            </a:r>
            <a:r>
              <a:rPr lang="ru-RU" sz="4400" b="1" spc="150" dirty="0"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</a:rPr>
              <a:t> </a:t>
            </a:r>
            <a:r>
              <a:rPr lang="ru-RU" sz="4400" b="1" dirty="0"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</a:rPr>
              <a:t>систем</a:t>
            </a:r>
            <a:r>
              <a:rPr lang="ru-RU" sz="4400" b="1" spc="150" dirty="0"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</a:rPr>
              <a:t> </a:t>
            </a:r>
            <a:r>
              <a:rPr lang="ru-RU" sz="4400" b="1" dirty="0"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</a:rPr>
              <a:t>здравоохранения</a:t>
            </a:r>
            <a:r>
              <a:rPr lang="ru-RU" sz="4400" b="1" spc="150" dirty="0"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</a:rPr>
              <a:t> </a:t>
            </a:r>
            <a:r>
              <a:rPr lang="ru-RU" sz="4400" b="1" dirty="0"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</a:rPr>
              <a:t>для</a:t>
            </a:r>
            <a:r>
              <a:rPr lang="ru-RU" sz="4400" b="1" spc="-210" dirty="0"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</a:rPr>
              <a:t> </a:t>
            </a:r>
            <a:r>
              <a:rPr lang="ru-RU" sz="4400" b="1" dirty="0"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</a:rPr>
              <a:t>1 млрд.</a:t>
            </a:r>
            <a:r>
              <a:rPr lang="ru-RU" sz="4400" b="1" spc="5" dirty="0"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</a:rPr>
              <a:t> </a:t>
            </a:r>
            <a:r>
              <a:rPr lang="ru-RU" sz="4400" b="1" dirty="0"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</a:rPr>
              <a:t>жителей</a:t>
            </a:r>
            <a:r>
              <a:rPr lang="ru-RU" sz="4400" b="1" spc="5" dirty="0"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</a:rPr>
              <a:t> </a:t>
            </a:r>
            <a:r>
              <a:rPr lang="ru-RU" sz="4400" b="1" dirty="0"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</a:rPr>
              <a:t>планеты;</a:t>
            </a:r>
          </a:p>
          <a:p>
            <a:pPr>
              <a:lnSpc>
                <a:spcPct val="115000"/>
              </a:lnSpc>
              <a:tabLst>
                <a:tab pos="432435" algn="l"/>
              </a:tabLst>
            </a:pP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</a:rPr>
              <a:t>- ежегодная смерть 36 млн. человек от незаразных болезней,</a:t>
            </a:r>
            <a:r>
              <a:rPr kumimoji="0" lang="ru-RU" sz="44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</a:rPr>
              <a:t>  </a:t>
            </a: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</a:rPr>
              <a:t>как</a:t>
            </a:r>
            <a:r>
              <a:rPr kumimoji="0" lang="ru-RU" sz="44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</a:rPr>
              <a:t> </a:t>
            </a: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</a:rPr>
              <a:t>сердечно-сосудистые</a:t>
            </a:r>
            <a:r>
              <a:rPr kumimoji="0" lang="ru-RU" sz="44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</a:rPr>
              <a:t> </a:t>
            </a: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</a:rPr>
              <a:t>заболевания,</a:t>
            </a:r>
            <a:r>
              <a:rPr kumimoji="0" lang="ru-RU" sz="44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</a:rPr>
              <a:t> </a:t>
            </a: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</a:rPr>
              <a:t>рак,</a:t>
            </a:r>
            <a:r>
              <a:rPr kumimoji="0" lang="ru-RU" sz="44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</a:rPr>
              <a:t> </a:t>
            </a: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</a:rPr>
              <a:t>диабет, хронические заболевания лёгких (25% от общего числа умирающих за год людей не доживает до</a:t>
            </a:r>
            <a:r>
              <a:rPr kumimoji="0" lang="ru-RU" sz="44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</a:rPr>
              <a:t> </a:t>
            </a: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</a:rPr>
              <a:t>60-лет.</a:t>
            </a:r>
            <a:r>
              <a:rPr kumimoji="0" lang="ru-RU" sz="44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</a:rPr>
              <a:t> </a:t>
            </a: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</a:rPr>
              <a:t>возраста);</a:t>
            </a:r>
          </a:p>
          <a:p>
            <a:pPr>
              <a:lnSpc>
                <a:spcPct val="115000"/>
              </a:lnSpc>
              <a:tabLst>
                <a:tab pos="432435" algn="l"/>
              </a:tabLst>
            </a:pPr>
            <a:r>
              <a:rPr kumimoji="0" lang="ru-RU" sz="4400" b="1" i="0" u="none" strike="noStrike" kern="1200" cap="none" spc="-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</a:rPr>
              <a:t>– сердечно-сосудистые </a:t>
            </a: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</a:rPr>
              <a:t>заболевания, являющиеся главной среди всех</a:t>
            </a:r>
            <a:r>
              <a:rPr kumimoji="0" lang="ru-RU" sz="44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</a:rPr>
              <a:t> </a:t>
            </a: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</a:rPr>
              <a:t>причин смертности</a:t>
            </a:r>
            <a:r>
              <a:rPr kumimoji="0" lang="ru-RU" sz="44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</a:rPr>
              <a:t> </a:t>
            </a: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</a:rPr>
              <a:t>на Земле;</a:t>
            </a:r>
          </a:p>
          <a:p>
            <a:pPr>
              <a:lnSpc>
                <a:spcPct val="115000"/>
              </a:lnSpc>
              <a:tabLst>
                <a:tab pos="432435" algn="l"/>
              </a:tabLst>
            </a:pP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</a:rPr>
              <a:t>– ежегодная смерть более 7,5 миллионов детей младше 5 лет от</a:t>
            </a:r>
            <a:r>
              <a:rPr kumimoji="0" lang="ru-RU" sz="44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</a:rPr>
              <a:t> </a:t>
            </a: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</a:rPr>
              <a:t>недоедания и болезней, которые чаще всего могут быть предотвращены;</a:t>
            </a:r>
            <a:b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mbria"/>
                <a:cs typeface="Times New Roman" panose="02020603050405020304" pitchFamily="18" charset="0"/>
              </a:rPr>
              <a:t>– очень высокая смертность людей от инфекционных заболеваний</a:t>
            </a:r>
            <a:r>
              <a:rPr kumimoji="0" lang="ru-RU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;</a:t>
            </a:r>
          </a:p>
          <a:p>
            <a:pPr>
              <a:lnSpc>
                <a:spcPct val="115000"/>
              </a:lnSpc>
              <a:tabLst>
                <a:tab pos="432435" algn="l"/>
              </a:tabLst>
            </a:pP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– быстрое</a:t>
            </a:r>
            <a:r>
              <a:rPr kumimoji="0" lang="ru-RU" sz="44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 </a:t>
            </a: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распространение</a:t>
            </a:r>
            <a:r>
              <a:rPr kumimoji="0" lang="ru-RU" sz="44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 </a:t>
            </a: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СПИДа/ВИЧ</a:t>
            </a:r>
            <a:r>
              <a:rPr kumimoji="0" lang="ru-RU" sz="44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 </a:t>
            </a: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(2</a:t>
            </a:r>
            <a:r>
              <a:rPr kumimoji="0" lang="ru-RU" sz="44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 </a:t>
            </a: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миллиона</a:t>
            </a:r>
            <a:r>
              <a:rPr kumimoji="0" lang="ru-RU" sz="44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 </a:t>
            </a: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умерших</a:t>
            </a:r>
            <a:r>
              <a:rPr kumimoji="0" lang="ru-RU" sz="4400" b="1" i="0" u="none" strike="noStrike" kern="1200" cap="none" spc="1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 </a:t>
            </a: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от</a:t>
            </a:r>
            <a:r>
              <a:rPr kumimoji="0" lang="ru-RU" sz="4400" b="1" i="0" u="none" strike="noStrike" kern="1200" cap="none" spc="1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 </a:t>
            </a: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СПИДа);</a:t>
            </a:r>
            <a:br>
              <a:rPr kumimoji="0" lang="ru-RU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rPr>
            </a:br>
            <a:b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rPr>
            </a:b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rPr>
              <a:t>- </a:t>
            </a: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ежегодная смерть 1,7 млн. человек от туберкулёза и</a:t>
            </a:r>
            <a:r>
              <a:rPr kumimoji="0" lang="ru-RU" sz="44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 </a:t>
            </a: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9,4 млн. новых случаев заражения в</a:t>
            </a:r>
            <a:r>
              <a:rPr kumimoji="0" lang="ru-RU" sz="4400" b="1" i="0" u="none" strike="noStrike" kern="1200" cap="none" spc="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 </a:t>
            </a: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год;</a:t>
            </a:r>
            <a:b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rPr>
            </a:b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/>
                <a:cs typeface="Times New Roman"/>
              </a:rPr>
              <a:t>-</a:t>
            </a: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­ эпидемии,</a:t>
            </a:r>
            <a:r>
              <a:rPr kumimoji="0" lang="ru-RU" sz="4400" b="1" i="0" u="none" strike="noStrike" kern="120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 </a:t>
            </a:r>
            <a:r>
              <a:rPr kumimoji="0" lang="ru-RU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инфекции;</a:t>
            </a:r>
          </a:p>
          <a:p>
            <a:pPr algn="just">
              <a:lnSpc>
                <a:spcPct val="115000"/>
              </a:lnSpc>
              <a:tabLst>
                <a:tab pos="432435" algn="l"/>
              </a:tabLst>
            </a:pPr>
            <a:endParaRPr lang="ru-RU" sz="2800" dirty="0"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133874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4160" y="260648"/>
            <a:ext cx="11714480" cy="6373832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tabLst>
                <a:tab pos="432435" algn="l"/>
              </a:tabLst>
            </a:pPr>
            <a:r>
              <a:rPr lang="ru-RU" b="1" dirty="0">
                <a:latin typeface="Times New Roman"/>
                <a:ea typeface="Cambria"/>
                <a:cs typeface="Times New Roman"/>
              </a:rPr>
              <a:t>– </a:t>
            </a:r>
            <a:r>
              <a:rPr lang="ru-RU" sz="3600" b="1" dirty="0">
                <a:latin typeface="Times New Roman"/>
                <a:ea typeface="Cambria"/>
                <a:cs typeface="Times New Roman"/>
              </a:rPr>
              <a:t>ожирение,</a:t>
            </a:r>
            <a:r>
              <a:rPr lang="ru-RU" sz="3600" b="1" spc="-25" dirty="0">
                <a:latin typeface="Times New Roman"/>
                <a:ea typeface="Cambria"/>
                <a:cs typeface="Times New Roman"/>
              </a:rPr>
              <a:t> </a:t>
            </a:r>
            <a:r>
              <a:rPr lang="ru-RU" sz="3600" b="1" dirty="0">
                <a:latin typeface="Times New Roman"/>
                <a:ea typeface="Cambria"/>
                <a:cs typeface="Times New Roman"/>
              </a:rPr>
              <a:t>как</a:t>
            </a:r>
            <a:r>
              <a:rPr lang="ru-RU" sz="3600" b="1" spc="-25" dirty="0">
                <a:latin typeface="Times New Roman"/>
                <a:ea typeface="Cambria"/>
                <a:cs typeface="Times New Roman"/>
              </a:rPr>
              <a:t> </a:t>
            </a:r>
            <a:r>
              <a:rPr lang="ru-RU" sz="3600" b="1" dirty="0">
                <a:latin typeface="Times New Roman"/>
                <a:ea typeface="Cambria"/>
                <a:cs typeface="Times New Roman"/>
              </a:rPr>
              <a:t>результат</a:t>
            </a:r>
            <a:r>
              <a:rPr lang="ru-RU" sz="3600" b="1" spc="-25" dirty="0">
                <a:latin typeface="Times New Roman"/>
                <a:ea typeface="Cambria"/>
                <a:cs typeface="Times New Roman"/>
              </a:rPr>
              <a:t> </a:t>
            </a:r>
            <a:r>
              <a:rPr lang="ru-RU" sz="3600" b="1" dirty="0">
                <a:latin typeface="Times New Roman"/>
                <a:ea typeface="Cambria"/>
                <a:cs typeface="Times New Roman"/>
              </a:rPr>
              <a:t>переедания (нездорового питания) и недостаточной физической</a:t>
            </a:r>
            <a:r>
              <a:rPr lang="ru-RU" sz="3600" b="1" spc="-210" dirty="0">
                <a:latin typeface="Times New Roman"/>
                <a:ea typeface="Cambria"/>
                <a:cs typeface="Times New Roman"/>
              </a:rPr>
              <a:t> </a:t>
            </a:r>
            <a:r>
              <a:rPr lang="ru-RU" sz="3600" b="1" dirty="0">
                <a:latin typeface="Times New Roman"/>
                <a:ea typeface="Cambria"/>
                <a:cs typeface="Times New Roman"/>
              </a:rPr>
              <a:t>активности;</a:t>
            </a:r>
            <a:endParaRPr lang="ru-RU" sz="3600" b="1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tabLst>
                <a:tab pos="432435" algn="l"/>
              </a:tabLst>
            </a:pPr>
            <a:r>
              <a:rPr lang="ru-RU" sz="3600" b="1" dirty="0">
                <a:latin typeface="Times New Roman"/>
                <a:ea typeface="Cambria"/>
                <a:cs typeface="Times New Roman"/>
              </a:rPr>
              <a:t>– наркомания, так как мировой рынок запрещенных наркотических веществ имеет огромный объём, оцениваемый приблизительно в 320 </a:t>
            </a:r>
            <a:r>
              <a:rPr lang="ru-RU" sz="3600" b="1" dirty="0" err="1">
                <a:latin typeface="Times New Roman"/>
                <a:ea typeface="Cambria"/>
                <a:cs typeface="Times New Roman"/>
              </a:rPr>
              <a:t>млд</a:t>
            </a:r>
            <a:r>
              <a:rPr lang="ru-RU" sz="3600" b="1" dirty="0">
                <a:latin typeface="Times New Roman"/>
                <a:ea typeface="Cambria"/>
                <a:cs typeface="Times New Roman"/>
              </a:rPr>
              <a:t>. долларов</a:t>
            </a:r>
          </a:p>
          <a:p>
            <a:pPr>
              <a:lnSpc>
                <a:spcPct val="115000"/>
              </a:lnSpc>
              <a:tabLst>
                <a:tab pos="432435" algn="l"/>
              </a:tabLst>
            </a:pPr>
            <a:r>
              <a:rPr kumimoji="0" lang="ru-RU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табакокурение, которое, как всем известно, убивает миллионы</a:t>
            </a:r>
            <a:r>
              <a:rPr kumimoji="0" lang="ru-RU" b="1" i="0" u="none" strike="noStrike" kern="1200" cap="none" spc="-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 </a:t>
            </a:r>
            <a:r>
              <a:rPr kumimoji="0" lang="ru-RU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людей.</a:t>
            </a:r>
            <a:r>
              <a:rPr kumimoji="0" lang="ru-RU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 </a:t>
            </a:r>
            <a:r>
              <a:rPr kumimoji="0" lang="ru-RU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При</a:t>
            </a:r>
            <a:r>
              <a:rPr kumimoji="0" lang="ru-RU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 </a:t>
            </a:r>
            <a:r>
              <a:rPr kumimoji="0" lang="ru-RU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этом</a:t>
            </a:r>
            <a:r>
              <a:rPr kumimoji="0" lang="ru-RU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 </a:t>
            </a:r>
            <a:r>
              <a:rPr kumimoji="0" lang="ru-RU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также</a:t>
            </a:r>
            <a:r>
              <a:rPr kumimoji="0" lang="ru-RU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 </a:t>
            </a:r>
            <a:r>
              <a:rPr kumimoji="0" lang="ru-RU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наносится</a:t>
            </a:r>
            <a:r>
              <a:rPr kumimoji="0" lang="ru-RU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 </a:t>
            </a:r>
            <a:r>
              <a:rPr kumimoji="0" lang="ru-RU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вред</a:t>
            </a:r>
            <a:r>
              <a:rPr kumimoji="0" lang="ru-RU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 </a:t>
            </a:r>
            <a:r>
              <a:rPr kumimoji="0" lang="ru-RU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жизни</a:t>
            </a:r>
            <a:r>
              <a:rPr kumimoji="0" lang="ru-RU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 </a:t>
            </a:r>
            <a:r>
              <a:rPr kumimoji="0" lang="ru-RU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и</a:t>
            </a:r>
            <a:r>
              <a:rPr kumimoji="0" lang="ru-RU" b="1" i="0" u="none" strike="noStrike" kern="1200" cap="none" spc="-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 </a:t>
            </a:r>
            <a:r>
              <a:rPr kumimoji="0" lang="ru-RU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здоровью</a:t>
            </a:r>
            <a:r>
              <a:rPr kumimoji="0" lang="ru-RU" b="1" i="0" u="none" strike="noStrike" kern="1200" cap="none" spc="-20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 </a:t>
            </a:r>
            <a:r>
              <a:rPr kumimoji="0" lang="ru-RU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других</a:t>
            </a:r>
            <a:r>
              <a:rPr kumimoji="0" lang="ru-RU" b="1" i="0" u="none" strike="noStrike" kern="1200" cap="none" spc="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 </a:t>
            </a:r>
            <a:r>
              <a:rPr kumimoji="0" lang="ru-RU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людей,</a:t>
            </a:r>
            <a:r>
              <a:rPr kumimoji="0" lang="ru-RU" b="1" i="0" u="none" strike="noStrike" kern="1200" cap="none" spc="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 </a:t>
            </a:r>
            <a:r>
              <a:rPr kumimoji="0" lang="ru-RU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окружающих</a:t>
            </a:r>
            <a:r>
              <a:rPr kumimoji="0" lang="ru-RU" b="1" i="0" u="none" strike="noStrike" kern="1200" cap="none" spc="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 </a:t>
            </a:r>
            <a:r>
              <a:rPr kumimoji="0" lang="ru-RU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курильщика</a:t>
            </a:r>
            <a:r>
              <a:rPr kumimoji="0" lang="ru-RU" b="1" i="0" u="none" strike="noStrike" kern="1200" cap="none" spc="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 </a:t>
            </a:r>
            <a:r>
              <a:rPr kumimoji="0" lang="ru-RU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(так</a:t>
            </a:r>
            <a:r>
              <a:rPr kumimoji="0" lang="ru-RU" b="1" i="0" u="none" strike="noStrike" kern="1200" cap="none" spc="3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 </a:t>
            </a:r>
            <a:r>
              <a:rPr kumimoji="0" lang="ru-RU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называемое «пассивное</a:t>
            </a:r>
            <a:r>
              <a:rPr kumimoji="0" lang="ru-RU" b="1" i="0" u="none" strike="noStrike" kern="120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 </a:t>
            </a:r>
            <a:r>
              <a:rPr kumimoji="0" lang="ru-RU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Cambria"/>
                <a:cs typeface="Times New Roman"/>
              </a:rPr>
              <a:t>курение»).</a:t>
            </a:r>
            <a:endParaRPr lang="ru-RU" b="1" dirty="0">
              <a:latin typeface="Times New Roman"/>
              <a:ea typeface="Cambria"/>
              <a:cs typeface="Times New Roman"/>
            </a:endParaRPr>
          </a:p>
          <a:p>
            <a:pPr>
              <a:lnSpc>
                <a:spcPct val="115000"/>
              </a:lnSpc>
              <a:tabLst>
                <a:tab pos="432435" algn="l"/>
              </a:tabLst>
            </a:pPr>
            <a:endParaRPr lang="ru-RU" sz="3600" b="1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6741048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507" name="Прямоугольник 2"/>
          <p:cNvSpPr>
            <a:spLocks noChangeArrowheads="1"/>
          </p:cNvSpPr>
          <p:nvPr/>
        </p:nvSpPr>
        <p:spPr bwMode="auto">
          <a:xfrm>
            <a:off x="838199" y="435688"/>
            <a:ext cx="11450320" cy="707886"/>
          </a:xfrm>
          <a:prstGeom prst="rect">
            <a:avLst/>
          </a:prstGeom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4000" b="1" dirty="0">
                <a:solidFill>
                  <a:srgbClr val="C00000"/>
                </a:solidFill>
                <a:latin typeface="Times New Roman" panose="02020603050405020304" pitchFamily="18" charset="0"/>
                <a:ea typeface="ＭＳ Ｐゴシック" pitchFamily="34" charset="-128"/>
                <a:cs typeface="Times New Roman" panose="02020603050405020304" pitchFamily="18" charset="0"/>
              </a:rPr>
              <a:t>4 этап- </a:t>
            </a:r>
            <a:r>
              <a:rPr lang="ru-RU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Обобщение и систематизация знаний</a:t>
            </a:r>
            <a:r>
              <a:rPr lang="ru-RU" sz="4000" b="1" dirty="0">
                <a:solidFill>
                  <a:srgbClr val="C00000"/>
                </a:solidFill>
                <a:latin typeface="Times New Roman" panose="02020603050405020304" pitchFamily="18" charset="0"/>
                <a:ea typeface="ＭＳ Ｐゴシック" pitchFamily="34" charset="-128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19761" y="4961811"/>
            <a:ext cx="11257279" cy="146050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dirty="0">
                <a:solidFill>
                  <a:prstClr val="black"/>
                </a:solidFill>
                <a:latin typeface="Calibri"/>
              </a:rPr>
              <a:t>УУД – </a:t>
            </a:r>
            <a:r>
              <a:rPr lang="ru-RU" sz="2000" u="sng" dirty="0">
                <a:solidFill>
                  <a:prstClr val="black"/>
                </a:solidFill>
                <a:latin typeface="Calibri"/>
              </a:rPr>
              <a:t>личностные </a:t>
            </a:r>
            <a:r>
              <a:rPr lang="ru-RU" sz="2000" dirty="0">
                <a:solidFill>
                  <a:prstClr val="black"/>
                </a:solidFill>
                <a:latin typeface="Calibri"/>
              </a:rPr>
              <a:t>(формируется внутренняя позиция; мотивация)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dirty="0">
                <a:solidFill>
                  <a:prstClr val="black"/>
                </a:solidFill>
                <a:latin typeface="Calibri"/>
              </a:rPr>
              <a:t>        </a:t>
            </a:r>
            <a:r>
              <a:rPr lang="ru-RU" sz="2000" u="sng" dirty="0">
                <a:solidFill>
                  <a:prstClr val="black"/>
                </a:solidFill>
                <a:latin typeface="Calibri"/>
              </a:rPr>
              <a:t>-  познавательные 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(установление причинно-следственных связей, построение логической цепи рассуждений)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-  </a:t>
            </a:r>
            <a:r>
              <a:rPr lang="ru-RU" sz="2000" u="sng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коммуникативные (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умение с достаточной полнотой и точностью выражать свои мысли.)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D89B748-8EE4-4A7D-B44B-A8DA3997B7F7}"/>
              </a:ext>
            </a:extLst>
          </p:cNvPr>
          <p:cNvSpPr txBox="1"/>
          <p:nvPr/>
        </p:nvSpPr>
        <p:spPr>
          <a:xfrm>
            <a:off x="314960" y="1161355"/>
            <a:ext cx="11562080" cy="30442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Преодолеть</a:t>
            </a:r>
            <a:r>
              <a:rPr lang="ru-RU" sz="2400" b="1" spc="70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 </a:t>
            </a:r>
            <a:r>
              <a:rPr lang="ru-RU" sz="2400" b="1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эти</a:t>
            </a:r>
            <a:r>
              <a:rPr lang="ru-RU" sz="2400" b="1" spc="70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spc="75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проблемы,</a:t>
            </a:r>
            <a:r>
              <a:rPr lang="ru-RU" sz="2400" b="1" spc="70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связанные</a:t>
            </a:r>
            <a:r>
              <a:rPr lang="ru-RU" sz="2400" b="1" spc="70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с</a:t>
            </a:r>
            <a:r>
              <a:rPr lang="ru-RU" sz="2400" b="1" spc="70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охраной</a:t>
            </a:r>
            <a:r>
              <a:rPr lang="ru-RU" sz="2400" b="1" spc="70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здоровья,</a:t>
            </a:r>
            <a:r>
              <a:rPr lang="ru-RU" sz="2400" b="1" spc="45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человечество</a:t>
            </a:r>
            <a:r>
              <a:rPr lang="ru-RU" sz="2400" b="1" spc="45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способно</a:t>
            </a:r>
            <a:r>
              <a:rPr lang="ru-RU" sz="2400" b="1" spc="45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лишь</a:t>
            </a:r>
            <a:r>
              <a:rPr lang="ru-RU" sz="2400" b="1" spc="45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сообща</a:t>
            </a:r>
            <a:r>
              <a:rPr lang="ru-RU" sz="2400" b="1" spc="45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через</a:t>
            </a:r>
            <a:r>
              <a:rPr lang="ru-RU" sz="2400" b="1" spc="45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международные</a:t>
            </a:r>
            <a:r>
              <a:rPr lang="ru-RU" sz="2400" b="1" spc="-205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spc="-5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системы</a:t>
            </a:r>
            <a:r>
              <a:rPr lang="ru-RU" sz="2400" b="1" spc="-30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spc="-5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координации</a:t>
            </a:r>
            <a:r>
              <a:rPr lang="ru-RU" sz="2400" b="1" spc="-25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действий,</a:t>
            </a:r>
            <a:r>
              <a:rPr lang="ru-RU" sz="2400" b="1" spc="-25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такие</a:t>
            </a:r>
            <a:r>
              <a:rPr lang="ru-RU" sz="2400" b="1" spc="-30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как</a:t>
            </a:r>
            <a:r>
              <a:rPr lang="ru-RU" sz="2400" b="1" spc="-25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Всемирная</a:t>
            </a:r>
            <a:r>
              <a:rPr lang="ru-RU" sz="2400" b="1" spc="-25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организация</a:t>
            </a:r>
            <a:r>
              <a:rPr lang="ru-RU" sz="2400" b="1" spc="-205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здравоохранения, ЮНЭЙДС</a:t>
            </a:r>
            <a:r>
              <a:rPr lang="ru-RU" sz="2400" b="1" spc="5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- </a:t>
            </a:r>
            <a:r>
              <a:rPr lang="ru-RU" sz="2400" b="1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Объединённая программа Организации Объединённых Наций по ВИЧ/СПИД </a:t>
            </a:r>
            <a:r>
              <a:rPr lang="ru-RU" sz="2400" b="1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и</a:t>
            </a:r>
            <a:r>
              <a:rPr lang="ru-RU" sz="2400" b="1" spc="5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другие</a:t>
            </a:r>
            <a:r>
              <a:rPr lang="ru-RU" sz="2400" b="1" spc="5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организации</a:t>
            </a:r>
            <a:r>
              <a:rPr lang="ru-RU" sz="2400" b="1" spc="5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под</a:t>
            </a:r>
            <a:r>
              <a:rPr lang="ru-RU" sz="2400" b="1" spc="5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эгидой</a:t>
            </a:r>
            <a:r>
              <a:rPr lang="ru-RU" sz="2400" b="1" spc="5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ООН.</a:t>
            </a:r>
            <a:endParaRPr lang="ru-RU" sz="2400" b="1" dirty="0">
              <a:solidFill>
                <a:srgbClr val="9BBB59">
                  <a:lumMod val="50000"/>
                </a:srgb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– Как</a:t>
            </a:r>
            <a:r>
              <a:rPr lang="ru-RU" sz="2400" b="1" spc="-30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это</a:t>
            </a:r>
            <a:r>
              <a:rPr lang="ru-RU" sz="2400" b="1" spc="-30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сделать?</a:t>
            </a:r>
            <a:r>
              <a:rPr lang="ru-RU" sz="2400" b="1" spc="-30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 (</a:t>
            </a:r>
            <a:r>
              <a:rPr lang="ru-RU" sz="2400" b="1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Нужно заботиться о своем здоровье). </a:t>
            </a: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(Помогать другим перейти на здоровый образ жизни!.) </a:t>
            </a:r>
            <a:endParaRPr lang="ru-RU" sz="2400" b="1" dirty="0">
              <a:solidFill>
                <a:srgbClr val="9BBB59">
                  <a:lumMod val="50000"/>
                </a:srgbClr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Типы задач на проценты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93851" y="1600200"/>
            <a:ext cx="9785349" cy="1384995"/>
          </a:xfrm>
        </p:spPr>
        <p:txBody>
          <a:bodyPr/>
          <a:lstStyle/>
          <a:p>
            <a:pPr>
              <a:buNone/>
            </a:pPr>
            <a:endParaRPr lang="ru-RU" dirty="0"/>
          </a:p>
          <a:p>
            <a:pPr>
              <a:buNone/>
            </a:pPr>
            <a:r>
              <a:rPr lang="ru-RU" dirty="0"/>
              <a:t> </a:t>
            </a:r>
          </a:p>
          <a:p>
            <a:pPr>
              <a:buNone/>
            </a:pPr>
            <a:r>
              <a:rPr lang="ru-RU" dirty="0"/>
              <a:t>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351280" y="1714489"/>
            <a:ext cx="10322560" cy="48208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Нахождение данного числа процентов от числа.</a:t>
            </a:r>
          </a:p>
          <a:p>
            <a:pPr indent="450215">
              <a:lnSpc>
                <a:spcPct val="107000"/>
              </a:lnSpc>
              <a:spcAft>
                <a:spcPts val="800"/>
              </a:spcAft>
            </a:pPr>
            <a:r>
              <a:rPr lang="ru-RU" sz="2000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Запомните!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Чтобы найти процент от числа, нужно число умножить на процент.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kern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Нахождение числа по его проценту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>
              <a:lnSpc>
                <a:spcPct val="107000"/>
              </a:lnSpc>
              <a:spcAft>
                <a:spcPts val="800"/>
              </a:spcAft>
            </a:pPr>
            <a:r>
              <a:rPr lang="ru-RU" sz="2000" u="sng" kern="1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Запомните!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>
              <a:lnSpc>
                <a:spcPct val="107000"/>
              </a:lnSpc>
              <a:spcAft>
                <a:spcPts val="800"/>
              </a:spcAft>
            </a:pPr>
            <a:r>
              <a:rPr lang="ru-RU" sz="2000" kern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Чтобы </a:t>
            </a:r>
            <a:r>
              <a:rPr lang="ru-RU" sz="2000" b="1" kern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найти число по его проценту</a:t>
            </a:r>
            <a:r>
              <a:rPr lang="ru-RU" sz="2000" kern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нужно его известную часть разделить на то, сколько процентов она составляет от числа.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>
              <a:lnSpc>
                <a:spcPct val="107000"/>
              </a:lnSpc>
              <a:spcAft>
                <a:spcPts val="800"/>
              </a:spcAft>
            </a:pPr>
            <a:r>
              <a:rPr lang="ru-RU" sz="2000" b="1" kern="1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Сколько процентов одно число составляет от другого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>
              <a:lnSpc>
                <a:spcPct val="107000"/>
              </a:lnSpc>
              <a:spcAft>
                <a:spcPts val="800"/>
              </a:spcAft>
            </a:pPr>
            <a:r>
              <a:rPr lang="ru-RU" sz="2000" u="sng" kern="12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Запомните!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>
              <a:lnSpc>
                <a:spcPct val="107000"/>
              </a:lnSpc>
              <a:spcAft>
                <a:spcPts val="800"/>
              </a:spcAft>
            </a:pPr>
            <a:r>
              <a:rPr lang="ru-RU" sz="2000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Чтобы найти, сколько процентов одно число составляет от другого, нужно ту часть, о которой спрашивается, разделить на общее количество и умножить на </a:t>
            </a:r>
            <a:r>
              <a:rPr lang="ru-RU" sz="2000" i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100%</a:t>
            </a:r>
            <a:r>
              <a:rPr lang="ru-RU" sz="2000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C9FACDF-1CFB-4F2E-BA1A-D036611CDABB}"/>
              </a:ext>
            </a:extLst>
          </p:cNvPr>
          <p:cNvSpPr txBox="1"/>
          <p:nvPr/>
        </p:nvSpPr>
        <p:spPr>
          <a:xfrm>
            <a:off x="259080" y="294305"/>
            <a:ext cx="11673840" cy="67020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err="1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Физминутка</a:t>
            </a:r>
            <a:r>
              <a:rPr lang="ru-RU" sz="24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Хочу остановиться на звуковой гимнастике, массаже для пальчиков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Упражнение «Звуковая гимнастика»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Звуковая гимнастика действует по принципу вибрационного массажа с тренировкой дыхательной мускулатуры и диафрагмы. Разные звуки порождают разные вибрации, которые влияют на наше самочувствие.</a:t>
            </a:r>
            <a:endParaRPr lang="ru-RU" sz="2000" b="1" dirty="0">
              <a:solidFill>
                <a:srgbClr val="7030A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Звук «А» – воздействует благотворно на весь организм;</a:t>
            </a:r>
            <a:endParaRPr lang="ru-RU" sz="2000" b="1" dirty="0">
              <a:solidFill>
                <a:srgbClr val="00B0F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Звук «Е» – воздействует на щитовидную железу;</a:t>
            </a:r>
            <a:endParaRPr lang="ru-RU" sz="2000" b="1" dirty="0">
              <a:solidFill>
                <a:srgbClr val="00B0F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Звук «И» – воздействует на мозг, глаза, нос, уши;</a:t>
            </a:r>
            <a:endParaRPr lang="ru-RU" sz="2000" b="1" dirty="0">
              <a:solidFill>
                <a:srgbClr val="00B0F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Звук «У» – воздействует на органы, расположенные в области живота;</a:t>
            </a:r>
            <a:endParaRPr lang="ru-RU" sz="2000" b="1" dirty="0">
              <a:solidFill>
                <a:srgbClr val="00B0F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Звук «О» - воздействует на сердце, легкие.</a:t>
            </a:r>
            <a:endParaRPr lang="ru-RU" sz="2000" b="1" dirty="0">
              <a:solidFill>
                <a:srgbClr val="00B0F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Звук «Я», «М» - воздействует на работу всего организма.</a:t>
            </a:r>
            <a:endParaRPr lang="ru-RU" sz="2000" b="1" dirty="0">
              <a:solidFill>
                <a:srgbClr val="00B0F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Звук «Х» – помогает очищению организма;</a:t>
            </a:r>
            <a:endParaRPr lang="ru-RU" sz="2000" b="1" dirty="0">
              <a:solidFill>
                <a:srgbClr val="00B0F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solidFill>
                  <a:srgbClr val="00B0F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Звук «ХА» - помогает повысить настроение.</a:t>
            </a: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«Голосовая разрядка»</a:t>
            </a:r>
            <a:r>
              <a:rPr lang="ru-RU" sz="200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- Сначала делаем глубокий вдох, постараемся задержать дыхание. На выдохе громко и энергично поизносим звук «Ух!»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endParaRPr lang="ru-RU" sz="2000" b="1" dirty="0">
              <a:solidFill>
                <a:srgbClr val="00B0F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566935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C2942FC-1B2D-4F3E-8EB9-351C31EA6471}"/>
              </a:ext>
            </a:extLst>
          </p:cNvPr>
          <p:cNvSpPr txBox="1"/>
          <p:nvPr/>
        </p:nvSpPr>
        <p:spPr>
          <a:xfrm>
            <a:off x="121920" y="164198"/>
            <a:ext cx="11836400" cy="64136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Пальчиковый массаж может помочь организму сопротивляться болезням, почувствовать себя бодрым и полным сил, расслабиться и снять симптомы утомления. Каждый палец отвечает за работу определённого органа в организме</a:t>
            </a:r>
            <a:r>
              <a:rPr lang="ru-RU" sz="3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0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>
              <a:lnSpc>
                <a:spcPct val="107000"/>
              </a:lnSpc>
              <a:spcAft>
                <a:spcPts val="800"/>
              </a:spcAft>
            </a:pPr>
            <a:r>
              <a:rPr lang="ru-RU" sz="3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Большой палец – стимулирует деятельность головного мозга;</a:t>
            </a:r>
            <a:endParaRPr lang="ru-RU" sz="30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>
              <a:lnSpc>
                <a:spcPct val="107000"/>
              </a:lnSpc>
              <a:spcAft>
                <a:spcPts val="800"/>
              </a:spcAft>
            </a:pPr>
            <a:r>
              <a:rPr lang="ru-RU" sz="3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Указательный – улучшает работу желудка;</a:t>
            </a:r>
            <a:endParaRPr lang="ru-RU" sz="30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>
              <a:lnSpc>
                <a:spcPct val="107000"/>
              </a:lnSpc>
              <a:spcAft>
                <a:spcPts val="800"/>
              </a:spcAft>
            </a:pPr>
            <a:r>
              <a:rPr lang="ru-RU" sz="3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Средний – кишечник и позвоночник; </a:t>
            </a:r>
            <a:endParaRPr lang="ru-RU" sz="30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>
              <a:lnSpc>
                <a:spcPct val="107000"/>
              </a:lnSpc>
              <a:spcAft>
                <a:spcPts val="800"/>
              </a:spcAft>
            </a:pPr>
            <a:r>
              <a:rPr lang="ru-RU" sz="3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Безымянный – улучшает работу печени;</a:t>
            </a:r>
            <a:endParaRPr lang="ru-RU" sz="30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>
              <a:lnSpc>
                <a:spcPct val="107000"/>
              </a:lnSpc>
              <a:spcAft>
                <a:spcPts val="800"/>
              </a:spcAft>
            </a:pPr>
            <a:r>
              <a:rPr lang="ru-RU" sz="3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Мизинец – помогает работе сердца.</a:t>
            </a:r>
            <a:endParaRPr lang="ru-RU" sz="30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sz="3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Массируются  пальцы каждый отдельно  по направлению к его основанию по тыльной, ладонной  и  боковой поверхностям. Начинаем массаж с поглаживания, затем растирание, следующий приём - разминание и заканчиваем снова поглаживанием.</a:t>
            </a:r>
            <a:endParaRPr lang="ru-RU" sz="30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698641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DF3B905-8BBF-406A-84AD-4238758985DC}"/>
              </a:ext>
            </a:extLst>
          </p:cNvPr>
          <p:cNvSpPr txBox="1"/>
          <p:nvPr/>
        </p:nvSpPr>
        <p:spPr>
          <a:xfrm>
            <a:off x="254000" y="916613"/>
            <a:ext cx="11440160" cy="44675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(Работа по группам)</a:t>
            </a:r>
          </a:p>
          <a:p>
            <a:pPr indent="450215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solidFill>
                  <a:srgbClr val="01010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Каждой команде кейсы – </a:t>
            </a:r>
            <a:endParaRPr lang="ru-RU" sz="28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Заранее сформированы  4 </a:t>
            </a:r>
            <a:r>
              <a:rPr lang="ru-RU" sz="2800" b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группы</a:t>
            </a:r>
            <a:r>
              <a:rPr lang="ru-RU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:учащихся</a:t>
            </a:r>
            <a:endParaRPr lang="ru-RU" sz="28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«Режим дня как образ жизни»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 «Табакокурение - вредная привычка»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«Витамины и их роль в жизни человека»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«Пища для ума»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ru-RU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САМОКОНТРОЛЬ. ВЗАИМОКОНТРОЛЬ</a:t>
            </a:r>
            <a:r>
              <a:rPr lang="ru-RU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767AEB6-1C7D-455C-8F79-B14A88C97003}"/>
              </a:ext>
            </a:extLst>
          </p:cNvPr>
          <p:cNvSpPr txBox="1"/>
          <p:nvPr/>
        </p:nvSpPr>
        <p:spPr>
          <a:xfrm>
            <a:off x="457200" y="235893"/>
            <a:ext cx="94488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5) </a:t>
            </a: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Применение знаний и умений в новой ситуации</a:t>
            </a: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C2CCE4A9-8826-4FE9-9654-B9A7FB722AE5}"/>
              </a:ext>
            </a:extLst>
          </p:cNvPr>
          <p:cNvSpPr/>
          <p:nvPr/>
        </p:nvSpPr>
        <p:spPr>
          <a:xfrm>
            <a:off x="250824" y="5871883"/>
            <a:ext cx="11595735" cy="750224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УУД – </a:t>
            </a:r>
            <a:r>
              <a:rPr kumimoji="0" lang="ru-RU" sz="1400" b="1" i="0" u="sng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личностные </a:t>
            </a:r>
            <a:r>
              <a:rPr kumimoji="0" lang="ru-RU" sz="1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(формируется внутренняя позиция; мотивация)</a:t>
            </a: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kumimoji="0" lang="ru-RU" sz="1400" b="1" i="0" u="sng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-  познавательные </a:t>
            </a:r>
            <a:r>
              <a:rPr kumimoji="0" lang="ru-RU" sz="1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itchFamily="18" charset="0"/>
              </a:rPr>
              <a:t>(установление причинно-следственных связей, построение логической цепи рассуждений)</a:t>
            </a: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itchFamily="18" charset="0"/>
              </a:rPr>
              <a:t>        -  </a:t>
            </a:r>
            <a:r>
              <a:rPr kumimoji="0" lang="ru-RU" sz="1400" b="1" i="0" u="sng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itchFamily="18" charset="0"/>
              </a:rPr>
              <a:t>коммуникативные (</a:t>
            </a:r>
            <a:r>
              <a:rPr kumimoji="0" lang="ru-RU" sz="14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itchFamily="18" charset="0"/>
              </a:rPr>
              <a:t>умение с достаточной полнотой и точностью выражать свои мысли.)</a:t>
            </a: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 </a:t>
            </a:r>
          </a:p>
        </p:txBody>
      </p:sp>
    </p:spTree>
    <p:extLst>
      <p:ext uri="{BB962C8B-B14F-4D97-AF65-F5344CB8AC3E}">
        <p14:creationId xmlns:p14="http://schemas.microsoft.com/office/powerpoint/2010/main" val="242333254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F83C8DD-5073-4C81-B684-DE318BAD8D8E}"/>
              </a:ext>
            </a:extLst>
          </p:cNvPr>
          <p:cNvSpPr txBox="1"/>
          <p:nvPr/>
        </p:nvSpPr>
        <p:spPr>
          <a:xfrm>
            <a:off x="487680" y="440174"/>
            <a:ext cx="11595734" cy="17235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7) Рефлексия (подведение итогов занятия</a:t>
            </a:r>
            <a:r>
              <a:rPr lang="ru-RU" dirty="0"/>
              <a:t>)</a:t>
            </a: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Анализ и содержание итогов работы, формирование выводов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по изученному материалу</a:t>
            </a:r>
          </a:p>
          <a:p>
            <a:endParaRPr lang="ru-RU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E5168661-9318-40F6-9B93-A6F6D61193E7}"/>
              </a:ext>
            </a:extLst>
          </p:cNvPr>
          <p:cNvSpPr/>
          <p:nvPr/>
        </p:nvSpPr>
        <p:spPr>
          <a:xfrm>
            <a:off x="250824" y="5730240"/>
            <a:ext cx="11595735" cy="928808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anchor="ctr"/>
          <a:lstStyle/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УУД – </a:t>
            </a:r>
            <a:r>
              <a:rPr kumimoji="0" lang="ru-RU" sz="1600" b="1" i="0" u="sng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личностные </a:t>
            </a: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(формируется внутренняя позиция; мотивация)</a:t>
            </a: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    </a:t>
            </a:r>
            <a:r>
              <a:rPr kumimoji="0" lang="ru-RU" sz="1600" b="1" i="0" u="sng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 познавательные </a:t>
            </a: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(установление причинно-следственных связей, построение логической цепи рассуждений)</a:t>
            </a: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  -  </a:t>
            </a:r>
            <a:r>
              <a:rPr kumimoji="0" lang="ru-RU" sz="1600" b="1" i="0" u="sng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коммуникативные (</a:t>
            </a: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умение с достаточной полнотой и точностью выражать свои мысли.)</a:t>
            </a:r>
          </a:p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     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AE3725-913C-46E3-8B59-11F118FE3C0C}"/>
              </a:ext>
            </a:extLst>
          </p:cNvPr>
          <p:cNvSpPr txBox="1"/>
          <p:nvPr/>
        </p:nvSpPr>
        <p:spPr>
          <a:xfrm>
            <a:off x="250824" y="2060510"/>
            <a:ext cx="11229976" cy="32423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Кто из вас продвинулся к достижению наилучшего результата?</a:t>
            </a: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Какие самые первые, самые легкие шаги потребовались, чтобы начать двигаться к результату? - Что помогло тебе продвинуться по шкале? - Что наиболее ценное было для тебя на уроке? - Как ты можешь пойти дальше? </a:t>
            </a: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Какие знания, полученные ранее, вам пригодились?</a:t>
            </a:r>
          </a:p>
          <a:p>
            <a:pPr indent="450215">
              <a:lnSpc>
                <a:spcPct val="107000"/>
              </a:lnSpc>
              <a:spcAft>
                <a:spcPts val="800"/>
              </a:spcAft>
            </a:pPr>
            <a:r>
              <a:rPr lang="ru-RU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Отм</a:t>
            </a:r>
            <a:r>
              <a:rPr lang="ru-RU" sz="2000" b="1" spc="-5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2000" b="1" spc="5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ь</a:t>
            </a:r>
            <a:r>
              <a:rPr lang="ru-RU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те, пожа</a:t>
            </a:r>
            <a:r>
              <a:rPr lang="ru-RU" sz="2000" b="1" spc="1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ru-RU" sz="2000" b="1" spc="-3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sz="2000" b="1" spc="1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r>
              <a:rPr lang="ru-RU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ста,</a:t>
            </a:r>
            <a:r>
              <a:rPr lang="ru-RU" sz="2000" b="1" spc="5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</a:t>
            </a:r>
            <a:r>
              <a:rPr lang="ru-RU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000" b="1" spc="3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spc="-25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</a:t>
            </a:r>
            <a:r>
              <a:rPr lang="ru-RU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кале от 1 </a:t>
            </a:r>
            <a:r>
              <a:rPr lang="ru-RU" sz="2000" b="1" spc="5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000" b="1" spc="5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10, </a:t>
            </a:r>
            <a:r>
              <a:rPr lang="ru-RU" sz="2000" b="1" spc="5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 какой</a:t>
            </a:r>
            <a:r>
              <a:rPr lang="ru-RU" sz="2000" b="1" spc="5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цифре вы на</a:t>
            </a:r>
            <a:r>
              <a:rPr lang="ru-RU" sz="2000" b="1" spc="5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ru-RU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000" b="1" spc="-5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b="1" spc="5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000" b="1" spc="-5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ь с</a:t>
            </a:r>
            <a:r>
              <a:rPr lang="ru-RU" sz="2000" b="1" spc="-5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йчас</a:t>
            </a:r>
            <a:r>
              <a:rPr lang="ru-RU" sz="2000" b="1" spc="-5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дан</a:t>
            </a:r>
            <a:r>
              <a:rPr lang="ru-RU" sz="2000" b="1" spc="5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ой</a:t>
            </a:r>
            <a:r>
              <a:rPr lang="ru-RU" sz="2000" b="1" spc="5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теме. Что вы о</a:t>
            </a:r>
            <a:r>
              <a:rPr lang="ru-RU" sz="2000" b="1" spc="-1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2000" b="1" spc="-5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0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тили?</a:t>
            </a:r>
          </a:p>
          <a:p>
            <a:pPr indent="450215">
              <a:lnSpc>
                <a:spcPct val="107000"/>
              </a:lnSpc>
              <a:spcAft>
                <a:spcPts val="800"/>
              </a:spcAft>
            </a:pPr>
            <a:r>
              <a:rPr lang="ru-RU" sz="2200" spc="15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Что было полезным или интересным?    - Какие вопросы остались открытыми?</a:t>
            </a:r>
          </a:p>
        </p:txBody>
      </p:sp>
    </p:spTree>
    <p:extLst>
      <p:ext uri="{BB962C8B-B14F-4D97-AF65-F5344CB8AC3E}">
        <p14:creationId xmlns:p14="http://schemas.microsoft.com/office/powerpoint/2010/main" val="337962574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279FFE9-81F2-42AC-A3A3-1E6A11972A43}"/>
              </a:ext>
            </a:extLst>
          </p:cNvPr>
          <p:cNvSpPr txBox="1"/>
          <p:nvPr/>
        </p:nvSpPr>
        <p:spPr>
          <a:xfrm>
            <a:off x="213360" y="415396"/>
            <a:ext cx="11557000" cy="32422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arenR"/>
            </a:pPr>
            <a:r>
              <a:rPr lang="ru-RU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Д. З. Задачи Айболита</a:t>
            </a:r>
            <a:endParaRPr lang="ru-RU" sz="24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arenR"/>
            </a:pPr>
            <a:r>
              <a:rPr lang="ru-RU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«Письмо от доктора Айболита» (задания каждому </a:t>
            </a:r>
            <a:r>
              <a:rPr lang="ru-RU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разоуровневые</a:t>
            </a:r>
            <a:r>
              <a:rPr lang="ru-RU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4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  Ребята! Она принесла вам письмо от него. Читаю конверт: Куда: Планета Земля. Россия, Челябинская область, Уйский район, с. </a:t>
            </a:r>
            <a:r>
              <a:rPr lang="ru-RU" sz="24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Аминево</a:t>
            </a:r>
            <a:r>
              <a:rPr lang="ru-RU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школа. Кому: 6 классу!</a:t>
            </a:r>
          </a:p>
          <a:p>
            <a:pPr indent="450215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Откуда: Земля. Африка. От кого: от Айболита.</a:t>
            </a:r>
          </a:p>
          <a:p>
            <a:pPr indent="450215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(Вскрываем. Интересно, что пишет).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B96B1052-E9C8-4835-B588-4AE00B19C3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4617" y="2595880"/>
            <a:ext cx="3895725" cy="3048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0AA0469-F1A0-489F-90B5-CCB95D8B5A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360" y="3759200"/>
            <a:ext cx="4381405" cy="2846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06605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0299BF84-0652-4DB9-B354-3E3AE7844410}"/>
              </a:ext>
            </a:extLst>
          </p:cNvPr>
          <p:cNvSpPr txBox="1"/>
          <p:nvPr/>
        </p:nvSpPr>
        <p:spPr>
          <a:xfrm>
            <a:off x="325120" y="501366"/>
            <a:ext cx="11511280" cy="59859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0215" indent="-180340">
              <a:spcBef>
                <a:spcPts val="25"/>
              </a:spcBef>
              <a:spcAft>
                <a:spcPts val="0"/>
              </a:spcAft>
            </a:pPr>
            <a:r>
              <a:rPr lang="ru-RU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Cambria" panose="02040503050406030204" pitchFamily="18" charset="0"/>
              </a:rPr>
              <a:t>ИТОГИ</a:t>
            </a:r>
            <a:endParaRPr lang="ru-RU" sz="2800" b="1" dirty="0">
              <a:solidFill>
                <a:srgbClr val="FF0000"/>
              </a:solidFill>
              <a:effectLst/>
              <a:latin typeface="Cambria" panose="02040503050406030204" pitchFamily="18" charset="0"/>
              <a:ea typeface="Cambria" panose="02040503050406030204" pitchFamily="18" charset="0"/>
              <a:cs typeface="Cambria" panose="02040503050406030204" pitchFamily="18" charset="0"/>
            </a:endParaRPr>
          </a:p>
          <a:p>
            <a:pPr marL="450215" indent="-180340">
              <a:spcBef>
                <a:spcPts val="25"/>
              </a:spcBef>
              <a:spcAft>
                <a:spcPts val="0"/>
              </a:spcAft>
            </a:pPr>
            <a:r>
              <a:rPr lang="ru-RU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Поработаем с рисунками Древо жизни. Напи</a:t>
            </a:r>
            <a:r>
              <a:rPr lang="ru-RU" sz="2800" b="1" spc="-5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ш</a:t>
            </a:r>
            <a:r>
              <a:rPr lang="ru-RU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ите,</a:t>
            </a:r>
            <a:r>
              <a:rPr lang="ru-RU" sz="2800" b="1" spc="45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те</a:t>
            </a:r>
            <a:r>
              <a:rPr lang="ru-RU" sz="2800" b="1" spc="45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приемы</a:t>
            </a:r>
            <a:r>
              <a:rPr lang="ru-RU" sz="2800" b="1" spc="455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spc="-10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з</a:t>
            </a:r>
            <a:r>
              <a:rPr lang="ru-RU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до</a:t>
            </a:r>
            <a:r>
              <a:rPr lang="ru-RU" sz="2800" b="1" spc="-5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р</a:t>
            </a:r>
            <a:r>
              <a:rPr lang="ru-RU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овьес</a:t>
            </a:r>
            <a:r>
              <a:rPr lang="ru-RU" sz="2800" b="1" spc="-5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б</a:t>
            </a:r>
            <a:r>
              <a:rPr lang="ru-RU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ер</a:t>
            </a:r>
            <a:r>
              <a:rPr lang="ru-RU" sz="2800" b="1" spc="-5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е</a:t>
            </a:r>
            <a:r>
              <a:rPr lang="ru-RU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ж</a:t>
            </a:r>
            <a:r>
              <a:rPr lang="ru-RU" sz="2800" b="1" spc="-5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е</a:t>
            </a:r>
            <a:r>
              <a:rPr lang="ru-RU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н</a:t>
            </a:r>
            <a:r>
              <a:rPr lang="ru-RU" sz="2800" b="1" spc="-5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и</a:t>
            </a:r>
            <a:r>
              <a:rPr lang="ru-RU" sz="2800" b="1" dirty="0" err="1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я</a:t>
            </a:r>
            <a:r>
              <a:rPr lang="ru-RU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,</a:t>
            </a:r>
            <a:r>
              <a:rPr lang="ru-RU" sz="2800" b="1" spc="45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к</a:t>
            </a:r>
            <a:r>
              <a:rPr lang="ru-RU" sz="2800" b="1" spc="5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о</a:t>
            </a:r>
            <a:r>
              <a:rPr lang="ru-RU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торые</a:t>
            </a:r>
            <a:r>
              <a:rPr lang="ru-RU" sz="2800" b="1" spc="45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вы сами</a:t>
            </a:r>
            <a:r>
              <a:rPr lang="ru-RU" sz="2800" b="1" spc="-1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применяете у</a:t>
            </a:r>
            <a:r>
              <a:rPr lang="ru-RU" sz="2800" b="1" spc="-15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себя</a:t>
            </a:r>
            <a:r>
              <a:rPr lang="ru-RU" sz="2800" b="1" spc="-1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на за</a:t>
            </a:r>
            <a:r>
              <a:rPr lang="ru-RU" sz="2800" b="1" spc="-5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н</a:t>
            </a:r>
            <a:r>
              <a:rPr lang="ru-RU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ят</a:t>
            </a:r>
            <a:r>
              <a:rPr lang="ru-RU" sz="2800" b="1" spc="-5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иях</a:t>
            </a:r>
            <a:endParaRPr lang="ru-RU" sz="2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indent="450215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Сегодня на занятии мы с вами:</a:t>
            </a:r>
            <a:endParaRPr lang="ru-RU" sz="2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Выяснили, что проблема здоровья на современном этапе стоит остро.</a:t>
            </a:r>
            <a:endParaRPr lang="ru-RU" sz="2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Познакомились с новой технологией -коучинг.</a:t>
            </a:r>
            <a:endParaRPr lang="ru-RU" sz="2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Применили математические задачи  на проценты для решения задач жизненных</a:t>
            </a:r>
          </a:p>
          <a:p>
            <a:pPr indent="450215" algn="just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ТЕХНИКА коучинга </a:t>
            </a:r>
            <a:r>
              <a:rPr lang="ru-RU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ОдО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(оценивания для обучения)</a:t>
            </a:r>
            <a:endParaRPr lang="ru-RU" sz="28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26537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icture background">
            <a:extLst>
              <a:ext uri="{FF2B5EF4-FFF2-40B4-BE49-F238E27FC236}">
                <a16:creationId xmlns:a16="http://schemas.microsoft.com/office/drawing/2014/main" id="{D77C7C90-1055-4606-B2F9-2C85A7B4EE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" y="294640"/>
            <a:ext cx="11531600" cy="6065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24151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http://sensilink.ru/img/procen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319757">
            <a:off x="8160386" y="1548939"/>
            <a:ext cx="2736304" cy="254020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2">
                <a:lumMod val="20000"/>
                <a:lumOff val="8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1746" name="Picture 2" descr="http://dorgor.ru/wp-content/uploads/2010/12/icon150-600x46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1156973">
            <a:off x="2206850" y="1629488"/>
            <a:ext cx="4752528" cy="237910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2">
                <a:lumMod val="20000"/>
                <a:lumOff val="8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Прямоугольник 3"/>
          <p:cNvSpPr/>
          <p:nvPr/>
        </p:nvSpPr>
        <p:spPr>
          <a:xfrm>
            <a:off x="1595718" y="205629"/>
            <a:ext cx="10022540" cy="92333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5400" b="1" i="0" u="none" strike="noStrike" kern="1200" cap="all" spc="0" normalizeH="0" baseline="0" noProof="0" dirty="0">
                <a:ln w="0"/>
                <a:gradFill flip="none">
                  <a:gsLst>
                    <a:gs pos="0">
                      <a:srgbClr val="72A37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72A37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72A376">
                        <a:shade val="65000"/>
                        <a:satMod val="130000"/>
                      </a:srgbClr>
                    </a:gs>
                    <a:gs pos="92000">
                      <a:srgbClr val="72A376">
                        <a:shade val="50000"/>
                        <a:satMod val="120000"/>
                      </a:srgbClr>
                    </a:gs>
                    <a:gs pos="100000">
                      <a:srgbClr val="72A37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uLnTx/>
                <a:uFillTx/>
                <a:ea typeface="+mn-ea"/>
                <a:cs typeface="Arial" charset="0"/>
              </a:rPr>
              <a:t>СПАСИБО ЗА ВНИМАНИЕ!!!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E56E85A-1B85-476F-A195-719487751531}"/>
              </a:ext>
            </a:extLst>
          </p:cNvPr>
          <p:cNvSpPr txBox="1"/>
          <p:nvPr/>
        </p:nvSpPr>
        <p:spPr>
          <a:xfrm>
            <a:off x="1299881" y="5012303"/>
            <a:ext cx="10605247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0215" algn="just"/>
            <a:r>
              <a:rPr lang="ru-RU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пусть наши мечты сбываются….</a:t>
            </a:r>
            <a:endParaRPr lang="ru-RU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/>
            <a:r>
              <a:rPr lang="ru-RU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Хочу пожелать вам здоровья, счастья, успехов, активных, умных, хороших учеников!</a:t>
            </a:r>
            <a:endParaRPr lang="ru-RU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/>
            <a:r>
              <a:rPr lang="ru-RU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Наша коуч сессия закончилась, но наш путь – путь человека, педагога продолжается. Мы в пути, мы в поиске. Этот путь и поиск, достижение новых целей открывают новые горизонты. Совершенству нет границ.</a:t>
            </a:r>
            <a:endParaRPr lang="ru-RU" sz="20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8378774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Мой лучший урок. Салихова С. М.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ath_16x9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Math_16x9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accent1">
              <a:lumMod val="50000"/>
            </a:schemeClr>
          </a:solidFill>
          <a:miter lim="800000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90000"/>
          </a:lnSpc>
          <a:defRPr sz="2800"/>
        </a:defPPr>
      </a:lstStyle>
    </a:txDef>
  </a:objectDefaults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588</TotalTime>
  <Words>3345</Words>
  <Application>Microsoft Office PowerPoint</Application>
  <PresentationFormat>Широкоэкранный</PresentationFormat>
  <Paragraphs>311</Paragraphs>
  <Slides>32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4</vt:i4>
      </vt:variant>
      <vt:variant>
        <vt:lpstr>Заголовки слайдов</vt:lpstr>
      </vt:variant>
      <vt:variant>
        <vt:i4>32</vt:i4>
      </vt:variant>
    </vt:vector>
  </HeadingPairs>
  <TitlesOfParts>
    <vt:vector size="44" baseType="lpstr">
      <vt:lpstr>Arial</vt:lpstr>
      <vt:lpstr>Calibri</vt:lpstr>
      <vt:lpstr>Calibri Light</vt:lpstr>
      <vt:lpstr>Cambria</vt:lpstr>
      <vt:lpstr>Euphemia</vt:lpstr>
      <vt:lpstr>Times New Roman</vt:lpstr>
      <vt:lpstr>Verdana</vt:lpstr>
      <vt:lpstr>Wingdings</vt:lpstr>
      <vt:lpstr>Тема Office</vt:lpstr>
      <vt:lpstr>1_Тема Office</vt:lpstr>
      <vt:lpstr>Мой лучший урок. Салихова С. М.</vt:lpstr>
      <vt:lpstr>Math_16x9</vt:lpstr>
      <vt:lpstr>          Образовательная подготовка учащихся  с позиций современных требований к обучению  «Решение задач на проценты  по теме «Здоровье: глобальные проблемы  и основы здорового образа жизни. Формула жизни».   Приглашение к поиску  Коучинг- сессия</vt:lpstr>
      <vt:lpstr>Презентация PowerPoint</vt:lpstr>
      <vt:lpstr>Презентация PowerPoint</vt:lpstr>
      <vt:lpstr>Презентация PowerPoint</vt:lpstr>
      <vt:lpstr> </vt:lpstr>
      <vt:lpstr>Презентация PowerPoint</vt:lpstr>
      <vt:lpstr>Интерактивное обучение на основе коучингового подхода:</vt:lpstr>
      <vt:lpstr> Методы и техники коуч-подхода, применяемые на уроках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Дерево жизни.</vt:lpstr>
      <vt:lpstr>Формула здоровья  </vt:lpstr>
      <vt:lpstr>Глобальные проблемы здоровья </vt:lpstr>
      <vt:lpstr>Презентация PowerPoint</vt:lpstr>
      <vt:lpstr>Презентация PowerPoint</vt:lpstr>
      <vt:lpstr>Типы задач на проценты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Коуч сессия</dc:title>
  <dc:creator>salihovasania@yandex.ru</dc:creator>
  <cp:lastModifiedBy>salihovasania@yandex.ru</cp:lastModifiedBy>
  <cp:revision>51</cp:revision>
  <dcterms:created xsi:type="dcterms:W3CDTF">2025-01-25T15:07:40Z</dcterms:created>
  <dcterms:modified xsi:type="dcterms:W3CDTF">2025-01-27T17:39:35Z</dcterms:modified>
</cp:coreProperties>
</file>