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4" r:id="rId5"/>
    <p:sldId id="259" r:id="rId6"/>
    <p:sldId id="269" r:id="rId7"/>
    <p:sldId id="260" r:id="rId8"/>
    <p:sldId id="261" r:id="rId9"/>
    <p:sldId id="270" r:id="rId10"/>
    <p:sldId id="262" r:id="rId11"/>
    <p:sldId id="272" r:id="rId12"/>
    <p:sldId id="271" r:id="rId13"/>
    <p:sldId id="268" r:id="rId14"/>
    <p:sldId id="273" r:id="rId15"/>
    <p:sldId id="274" r:id="rId16"/>
    <p:sldId id="275" r:id="rId17"/>
    <p:sldId id="265" r:id="rId18"/>
    <p:sldId id="276" r:id="rId19"/>
    <p:sldId id="263" r:id="rId20"/>
    <p:sldId id="277" r:id="rId21"/>
    <p:sldId id="278" r:id="rId22"/>
    <p:sldId id="266" r:id="rId23"/>
    <p:sldId id="26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0" r:id="rId34"/>
    <p:sldId id="288" r:id="rId35"/>
    <p:sldId id="289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hecker dir="vert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0;&#1076;&#1084;&#1080;&#1085;\Desktop\&#1087;&#1083;&#1086;&#1097;&#1072;&#1076;&#1082;&#1072;\&#1052;&#1091;&#1089;&#1072;%20&#1044;&#1078;&#1072;&#1083;&#1080;&#1083;&#1100;\&#1063;&#1091;&#1083;&#1086;&#1095;&#1082;&#1080;%20(&#1084;&#1091;&#1079;&#1099;&#1082;&#1072;%20&#1082;%20&#1087;&#1088;&#1086;&#1095;&#1090;&#1077;&#1085;&#1080;&#1102;%20&#1089;&#1090;&#1080;&#1093;&#1072;)%20(256%20%20kbps)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audio" Target="file:///C:\Users\&#1040;&#1076;&#1084;&#1080;&#1085;\Desktop\&#1087;&#1083;&#1086;&#1097;&#1072;&#1076;&#1082;&#1072;\&#1052;&#1091;&#1089;&#1072;%20&#1044;&#1078;&#1072;&#1083;&#1080;&#1083;&#1100;\&#1063;&#1091;&#1083;&#1086;&#1095;&#1082;&#1080;%20(&#1084;&#1091;&#1079;&#1099;&#1082;&#1072;%20&#1082;%20&#1087;&#1088;&#1086;&#1095;&#1090;&#1077;&#1085;&#1080;&#1102;%20&#1089;&#1090;&#1080;&#1093;&#1072;)%20(256%20%20kbps).mp3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\Desktop\&#1087;&#1083;&#1086;&#1097;&#1072;&#1076;&#1082;&#1072;\&#1052;&#1091;&#1089;&#1072;%20&#1044;&#1078;&#1072;&#1083;&#1080;&#1083;&#1100;\&#1063;&#1091;&#1083;&#1086;&#1095;&#1082;&#1080;%20&#1052;&#1091;&#1089;&#1072;%20&#1044;&#1078;&#1072;&#1083;&#1080;&#1083;&#1100;.mp4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214554"/>
            <a:ext cx="8305800" cy="1143000"/>
          </a:xfrm>
        </p:spPr>
        <p:txBody>
          <a:bodyPr/>
          <a:lstStyle/>
          <a:p>
            <a:r>
              <a:rPr lang="ru-RU" sz="4800" b="1" dirty="0" err="1" smtClean="0">
                <a:solidFill>
                  <a:srgbClr val="C00000"/>
                </a:solidFill>
              </a:rPr>
              <a:t>Муса</a:t>
            </a:r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r>
              <a:rPr lang="ru-RU" sz="4800" b="1" dirty="0" err="1" smtClean="0">
                <a:solidFill>
                  <a:srgbClr val="C00000"/>
                </a:solidFill>
              </a:rPr>
              <a:t>Джалиль</a:t>
            </a:r>
            <a:endParaRPr lang="ru-RU" sz="4800" b="1" dirty="0" smtClean="0">
              <a:solidFill>
                <a:srgbClr val="C00000"/>
              </a:solidFill>
            </a:endParaRPr>
          </a:p>
          <a:p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</a:rPr>
              <a:t>(</a:t>
            </a:r>
            <a:r>
              <a:rPr lang="ru-RU" sz="4000" b="1" dirty="0" err="1" smtClean="0">
                <a:solidFill>
                  <a:srgbClr val="C00000"/>
                </a:solidFill>
              </a:rPr>
              <a:t>Муса</a:t>
            </a:r>
            <a:r>
              <a:rPr lang="ru-RU" sz="4000" b="1" dirty="0" smtClean="0">
                <a:solidFill>
                  <a:srgbClr val="C00000"/>
                </a:solidFill>
              </a:rPr>
              <a:t>  </a:t>
            </a:r>
            <a:r>
              <a:rPr lang="ru-RU" sz="4000" b="1" dirty="0" err="1" smtClean="0">
                <a:solidFill>
                  <a:srgbClr val="C00000"/>
                </a:solidFill>
              </a:rPr>
              <a:t>Мустафович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 err="1" smtClean="0">
                <a:solidFill>
                  <a:srgbClr val="C00000"/>
                </a:solidFill>
              </a:rPr>
              <a:t>Залилов</a:t>
            </a:r>
            <a:r>
              <a:rPr lang="ru-RU" sz="4000" b="1" dirty="0" smtClean="0">
                <a:solidFill>
                  <a:srgbClr val="C00000"/>
                </a:solidFill>
              </a:rPr>
              <a:t>)</a:t>
            </a:r>
            <a:endParaRPr lang="ru-RU" sz="4800" b="1" dirty="0" smtClean="0">
              <a:solidFill>
                <a:srgbClr val="C00000"/>
              </a:solidFill>
            </a:endParaRPr>
          </a:p>
          <a:p>
            <a:r>
              <a:rPr lang="ru-RU" sz="4800" b="1" dirty="0" smtClean="0">
                <a:solidFill>
                  <a:srgbClr val="C00000"/>
                </a:solidFill>
              </a:rPr>
              <a:t> (1906 – 1944</a:t>
            </a:r>
            <a:r>
              <a:rPr lang="ru-RU" sz="4800" b="1" dirty="0" smtClean="0">
                <a:solidFill>
                  <a:srgbClr val="C00000"/>
                </a:solidFill>
              </a:rPr>
              <a:t>)</a:t>
            </a:r>
          </a:p>
          <a:p>
            <a:pPr algn="r"/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</a:rPr>
              <a:t>МАУДО «Дворец творчества детей и молодежи» 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</a:rPr>
              <a:t> ЦТК «Салют»</a:t>
            </a:r>
          </a:p>
          <a:p>
            <a:pPr algn="r"/>
            <a:r>
              <a:rPr lang="ru-RU" sz="1600" b="1" dirty="0" smtClean="0">
                <a:solidFill>
                  <a:srgbClr val="FF0000"/>
                </a:solidFill>
              </a:rPr>
              <a:t>П.Д.О. Леньшина Т.А.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       Оренбург 2021г.</a:t>
            </a:r>
          </a:p>
          <a:p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571480"/>
            <a:ext cx="8305800" cy="1981200"/>
          </a:xfrm>
        </p:spPr>
        <p:txBody>
          <a:bodyPr/>
          <a:lstStyle/>
          <a:p>
            <a:r>
              <a:rPr lang="ru-RU" sz="4400" dirty="0" smtClean="0">
                <a:solidFill>
                  <a:srgbClr val="FF0000"/>
                </a:solidFill>
              </a:rPr>
              <a:t>Порой душа бывает так тверда,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400" dirty="0" smtClean="0">
                <a:solidFill>
                  <a:srgbClr val="FF0000"/>
                </a:solidFill>
              </a:rPr>
              <a:t>Что </a:t>
            </a:r>
            <a:r>
              <a:rPr lang="ru-RU" sz="4400" smtClean="0">
                <a:solidFill>
                  <a:srgbClr val="FF0000"/>
                </a:solidFill>
              </a:rPr>
              <a:t>поразить </a:t>
            </a:r>
            <a:r>
              <a:rPr lang="ru-RU" sz="4400" smtClean="0">
                <a:solidFill>
                  <a:srgbClr val="FF0000"/>
                </a:solidFill>
              </a:rPr>
              <a:t>её </a:t>
            </a:r>
            <a:r>
              <a:rPr lang="ru-RU" sz="4400" dirty="0" smtClean="0">
                <a:solidFill>
                  <a:srgbClr val="FF0000"/>
                </a:solidFill>
              </a:rPr>
              <a:t>ничто не может…</a:t>
            </a:r>
            <a:br>
              <a:rPr lang="ru-RU" sz="4400" dirty="0" smtClean="0">
                <a:solidFill>
                  <a:srgbClr val="FF0000"/>
                </a:solidFill>
              </a:rPr>
            </a:b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5" name="Чулочки (музыка к прочтению стиха) (256  kbp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85786" y="5714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</a:rPr>
              <a:t>Муса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</a:rPr>
              <a:t>Джалиль</a:t>
            </a:r>
            <a:endParaRPr lang="ru-RU" sz="4800" dirty="0"/>
          </a:p>
        </p:txBody>
      </p:sp>
      <p:pic>
        <p:nvPicPr>
          <p:cNvPr id="1026" name="Picture 2" descr="C:\Users\Админ\Desktop\площадка\Муса Джалиль\41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728357" y="1524000"/>
            <a:ext cx="3516923" cy="457200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Имя татарского поэта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Мусы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3200" b="1" dirty="0" smtClean="0">
                <a:solidFill>
                  <a:srgbClr val="C00000"/>
                </a:solidFill>
              </a:rPr>
              <a:t> широко известно не только в нашей стране, но и далеко за ее пределами.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71472" y="428604"/>
            <a:ext cx="8115328" cy="566739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Он является одним из великих представителей татарского народа в двадцатом столетии.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Творчество М. </a:t>
            </a:r>
            <a:r>
              <a:rPr lang="ru-RU" sz="32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3200" b="1" dirty="0" smtClean="0">
                <a:solidFill>
                  <a:srgbClr val="C00000"/>
                </a:solidFill>
              </a:rPr>
              <a:t>, его общественная деятельность, подвиг в годы Великой Отечественной войны 1941-1945 гг., цикл стихов «</a:t>
            </a:r>
            <a:r>
              <a:rPr lang="ru-RU" sz="3200" b="1" dirty="0" err="1" smtClean="0">
                <a:solidFill>
                  <a:srgbClr val="C00000"/>
                </a:solidFill>
              </a:rPr>
              <a:t>Моабитские</a:t>
            </a:r>
            <a:r>
              <a:rPr lang="ru-RU" sz="3200" b="1" dirty="0" smtClean="0">
                <a:solidFill>
                  <a:srgbClr val="C00000"/>
                </a:solidFill>
              </a:rPr>
              <a:t> тетради», созданный поэтом-героем в фашистских застенках стали знаковыми фактами общенациональной истории и культуры России.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Админ\Desktop\площадка\Муса Джалиль\0002-003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7786742" cy="3362865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3786190"/>
            <a:ext cx="8229600" cy="26432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Село </a:t>
            </a:r>
            <a:r>
              <a:rPr lang="ru-RU" sz="2800" b="1" dirty="0" err="1" smtClean="0">
                <a:solidFill>
                  <a:srgbClr val="C00000"/>
                </a:solidFill>
              </a:rPr>
              <a:t>Мустафино</a:t>
            </a:r>
            <a:r>
              <a:rPr lang="ru-RU" sz="2800" b="1" dirty="0" smtClean="0">
                <a:solidFill>
                  <a:srgbClr val="C00000"/>
                </a:solidFill>
              </a:rPr>
              <a:t>, где родился </a:t>
            </a:r>
            <a:r>
              <a:rPr lang="ru-RU" sz="28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800" b="1" dirty="0" smtClean="0">
                <a:solidFill>
                  <a:srgbClr val="C00000"/>
                </a:solidFill>
              </a:rPr>
              <a:t>  </a:t>
            </a:r>
            <a:r>
              <a:rPr lang="ru-RU" sz="28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800" b="1" dirty="0" smtClean="0">
                <a:solidFill>
                  <a:srgbClr val="C00000"/>
                </a:solidFill>
              </a:rPr>
              <a:t>, расположено в </a:t>
            </a:r>
            <a:r>
              <a:rPr lang="ru-RU" sz="2800" b="1" dirty="0" err="1" smtClean="0">
                <a:solidFill>
                  <a:srgbClr val="C00000"/>
                </a:solidFill>
              </a:rPr>
              <a:t>Шарлыкском</a:t>
            </a:r>
            <a:r>
              <a:rPr lang="ru-RU" sz="2800" b="1" dirty="0" smtClean="0">
                <a:solidFill>
                  <a:srgbClr val="C00000"/>
                </a:solidFill>
              </a:rPr>
              <a:t> районе Оренбургской области в 150 километрах от областного центра. Это —  «малая родина» поэта, здесь прошли годы его детства и юности.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142844" y="4643446"/>
            <a:ext cx="8786842" cy="1738306"/>
          </a:xfrm>
        </p:spPr>
        <p:txBody>
          <a:bodyPr>
            <a:normAutofit fontScale="77500" lnSpcReduction="20000"/>
          </a:bodyPr>
          <a:lstStyle/>
          <a:p>
            <a:r>
              <a:rPr lang="ru-RU" sz="3200" b="1" dirty="0" err="1" smtClean="0">
                <a:solidFill>
                  <a:srgbClr val="C00000"/>
                </a:solidFill>
              </a:rPr>
              <a:t>Муса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</a:rPr>
              <a:t>Залилов</a:t>
            </a:r>
            <a:r>
              <a:rPr lang="ru-RU" sz="3200" b="1" dirty="0" smtClean="0">
                <a:solidFill>
                  <a:srgbClr val="C00000"/>
                </a:solidFill>
              </a:rPr>
              <a:t> – сын своего века и своей Отчизны во всех смыслах.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Он родился 15 февраля 1906 года в деревеньке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Мустафино</a:t>
            </a:r>
            <a:r>
              <a:rPr lang="ru-RU" sz="3200" b="1" dirty="0" smtClean="0">
                <a:solidFill>
                  <a:srgbClr val="C00000"/>
                </a:solidFill>
              </a:rPr>
              <a:t> нынешней Оренбургской области в семье Мустафы и </a:t>
            </a:r>
            <a:r>
              <a:rPr lang="ru-RU" sz="3200" b="1" dirty="0" err="1" smtClean="0">
                <a:solidFill>
                  <a:srgbClr val="C00000"/>
                </a:solidFill>
              </a:rPr>
              <a:t>Рахимы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</a:rPr>
              <a:t>Залиловых</a:t>
            </a:r>
            <a:r>
              <a:rPr lang="ru-RU" sz="3200" b="1" dirty="0" smtClean="0">
                <a:solidFill>
                  <a:srgbClr val="C00000"/>
                </a:solidFill>
              </a:rPr>
              <a:t>.</a:t>
            </a:r>
            <a:endParaRPr lang="ru-RU" b="1" dirty="0"/>
          </a:p>
        </p:txBody>
      </p:sp>
      <p:pic>
        <p:nvPicPr>
          <p:cNvPr id="2050" name="Picture 2" descr="C:\Users\Админ\Desktop\площадка\Муса Джалиль\img4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14290"/>
            <a:ext cx="5643602" cy="4233783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612" y="142852"/>
            <a:ext cx="614366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В шесть лет отец привел живого, умного, шустрого мальчугана в деревенскую школу, и за один год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Муса</a:t>
            </a:r>
            <a:r>
              <a:rPr lang="ru-RU" sz="3200" b="1" dirty="0" smtClean="0">
                <a:solidFill>
                  <a:srgbClr val="C00000"/>
                </a:solidFill>
              </a:rPr>
              <a:t> усвоил программу четырех классов. Биографы пишут, что на празднике в день рождения пророка Мухаммеда ребенок без запинки прочел наизусть длинную суру из Корана на арабском языке, чем восхитил односельчан.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C:\Users\Админ\Desktop\площадка\Муса Джалиль\0006-007-rodnoe-selo-dzhalilja-selo-mustafino-orenburgskoj-gubern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2222776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357158" y="428604"/>
            <a:ext cx="8786842" cy="607223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Но впереди ждала городская жизнь. Открытая на взятые в долг деньги лавка не принесла ожидаемых доходов, и отец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Мусы</a:t>
            </a:r>
            <a:r>
              <a:rPr lang="ru-RU" sz="3200" b="1" dirty="0" smtClean="0">
                <a:solidFill>
                  <a:srgbClr val="C00000"/>
                </a:solidFill>
              </a:rPr>
              <a:t>, разорившись и распродав имущество, перевез семейство в Оренбург. Там Мустафа отсидел в долговой тюрьме, потом устроился приказчиком.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Жалованье было невеликим, и снять удалось лишь подвальную комнату, но зато во дворе знаменитого медресе «Хусаиния».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6215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После того как семья переехала 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в г. Оренбург  учился в медресе при мечети  Хусаиния.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Админ\Desktop\площадка\Муса Джалиль\1b8bd2e47980e50d8a37a7c30d03392c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85992"/>
            <a:ext cx="4287840" cy="2679900"/>
          </a:xfrm>
          <a:prstGeom prst="rect">
            <a:avLst/>
          </a:prstGeom>
          <a:noFill/>
        </p:spPr>
      </p:pic>
      <p:pic>
        <p:nvPicPr>
          <p:cNvPr id="4099" name="Picture 3" descr="C:\Users\Админ\Desktop\площадка\Муса Джалиль\dg8Flbss87U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285992"/>
            <a:ext cx="4059238" cy="390365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35824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В 1914 году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Муса</a:t>
            </a:r>
            <a:r>
              <a:rPr lang="ru-RU" sz="3200" b="1" dirty="0" smtClean="0">
                <a:solidFill>
                  <a:srgbClr val="C00000"/>
                </a:solidFill>
              </a:rPr>
              <a:t> становится </a:t>
            </a:r>
            <a:r>
              <a:rPr lang="ru-RU" sz="3200" b="1" dirty="0" err="1" smtClean="0">
                <a:solidFill>
                  <a:srgbClr val="C00000"/>
                </a:solidFill>
              </a:rPr>
              <a:t>шакирдом</a:t>
            </a:r>
            <a:r>
              <a:rPr lang="ru-RU" sz="3200" b="1" dirty="0" smtClean="0">
                <a:solidFill>
                  <a:srgbClr val="C00000"/>
                </a:solidFill>
              </a:rPr>
              <a:t> (учеником медресе). Именно тогда в библиотеке медресе </a:t>
            </a:r>
            <a:r>
              <a:rPr lang="ru-RU" sz="32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3200" b="1" dirty="0" smtClean="0">
                <a:solidFill>
                  <a:srgbClr val="C00000"/>
                </a:solidFill>
              </a:rPr>
              <a:t> прочел первые художественные произведения: стихи </a:t>
            </a:r>
            <a:r>
              <a:rPr lang="ru-RU" sz="3200" b="1" dirty="0" err="1" smtClean="0">
                <a:solidFill>
                  <a:srgbClr val="C00000"/>
                </a:solidFill>
              </a:rPr>
              <a:t>Габдуллы</a:t>
            </a:r>
            <a:r>
              <a:rPr lang="ru-RU" sz="3200" b="1" dirty="0" smtClean="0">
                <a:solidFill>
                  <a:srgbClr val="C00000"/>
                </a:solidFill>
              </a:rPr>
              <a:t> Тукая и сказки Пушкина. Частым гостем мальчик стал и в библиотеке «Белек» в Соляном переулке. Где впервые увидел живого писателя: библиотекарем там был не кто иной, как известный в татарской среде Шариф </a:t>
            </a:r>
            <a:r>
              <a:rPr lang="ru-RU" sz="3200" b="1" dirty="0" err="1" smtClean="0">
                <a:solidFill>
                  <a:srgbClr val="C00000"/>
                </a:solidFill>
              </a:rPr>
              <a:t>Камал</a:t>
            </a:r>
            <a:r>
              <a:rPr lang="ru-RU" sz="3200" b="1" dirty="0" smtClean="0">
                <a:solidFill>
                  <a:srgbClr val="C00000"/>
                </a:solidFill>
              </a:rPr>
              <a:t> (писатель, драматург и переводчик).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2786050" y="285750"/>
            <a:ext cx="6357950" cy="600075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Нет, детство </a:t>
            </a:r>
            <a:r>
              <a:rPr lang="ru-RU" sz="2800" dirty="0" err="1" smtClean="0">
                <a:solidFill>
                  <a:srgbClr val="C00000"/>
                </a:solidFill>
              </a:rPr>
              <a:t>Джалиля</a:t>
            </a:r>
            <a:r>
              <a:rPr lang="ru-RU" sz="2800" dirty="0" smtClean="0">
                <a:solidFill>
                  <a:srgbClr val="C00000"/>
                </a:solidFill>
              </a:rPr>
              <a:t> не было беззаботным – многодетной семье, постоянно находившейся на грани нищеты, выживать было непросто. Но времена наступали еще более страшные. </a:t>
            </a:r>
          </a:p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В мае 1916 года в Оренбурге вспыхнул голодный бунт, жестоко подавленный казаками. </a:t>
            </a:r>
          </a:p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После Февральской революции город залихорадило. Это было время двоевластия и борьбы идей на всех уровнях, в том числе и в медресе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Админ\Desktop\площадка\Муса Джалиль\1f4f9f13d041c34ea123a24d6fea11d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2714612" cy="3071813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928670"/>
            <a:ext cx="7715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Слухи о юном стихотворце достигли ушей молодого оренбургского поэта – и как сейчас сказали бы – культуртрегера </a:t>
            </a:r>
            <a:r>
              <a:rPr lang="ru-RU" sz="2800" b="1" dirty="0" err="1" smtClean="0">
                <a:solidFill>
                  <a:srgbClr val="C00000"/>
                </a:solidFill>
              </a:rPr>
              <a:t>Тухфата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Ченекея</a:t>
            </a:r>
            <a:r>
              <a:rPr lang="ru-RU" sz="2800" b="1" dirty="0" smtClean="0">
                <a:solidFill>
                  <a:srgbClr val="C00000"/>
                </a:solidFill>
              </a:rPr>
              <a:t>. </a:t>
            </a:r>
          </a:p>
          <a:p>
            <a:endParaRPr lang="ru-RU" sz="2800" b="1" dirty="0" smtClean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</a:rPr>
              <a:t>Он явился в «</a:t>
            </a:r>
            <a:r>
              <a:rPr lang="ru-RU" sz="2800" b="1" dirty="0" err="1" smtClean="0">
                <a:solidFill>
                  <a:srgbClr val="C00000"/>
                </a:solidFill>
              </a:rPr>
              <a:t>Хусаинию</a:t>
            </a:r>
            <a:r>
              <a:rPr lang="ru-RU" sz="2800" b="1" dirty="0" smtClean="0">
                <a:solidFill>
                  <a:srgbClr val="C00000"/>
                </a:solidFill>
              </a:rPr>
              <a:t>», разыскал там </a:t>
            </a:r>
            <a:r>
              <a:rPr lang="ru-RU" sz="2800" b="1" dirty="0" err="1" smtClean="0">
                <a:solidFill>
                  <a:srgbClr val="C00000"/>
                </a:solidFill>
              </a:rPr>
              <a:t>Мусу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Залилова</a:t>
            </a:r>
            <a:r>
              <a:rPr lang="ru-RU" sz="2800" b="1" dirty="0" smtClean="0">
                <a:solidFill>
                  <a:srgbClr val="C00000"/>
                </a:solidFill>
              </a:rPr>
              <a:t> и взял над ним шефство: давал читать татарскую, арабскую и персидскую классику, водил на спектакли и литературные вечера.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714356"/>
            <a:ext cx="4207574" cy="5381644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rgbClr val="C00000"/>
                </a:solidFill>
              </a:rPr>
              <a:t>Муса</a:t>
            </a:r>
            <a:r>
              <a:rPr lang="ru-RU" dirty="0" smtClean="0">
                <a:solidFill>
                  <a:srgbClr val="C00000"/>
                </a:solidFill>
              </a:rPr>
              <a:t> активно включился в эту бурную жизнь.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Он писал стихи для стенгазет и рукописного журнала и даже написал две пьесы, одна из которых («Злодей») была поставлена Оренбургским городским театром. Драматургу было 11 лет!</a:t>
            </a:r>
            <a:endParaRPr lang="ru-RU" b="1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9218" name="Picture 2" descr="C:\Users\Админ\Desktop\площадка\Муса Джалиль\decd9c5c336c4a5af8c2fdf03b27498b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3463636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В октябре 1917 года власть в городе и губернии захватил казачий атаман </a:t>
            </a:r>
            <a:r>
              <a:rPr lang="ru-RU" dirty="0" err="1" smtClean="0">
                <a:solidFill>
                  <a:srgbClr val="C00000"/>
                </a:solidFill>
              </a:rPr>
              <a:t>Дутов</a:t>
            </a:r>
            <a:r>
              <a:rPr lang="ru-RU" dirty="0" smtClean="0">
                <a:solidFill>
                  <a:srgbClr val="C00000"/>
                </a:solidFill>
              </a:rPr>
              <a:t>. В конце января 1918-го Красная Армия установила в Оренбурге советскую власть. А в апреле казаки вернулись и устроили резню. Красным удалось выгнать белых из города. Похороны убитых превратились в митинг. Все эти события не могли не отозваться болью в сердце </a:t>
            </a:r>
            <a:r>
              <a:rPr lang="ru-RU" dirty="0" err="1" smtClean="0">
                <a:solidFill>
                  <a:srgbClr val="C00000"/>
                </a:solidFill>
              </a:rPr>
              <a:t>Мусы</a:t>
            </a:r>
            <a:r>
              <a:rPr lang="ru-RU" dirty="0" smtClean="0">
                <a:solidFill>
                  <a:srgbClr val="C00000"/>
                </a:solidFill>
              </a:rPr>
              <a:t>, тогда совсем еще мальчика. Он написал стихотворение и принес его </a:t>
            </a:r>
            <a:r>
              <a:rPr lang="ru-RU" dirty="0" err="1" smtClean="0">
                <a:solidFill>
                  <a:srgbClr val="C00000"/>
                </a:solidFill>
              </a:rPr>
              <a:t>Ченекею</a:t>
            </a:r>
            <a:r>
              <a:rPr lang="ru-RU" dirty="0" smtClean="0">
                <a:solidFill>
                  <a:srgbClr val="C00000"/>
                </a:solidFill>
              </a:rPr>
              <a:t>. Тот одобрил. К сожалению, текст не сохранился. Значительно позже, уже в семидесятые годы двадцатого века, оренбургским краеведом </a:t>
            </a:r>
            <a:r>
              <a:rPr lang="ru-RU" b="1" dirty="0" err="1" smtClean="0">
                <a:solidFill>
                  <a:srgbClr val="C00000"/>
                </a:solidFill>
              </a:rPr>
              <a:t>Ибатуллой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Таналиным</a:t>
            </a:r>
            <a:r>
              <a:rPr lang="ru-RU" dirty="0" smtClean="0">
                <a:solidFill>
                  <a:srgbClr val="C00000"/>
                </a:solidFill>
              </a:rPr>
              <a:t> (дальним родственником </a:t>
            </a:r>
            <a:r>
              <a:rPr lang="ru-RU" dirty="0" err="1" smtClean="0">
                <a:solidFill>
                  <a:srgbClr val="C00000"/>
                </a:solidFill>
              </a:rPr>
              <a:t>Тухфата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err="1" smtClean="0">
                <a:solidFill>
                  <a:srgbClr val="C00000"/>
                </a:solidFill>
              </a:rPr>
              <a:t>Ченекея</a:t>
            </a:r>
            <a:r>
              <a:rPr lang="ru-RU" dirty="0" smtClean="0">
                <a:solidFill>
                  <a:srgbClr val="C00000"/>
                </a:solidFill>
              </a:rPr>
              <a:t> и одноклассником </a:t>
            </a:r>
            <a:r>
              <a:rPr lang="ru-RU" dirty="0" err="1" smtClean="0">
                <a:solidFill>
                  <a:srgbClr val="C00000"/>
                </a:solidFill>
              </a:rPr>
              <a:t>Мусы</a:t>
            </a:r>
            <a:r>
              <a:rPr lang="ru-RU" dirty="0" smtClean="0">
                <a:solidFill>
                  <a:srgbClr val="C00000"/>
                </a:solidFill>
              </a:rPr>
              <a:t>) было найдено стихотворение </a:t>
            </a:r>
            <a:r>
              <a:rPr lang="ru-RU" dirty="0" err="1" smtClean="0">
                <a:solidFill>
                  <a:srgbClr val="C00000"/>
                </a:solidFill>
              </a:rPr>
              <a:t>Джалиля</a:t>
            </a:r>
            <a:r>
              <a:rPr lang="ru-RU" dirty="0" smtClean="0">
                <a:solidFill>
                  <a:srgbClr val="C00000"/>
                </a:solidFill>
              </a:rPr>
              <a:t>, также посвященное этим событиям и датированное </a:t>
            </a:r>
            <a:r>
              <a:rPr lang="ru-RU" b="1" dirty="0" smtClean="0">
                <a:solidFill>
                  <a:srgbClr val="C00000"/>
                </a:solidFill>
              </a:rPr>
              <a:t>15 октября 1918 </a:t>
            </a:r>
            <a:r>
              <a:rPr lang="ru-RU" dirty="0" smtClean="0">
                <a:solidFill>
                  <a:srgbClr val="C00000"/>
                </a:solidFill>
              </a:rPr>
              <a:t>года. Оно считается первым из дошедших до нас стихотворений и подписано «Маленький </a:t>
            </a:r>
            <a:r>
              <a:rPr lang="ru-RU" dirty="0" err="1" smtClean="0">
                <a:solidFill>
                  <a:srgbClr val="C00000"/>
                </a:solidFill>
              </a:rPr>
              <a:t>Джалиль</a:t>
            </a:r>
            <a:r>
              <a:rPr lang="ru-RU" dirty="0" smtClean="0">
                <a:solidFill>
                  <a:srgbClr val="C00000"/>
                </a:solidFill>
              </a:rPr>
              <a:t>».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72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Медресе было преобразовано в Татарский институт народного образования, и </a:t>
            </a:r>
            <a:r>
              <a:rPr lang="ru-RU" sz="3200" b="1" dirty="0" err="1" smtClean="0">
                <a:solidFill>
                  <a:srgbClr val="C00000"/>
                </a:solidFill>
              </a:rPr>
              <a:t>Муса</a:t>
            </a:r>
            <a:r>
              <a:rPr lang="ru-RU" sz="3200" b="1" dirty="0" smtClean="0">
                <a:solidFill>
                  <a:srgbClr val="C00000"/>
                </a:solidFill>
              </a:rPr>
              <a:t> продолжил свою учебу.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В 1919 году в газете «Кызыл </a:t>
            </a:r>
            <a:r>
              <a:rPr lang="ru-RU" sz="3200" b="1" dirty="0" err="1" smtClean="0">
                <a:solidFill>
                  <a:srgbClr val="C00000"/>
                </a:solidFill>
              </a:rPr>
              <a:t>юлдуз</a:t>
            </a:r>
            <a:r>
              <a:rPr lang="ru-RU" sz="3200" b="1" dirty="0" smtClean="0">
                <a:solidFill>
                  <a:srgbClr val="C00000"/>
                </a:solidFill>
              </a:rPr>
              <a:t>» («Красная звезда») появляется первая официальная публикация. Эти стихи также о смелости и геройской смерти за друзей и советскую власть, справедливую к беднякам.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Вскоре умер Мустафа, и </a:t>
            </a:r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вместе со своим старшим братом Ибрагимом ненадолго вернулся в родную деревню. Там он также развернул активную деятельность: организовал «Детский пролетарский клуб-театр», детскую организацию «Красный цветок». (В июле 1942 года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озаглавит одно из самых известных своих стихотворений «Красная ромашка» - может быть, сам этот образ родился еще тогда, двадцать лет назад?) 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17 февраля 1920 года </a:t>
            </a:r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вступил в комсомол. Его активистская карьера стремительно развивалась: он стал членом волостного комитета РКСМ, затем – делегатом губернского комсомольского съезда.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571868" y="428604"/>
            <a:ext cx="5136268" cy="566739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 1921 году в Оренбуржье был голод. Умерли двое младших братьев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Мусы</a:t>
            </a:r>
            <a:r>
              <a:rPr lang="ru-RU" sz="2400" b="1" dirty="0" smtClean="0">
                <a:solidFill>
                  <a:srgbClr val="C00000"/>
                </a:solidFill>
              </a:rPr>
              <a:t>, мать и сестренки тоже были слабы – пайка Ибрагима не хватало, чтобы прокормить семью.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возвращается в Оренбург, где становится курсантом Оренбургской военно-политической школы. Горячего желания становиться профессиональным военным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400" b="1" dirty="0" smtClean="0">
                <a:solidFill>
                  <a:srgbClr val="C00000"/>
                </a:solidFill>
              </a:rPr>
              <a:t> не имел. К тому же он продолжал писать стихи и пьесы, его манила татарская столица – Казань.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C:\Users\Админ\Desktop\площадка\Муса Джалиль\1024px-Дом_Мусы_Джалил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3344731" cy="3357586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214290"/>
            <a:ext cx="8929718" cy="635798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 конце ноября 1922 года </a:t>
            </a:r>
            <a:r>
              <a:rPr lang="ru-RU" sz="28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800" b="1" dirty="0" smtClean="0">
                <a:solidFill>
                  <a:srgbClr val="C00000"/>
                </a:solidFill>
              </a:rPr>
              <a:t> приехал в Казань и почти сразу начал публиковаться в местных татарских газетах и журналах.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А в 1923-м в коллективном сборнике «Песни борьбы» был опубликован цикл его стихотворений.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Вскоре </a:t>
            </a:r>
            <a:r>
              <a:rPr lang="ru-RU" sz="28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800" b="1" dirty="0" smtClean="0">
                <a:solidFill>
                  <a:srgbClr val="C00000"/>
                </a:solidFill>
              </a:rPr>
              <a:t> поступает на рабфак при Казанском восточном педагогическом институте и в июне 1925 года получает свидетельство о его окончании, дающее право поступить без экзаменов в любой вуз страны.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Но прежде чем продолжить учебу, молодой человек решает провести какое-то время в родном Оренбуржье. Набраться опыта.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071802" y="357166"/>
            <a:ext cx="5636334" cy="628654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Так он попадает в </a:t>
            </a:r>
            <a:r>
              <a:rPr lang="ru-RU" b="1" dirty="0" err="1" smtClean="0">
                <a:solidFill>
                  <a:srgbClr val="C00000"/>
                </a:solidFill>
              </a:rPr>
              <a:t>Орский</a:t>
            </a:r>
            <a:r>
              <a:rPr lang="ru-RU" b="1" dirty="0" smtClean="0">
                <a:solidFill>
                  <a:srgbClr val="C00000"/>
                </a:solidFill>
              </a:rPr>
              <a:t> уездный комитет и с головой погружается в работу по комсомольской линии, затем его переводят в Оренбург.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В 1926 году становится членом РКП (б). И все это время он очень много пишет: стихи, поэмы, баллады, статьи, фельетоны на злобу дня.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Он очень популярен, его стихи ходят по рукам, молодежь переписывает его поэмы. Его волнует многое, многое вызывает в нем отклик. Его стихи полны бешеной энергии, и даже если в них проскакивает наивная восторженность и </a:t>
            </a:r>
            <a:r>
              <a:rPr lang="ru-RU" b="1" dirty="0" err="1" smtClean="0">
                <a:solidFill>
                  <a:srgbClr val="C00000"/>
                </a:solidFill>
              </a:rPr>
              <a:t>лозунговость</a:t>
            </a:r>
            <a:r>
              <a:rPr lang="ru-RU" b="1" dirty="0" smtClean="0">
                <a:solidFill>
                  <a:srgbClr val="C00000"/>
                </a:solidFill>
              </a:rPr>
              <a:t> – они вполне искренние.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" name="Picture 3" descr="C:\Users\Админ\Desktop\площадка\Муса Джалиль\15022021-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2714105" cy="3241964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643306" y="214290"/>
            <a:ext cx="5286412" cy="628654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1927 год. </a:t>
            </a:r>
            <a:r>
              <a:rPr lang="ru-RU" sz="2800" dirty="0" err="1" smtClean="0">
                <a:solidFill>
                  <a:srgbClr val="C00000"/>
                </a:solidFill>
              </a:rPr>
              <a:t>Муса</a:t>
            </a:r>
            <a:r>
              <a:rPr lang="ru-RU" sz="2800" dirty="0" smtClean="0">
                <a:solidFill>
                  <a:srgbClr val="C00000"/>
                </a:solidFill>
              </a:rPr>
              <a:t> – студент первого курса литературного отделения этнологического факультета Первого МГУ. И параллельно редактор татарского детского журнала «</a:t>
            </a:r>
            <a:r>
              <a:rPr lang="ru-RU" sz="2800" dirty="0" err="1" smtClean="0">
                <a:solidFill>
                  <a:srgbClr val="C00000"/>
                </a:solidFill>
              </a:rPr>
              <a:t>Кечкене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иптэшлэр</a:t>
            </a:r>
            <a:r>
              <a:rPr lang="ru-RU" sz="2800" dirty="0" smtClean="0">
                <a:solidFill>
                  <a:srgbClr val="C00000"/>
                </a:solidFill>
              </a:rPr>
              <a:t>» («Маленькие товарищи»). Чуть позже – и секретарь бюро татаро-башкирской секции ЦК ВЛКСМ, член редколлегий журналов «</a:t>
            </a:r>
            <a:r>
              <a:rPr lang="ru-RU" sz="2800" dirty="0" err="1" smtClean="0">
                <a:solidFill>
                  <a:srgbClr val="C00000"/>
                </a:solidFill>
              </a:rPr>
              <a:t>Яшь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эшче</a:t>
            </a:r>
            <a:r>
              <a:rPr lang="ru-RU" sz="2800" dirty="0" smtClean="0">
                <a:solidFill>
                  <a:srgbClr val="C00000"/>
                </a:solidFill>
              </a:rPr>
              <a:t>» («Молодой рабочий») и всё это время активно пишет стихи для детей.</a:t>
            </a:r>
          </a:p>
          <a:p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148" name="Picture 4" descr="C:\Users\Админ\Desktop\площадка\Муса Джалиль\regnum_picture_1518557326797728_normal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3614742" cy="287168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00042"/>
            <a:ext cx="5757874" cy="58579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Благополучно окончив университет в 1931 году, он работает в центральной газете «Коммунист» заведующим отдела литературы и искусства. Пишет огромное количество публицистических текстов, выступает как литературный и музыкальный критик. Ездит по стране: Астрахань, Казань, Ялта, Тула…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В 1934 году начинается особая для </a:t>
            </a:r>
            <a:r>
              <a:rPr lang="ru-RU" dirty="0" err="1" smtClean="0">
                <a:solidFill>
                  <a:srgbClr val="C00000"/>
                </a:solidFill>
              </a:rPr>
              <a:t>Джалиля</a:t>
            </a:r>
            <a:r>
              <a:rPr lang="ru-RU" dirty="0" smtClean="0">
                <a:solidFill>
                  <a:srgbClr val="C00000"/>
                </a:solidFill>
              </a:rPr>
              <a:t> история: он становится заведующим литературной частью Татарской оперной студии при Московской консерватории. Работает и в то же время снова учится – читает книги по искусству, слушает лекции профессоров консерватории.</a:t>
            </a:r>
          </a:p>
          <a:p>
            <a:endParaRPr lang="ru-RU" dirty="0"/>
          </a:p>
        </p:txBody>
      </p:sp>
      <p:pic>
        <p:nvPicPr>
          <p:cNvPr id="5" name="Picture 2" descr="C:\Users\Админ\Desktop\площадка\Муса Джалиль\Театр_оперы_и_балета._Казань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571480"/>
            <a:ext cx="2487602" cy="2976971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857232"/>
            <a:ext cx="4829180" cy="5238768"/>
          </a:xfrm>
        </p:spPr>
        <p:txBody>
          <a:bodyPr>
            <a:normAutofit/>
          </a:bodyPr>
          <a:lstStyle/>
          <a:p>
            <a:r>
              <a:rPr lang="ru-RU" sz="28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800" b="1" dirty="0" smtClean="0">
                <a:solidFill>
                  <a:srgbClr val="C00000"/>
                </a:solidFill>
              </a:rPr>
              <a:t> перевел на татарский язык «Женитьбу Фигаро» и несколько арий из других опер. При его содействии переведены «Фауст», «</a:t>
            </a:r>
            <a:r>
              <a:rPr lang="ru-RU" sz="2800" b="1" dirty="0" err="1" smtClean="0">
                <a:solidFill>
                  <a:srgbClr val="C00000"/>
                </a:solidFill>
              </a:rPr>
              <a:t>Кармен</a:t>
            </a:r>
            <a:r>
              <a:rPr lang="ru-RU" sz="2800" b="1" dirty="0" smtClean="0">
                <a:solidFill>
                  <a:srgbClr val="C00000"/>
                </a:solidFill>
              </a:rPr>
              <a:t>», «Евгений Онегин» и т.д. Он создал либретто опер «</a:t>
            </a:r>
            <a:r>
              <a:rPr lang="ru-RU" sz="2800" b="1" dirty="0" err="1" smtClean="0">
                <a:solidFill>
                  <a:srgbClr val="C00000"/>
                </a:solidFill>
              </a:rPr>
              <a:t>Алтынчач</a:t>
            </a:r>
            <a:r>
              <a:rPr lang="ru-RU" sz="2800" b="1" dirty="0" smtClean="0">
                <a:solidFill>
                  <a:srgbClr val="C00000"/>
                </a:solidFill>
              </a:rPr>
              <a:t>» и «Ильдар».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1266" name="Picture 2" descr="C:\Users\Админ\Desktop\площадка\Муса Джалиль\musa_dzalil1930-e_b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49069" y="1766887"/>
            <a:ext cx="2857500" cy="408622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дмин\Desktop\площадка\Муса Джалиль\img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285720" y="1285860"/>
            <a:ext cx="4471990" cy="3353993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>
          <a:xfrm>
            <a:off x="4649788" y="357166"/>
            <a:ext cx="4038600" cy="575836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Когда летом 1936 года </a:t>
            </a:r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женился на выпускнице экономического техникума Амине </a:t>
            </a:r>
            <a:r>
              <a:rPr lang="ru-RU" b="1" dirty="0" err="1" smtClean="0">
                <a:solidFill>
                  <a:srgbClr val="C00000"/>
                </a:solidFill>
              </a:rPr>
              <a:t>Сайфуллиной</a:t>
            </a:r>
            <a:r>
              <a:rPr lang="ru-RU" b="1" dirty="0" smtClean="0">
                <a:solidFill>
                  <a:srgbClr val="C00000"/>
                </a:solidFill>
              </a:rPr>
              <a:t>, у него за плечами было два брака и двое детей – Альберт и </a:t>
            </a:r>
            <a:r>
              <a:rPr lang="ru-RU" b="1" dirty="0" err="1" smtClean="0">
                <a:solidFill>
                  <a:srgbClr val="C00000"/>
                </a:solidFill>
              </a:rPr>
              <a:t>Люция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В апреле 1937 года родилась младшая дочь </a:t>
            </a:r>
            <a:r>
              <a:rPr lang="ru-RU" b="1" dirty="0" err="1" smtClean="0">
                <a:solidFill>
                  <a:srgbClr val="C00000"/>
                </a:solidFill>
              </a:rPr>
              <a:t>Мусы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Джалиля</a:t>
            </a:r>
            <a:r>
              <a:rPr lang="ru-RU" b="1" dirty="0" smtClean="0">
                <a:solidFill>
                  <a:srgbClr val="C00000"/>
                </a:solidFill>
              </a:rPr>
              <a:t> – </a:t>
            </a:r>
            <a:r>
              <a:rPr lang="ru-RU" b="1" dirty="0" err="1" smtClean="0">
                <a:solidFill>
                  <a:srgbClr val="C00000"/>
                </a:solidFill>
              </a:rPr>
              <a:t>Чулпан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half" idx="4294967295"/>
          </p:nvPr>
        </p:nvSpPr>
        <p:spPr>
          <a:xfrm>
            <a:off x="142844" y="428604"/>
            <a:ext cx="8643998" cy="5667396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Амина вспоминала:</a:t>
            </a:r>
          </a:p>
          <a:p>
            <a:r>
              <a:rPr lang="ru-RU" sz="2400" b="1" i="1" dirty="0" smtClean="0"/>
              <a:t>«Семь предвоенных лет, наиболее творческих лет </a:t>
            </a:r>
            <a:r>
              <a:rPr lang="ru-RU" sz="2400" b="1" i="1" dirty="0" err="1" smtClean="0"/>
              <a:t>Мусы</a:t>
            </a:r>
            <a:r>
              <a:rPr lang="ru-RU" sz="2400" b="1" i="1" dirty="0" smtClean="0"/>
              <a:t>, мы прожили очень дружно, в согласии. </a:t>
            </a:r>
            <a:r>
              <a:rPr lang="ru-RU" sz="2400" b="1" i="1" dirty="0" err="1" smtClean="0"/>
              <a:t>Чулпан</a:t>
            </a:r>
            <a:r>
              <a:rPr lang="ru-RU" sz="2400" b="1" i="1" dirty="0" smtClean="0"/>
              <a:t> доставляла нам обоим много радости. Уход за ней бесконечно любивший ее </a:t>
            </a:r>
            <a:r>
              <a:rPr lang="ru-RU" sz="2400" b="1" i="1" dirty="0" err="1" smtClean="0"/>
              <a:t>Муса</a:t>
            </a:r>
            <a:r>
              <a:rPr lang="ru-RU" sz="2400" b="1" i="1" dirty="0" smtClean="0"/>
              <a:t> превращал в веселый и занятный культ. Нашему счастью, казалось, не будет конца. </a:t>
            </a:r>
            <a:r>
              <a:rPr lang="ru-RU" sz="2400" b="1" i="1" dirty="0" err="1" smtClean="0"/>
              <a:t>Джалиль</a:t>
            </a:r>
            <a:r>
              <a:rPr lang="ru-RU" sz="2400" b="1" i="1" dirty="0" smtClean="0"/>
              <a:t> был очень тонким, чутким, и рифы, встававшие на нашем пути, обходились нами довольно легко.</a:t>
            </a:r>
            <a:endParaRPr lang="ru-RU" sz="2400" b="1" dirty="0" smtClean="0"/>
          </a:p>
          <a:p>
            <a:r>
              <a:rPr lang="ru-RU" sz="2400" b="1" i="1" dirty="0" smtClean="0"/>
              <a:t>Беззаботности, счастливой </a:t>
            </a:r>
            <a:r>
              <a:rPr lang="ru-RU" sz="2400" b="1" i="1" dirty="0" err="1" smtClean="0"/>
              <a:t>окрыленности</a:t>
            </a:r>
            <a:r>
              <a:rPr lang="ru-RU" sz="2400" b="1" i="1" dirty="0" smtClean="0"/>
              <a:t> нашей жизни во многом способствовал и характер </a:t>
            </a:r>
            <a:r>
              <a:rPr lang="ru-RU" sz="2400" b="1" i="1" dirty="0" err="1" smtClean="0"/>
              <a:t>Мусы</a:t>
            </a:r>
            <a:r>
              <a:rPr lang="ru-RU" sz="2400" b="1" i="1" dirty="0" smtClean="0"/>
              <a:t>. Жизнерадостный, неутомимый, он любил посмеяться, пошутить, любил веселые компании, долгие вечерние беседы. И при всей своей нежности и мягкости, легко ранимой открытости, умел быть ровным, спокойным, постоянным».</a:t>
            </a:r>
            <a:endParaRPr lang="ru-RU" sz="2400" b="1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4000504"/>
            <a:ext cx="82867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b="1" dirty="0" smtClean="0">
                <a:solidFill>
                  <a:srgbClr val="C00000"/>
                </a:solidFill>
              </a:rPr>
              <a:t> настолько захватила работа в оперной студии, что в 1939 году, когда студийцы закончили учебу и переехали в Казань, он поехал с ними. 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С 1939 по 1941 год он занимал также пост ответственного секретаря Союза писателей Татарской АССР.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                                                          И вот – война….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2290" name="Picture 2" descr="C:\Users\Админ\Desktop\площадка\Муса Джалиль\regnum_picture_151855732646930_normal_5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66"/>
            <a:ext cx="4762500" cy="35719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8992" y="335846"/>
            <a:ext cx="514353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Повестка пришла 13 июля. Сначала поэт находился в лагере под Казанью, затем был направлен на краткосрочные курсы политработников. В декабре, получив звание старшего политрука,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400" b="1" dirty="0" smtClean="0">
                <a:solidFill>
                  <a:srgbClr val="C00000"/>
                </a:solidFill>
              </a:rPr>
              <a:t> едет в </a:t>
            </a:r>
            <a:r>
              <a:rPr lang="ru-RU" sz="2400" b="1" dirty="0" err="1" smtClean="0">
                <a:solidFill>
                  <a:srgbClr val="C00000"/>
                </a:solidFill>
              </a:rPr>
              <a:t>ГлавПУРКК</a:t>
            </a:r>
            <a:r>
              <a:rPr lang="ru-RU" sz="2400" b="1" dirty="0" smtClean="0">
                <a:solidFill>
                  <a:srgbClr val="C00000"/>
                </a:solidFill>
              </a:rPr>
              <a:t>. В судьбе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b="1" dirty="0" smtClean="0">
                <a:solidFill>
                  <a:srgbClr val="C00000"/>
                </a:solidFill>
              </a:rPr>
              <a:t> принимает участие Фадеев. По его рекомендации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Мусу</a:t>
            </a:r>
            <a:r>
              <a:rPr lang="ru-RU" sz="2400" b="1" dirty="0" smtClean="0">
                <a:solidFill>
                  <a:srgbClr val="C00000"/>
                </a:solidFill>
              </a:rPr>
              <a:t> вносят в список писателей народов СССР, которые могут быть рекомендованы к службе в качестве военных корреспондентов от республиканских газет.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3314" name="Picture 2" descr="C:\Users\Админ\Desktop\площадка\Муса Джалиль\41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50167"/>
            <a:ext cx="3000366" cy="3900477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85794"/>
            <a:ext cx="50006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 конце февраля 1942 года его оправляют на фронт.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становится корреспондентом газеты Второй ударной армии «Отвага» – вместо погибшего молодого талантливого поэта Всеволода Багрицкого, сына Эдуарда Багрицкого. Смерть Багрицкого, о которой рассказали другие сотрудники редакции, производит впечатление на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b="1" dirty="0" smtClean="0">
                <a:solidFill>
                  <a:srgbClr val="C00000"/>
                </a:solidFill>
              </a:rPr>
              <a:t> – Всеволод когда-то переводил его стихи.</a:t>
            </a:r>
            <a:endParaRPr lang="ru-RU" sz="2400" dirty="0"/>
          </a:p>
        </p:txBody>
      </p:sp>
      <p:pic>
        <p:nvPicPr>
          <p:cNvPr id="3" name="Picture 2" descr="C:\Users\Админ\Desktop\площадка\Муса Джалиль\41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2143116"/>
            <a:ext cx="3000366" cy="3900477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500042"/>
            <a:ext cx="85011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Конечно, писать по-русски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Джалилю</a:t>
            </a:r>
            <a:r>
              <a:rPr lang="ru-RU" sz="2400" b="1" dirty="0" smtClean="0">
                <a:solidFill>
                  <a:srgbClr val="C00000"/>
                </a:solidFill>
              </a:rPr>
              <a:t> было непросто, но он не мог не откликнуться на эту горячую тему.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Однако военная ситуация становилась все хуже. Германские войска окружили 2-ю ударную армию. 22 июня 800 солдат пошли на прорыв через «Долину смерти», чтобы соединиться с </a:t>
            </a:r>
            <a:r>
              <a:rPr lang="ru-RU" sz="2400" b="1" dirty="0" err="1" smtClean="0">
                <a:solidFill>
                  <a:srgbClr val="C00000"/>
                </a:solidFill>
              </a:rPr>
              <a:t>Волховским</a:t>
            </a:r>
            <a:r>
              <a:rPr lang="ru-RU" sz="2400" b="1" dirty="0" smtClean="0">
                <a:solidFill>
                  <a:srgbClr val="C00000"/>
                </a:solidFill>
              </a:rPr>
              <a:t> фронтом. 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В живых остались десятки, но кольцо окружения, хоть и ненадолго, было разорвано. 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За семь или восемь часов часть 2-й ударной армии успела выйти, но уже к вечеру и этот узкий проход был закрыт. </a:t>
            </a:r>
          </a:p>
          <a:p>
            <a:pPr algn="ctr"/>
            <a:r>
              <a:rPr lang="ru-RU" sz="24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«пропал без вести».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214686"/>
            <a:ext cx="8429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С этого момента начинается вторая часть жизни </a:t>
            </a:r>
            <a:r>
              <a:rPr lang="ru-RU" sz="3200" dirty="0" err="1" smtClean="0">
                <a:solidFill>
                  <a:srgbClr val="C00000"/>
                </a:solidFill>
              </a:rPr>
              <a:t>Джалиля</a:t>
            </a:r>
            <a:r>
              <a:rPr lang="ru-RU" sz="3200" dirty="0" smtClean="0">
                <a:solidFill>
                  <a:srgbClr val="C00000"/>
                </a:solidFill>
              </a:rPr>
              <a:t>. Принесшая ему много горя, сделавшая его великим поэтом и обрекшая сначала на позор и бесчестие, а потом – когда миру открылась правда – на громкую посмертную славу.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Picture 2" descr="C:\Users\Админ\Desktop\площадка\Муса Джалиль\41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14290"/>
            <a:ext cx="2428862" cy="3157522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428604"/>
            <a:ext cx="8001056" cy="5786478"/>
          </a:xfrm>
        </p:spPr>
        <p:txBody>
          <a:bodyPr/>
          <a:lstStyle/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26 июня 1942 года во время </a:t>
            </a:r>
            <a:r>
              <a:rPr lang="ru-RU" sz="3200" dirty="0" err="1" smtClean="0">
                <a:solidFill>
                  <a:srgbClr val="C00000"/>
                </a:solidFill>
              </a:rPr>
              <a:t>Любанской</a:t>
            </a:r>
            <a:r>
              <a:rPr lang="ru-RU" sz="3200" dirty="0" smtClean="0">
                <a:solidFill>
                  <a:srgbClr val="C00000"/>
                </a:solidFill>
              </a:rPr>
              <a:t> наступательной операции у деревни Мясной Бор </a:t>
            </a:r>
            <a:r>
              <a:rPr lang="ru-RU" sz="3200" dirty="0" err="1" smtClean="0">
                <a:solidFill>
                  <a:srgbClr val="C00000"/>
                </a:solidFill>
              </a:rPr>
              <a:t>Джалиль</a:t>
            </a:r>
            <a:r>
              <a:rPr lang="ru-RU" sz="3200" dirty="0" smtClean="0">
                <a:solidFill>
                  <a:srgbClr val="C00000"/>
                </a:solidFill>
              </a:rPr>
              <a:t> был тяжело ранен и оказался в плену. Июлем 1942 года датировано стихотворение «Прости, Родина!»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5" name="Чулочки (музыка к прочтению стиха) (256  kbp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001024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6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714356"/>
            <a:ext cx="8286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Придя в себя после ранения и осознав, что находится в плену у фашистов, </a:t>
            </a:r>
            <a:r>
              <a:rPr lang="ru-RU" sz="32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3200" b="1" dirty="0" smtClean="0">
                <a:solidFill>
                  <a:srgbClr val="C00000"/>
                </a:solidFill>
              </a:rPr>
              <a:t> сразу понял: если они узнают, кто он – расстреляют сразу.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А умереть он всегда успеет. 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Надо пытаться бежать и продолжить борьбу.</a:t>
            </a:r>
          </a:p>
          <a:p>
            <a:r>
              <a:rPr lang="ru-RU" sz="3200" b="1" dirty="0" smtClean="0">
                <a:solidFill>
                  <a:srgbClr val="C00000"/>
                </a:solidFill>
              </a:rPr>
              <a:t> Так старший политрук </a:t>
            </a:r>
            <a:r>
              <a:rPr lang="ru-RU" sz="3200" b="1" dirty="0" err="1" smtClean="0">
                <a:solidFill>
                  <a:srgbClr val="C00000"/>
                </a:solidFill>
              </a:rPr>
              <a:t>Залилов</a:t>
            </a:r>
            <a:r>
              <a:rPr lang="ru-RU" sz="3200" b="1" dirty="0" smtClean="0">
                <a:solidFill>
                  <a:srgbClr val="C00000"/>
                </a:solidFill>
              </a:rPr>
              <a:t> стал </a:t>
            </a:r>
            <a:r>
              <a:rPr lang="ru-RU" sz="3200" b="1" dirty="0" err="1" smtClean="0">
                <a:solidFill>
                  <a:srgbClr val="C00000"/>
                </a:solidFill>
              </a:rPr>
              <a:t>Гумеровым</a:t>
            </a:r>
            <a:r>
              <a:rPr lang="ru-RU" sz="3200" b="1" dirty="0" smtClean="0">
                <a:solidFill>
                  <a:srgbClr val="C00000"/>
                </a:solidFill>
              </a:rPr>
              <a:t>.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97346"/>
            <a:ext cx="835824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Несколько месяцев он провел в лагерях для военнопленных. Затем </a:t>
            </a:r>
            <a:r>
              <a:rPr lang="ru-RU" sz="2400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dirty="0" smtClean="0">
                <a:solidFill>
                  <a:srgbClr val="C00000"/>
                </a:solidFill>
              </a:rPr>
              <a:t> привезли в польскую крепость </a:t>
            </a:r>
            <a:r>
              <a:rPr lang="ru-RU" sz="2400" dirty="0" err="1" smtClean="0">
                <a:solidFill>
                  <a:srgbClr val="C00000"/>
                </a:solidFill>
              </a:rPr>
              <a:t>Демблин</a:t>
            </a:r>
            <a:r>
              <a:rPr lang="ru-RU" sz="2400" dirty="0" smtClean="0">
                <a:solidFill>
                  <a:srgbClr val="C00000"/>
                </a:solidFill>
              </a:rPr>
              <a:t>. У немецкого командования возникла идея создать так называемые «Восточные легионы». Они должны были формироваться по национальному принципу. Немцы полагали, что представители многих национальностей, живущих в СССР, считают себя угнетенными советской властью, и собирались сыграть на антисоветских настроениях.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Появились армянский, азербайджанский, северокавказский, грузинский, эстонский, латышский, туркестанский и волжско-татарский легионы. Последний формировался в Польше, в </a:t>
            </a:r>
            <a:r>
              <a:rPr lang="ru-RU" sz="2400" dirty="0" err="1" smtClean="0">
                <a:solidFill>
                  <a:srgbClr val="C00000"/>
                </a:solidFill>
              </a:rPr>
              <a:t>Едлиньске</a:t>
            </a:r>
            <a:r>
              <a:rPr lang="ru-RU" sz="2400" dirty="0" smtClean="0">
                <a:solidFill>
                  <a:srgbClr val="C00000"/>
                </a:solidFill>
              </a:rPr>
              <a:t>. В какой-то момент немцам стало известно, что пленный татарин </a:t>
            </a:r>
            <a:r>
              <a:rPr lang="ru-RU" sz="2400" dirty="0" err="1" smtClean="0">
                <a:solidFill>
                  <a:srgbClr val="C00000"/>
                </a:solidFill>
              </a:rPr>
              <a:t>Гумеров</a:t>
            </a:r>
            <a:r>
              <a:rPr lang="ru-RU" sz="2400" dirty="0" smtClean="0">
                <a:solidFill>
                  <a:srgbClr val="C00000"/>
                </a:solidFill>
              </a:rPr>
              <a:t> – известный на родине поэт, пользующийся большим авторитетом. Они решили использовать влияние </a:t>
            </a:r>
            <a:r>
              <a:rPr lang="ru-RU" sz="2400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dirty="0" smtClean="0">
                <a:solidFill>
                  <a:srgbClr val="C00000"/>
                </a:solidFill>
              </a:rPr>
              <a:t> на соплеменников.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857232"/>
            <a:ext cx="81439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же увидел в этом возможности для создания подпольной организации и продолжения борьбы – идеологической, а затем, когда обстоятельства изменятся, и физической. 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Он согласился вести «культурно-просветительскую работу». Поскольку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не состоял именно на военной службе в легионе, он пользовался относительной свободой и даже ходил в штатском. 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Понимал ли он, что на Родине его сочтут предателем? Безусловно. Верил ли он, что правда восторжествует? Хочется думать, что да.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Админ\Desktop\площадка\Муса Джалиль\regnum_picture_151855769178220_normal_83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428604"/>
            <a:ext cx="3810000" cy="31623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3643314"/>
            <a:ext cx="85725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Там, казалось бы, в совершенно безнадежных условиях, сила духа этого человека была столь велика, что помогала держаться не только ему, но и его соратникам. Они создали подпольную группу сопротивления, налаживали конспиративные связи, помогали военнопленным бежать, сочиняли листовки, призывающие бороться с фашистами. </a:t>
            </a:r>
            <a:endParaRPr lang="ru-RU" sz="2400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8847"/>
            <a:ext cx="82868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И даже концерты хоровой капеллы, на которых исполнялись татарские песни, были не столь безобидны, как это поначалу казалось немецкой стороне. 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Первый, 825-й батальон легиона «</a:t>
            </a:r>
            <a:r>
              <a:rPr lang="ru-RU" sz="2400" b="1" dirty="0" err="1" smtClean="0">
                <a:solidFill>
                  <a:srgbClr val="C00000"/>
                </a:solidFill>
              </a:rPr>
              <a:t>Идель-Урал</a:t>
            </a:r>
            <a:r>
              <a:rPr lang="ru-RU" sz="2400" b="1" dirty="0" smtClean="0">
                <a:solidFill>
                  <a:srgbClr val="C00000"/>
                </a:solidFill>
              </a:rPr>
              <a:t>», который направили в Витебск, поднял восстание. Сотни человек с оружием в руках присоединились к белорусским партизанам.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r>
              <a:rPr lang="ru-RU" sz="2400" b="1" dirty="0" smtClean="0">
                <a:solidFill>
                  <a:srgbClr val="C00000"/>
                </a:solidFill>
              </a:rPr>
              <a:t> И в дальнейшем при попытках немецкого командования использовать национальные батальоны в военных действиях значительная часть легионеров переходила на советскую сторону.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85720" y="285728"/>
            <a:ext cx="885828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T Sans"/>
                <a:cs typeface="Arial" pitchFamily="34" charset="0"/>
              </a:rPr>
              <a:t>В легион входили не только татары – были там и башкиры, и марийцы, и представители других народов Поволжья. И очень многие из них не были предателями.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T Sans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rgbClr val="C00000"/>
              </a:solidFill>
              <a:latin typeface="PT 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PT 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rgbClr val="C00000"/>
              </a:solidFill>
              <a:latin typeface="PT 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PT 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T Sans"/>
                <a:cs typeface="Arial" pitchFamily="34" charset="0"/>
              </a:rPr>
              <a:t>Но их самих предали. Подпольное движение было раскрыто. В августе 1943 года гестапо арестовало несколько сотен человек, в том числе и «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PT Sans"/>
                <a:cs typeface="Arial" pitchFamily="34" charset="0"/>
              </a:rPr>
              <a:t>курмашевцев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PT Sans"/>
                <a:cs typeface="Arial" pitchFamily="34" charset="0"/>
              </a:rPr>
              <a:t>». Несколько месяцев велось расследование, были допросы и пытки. </a:t>
            </a:r>
          </a:p>
        </p:txBody>
      </p:sp>
      <p:sp>
        <p:nvSpPr>
          <p:cNvPr id="14338" name="AutoShape 2" descr="https://gl-img.rg.ru/uploads/images/2021/02/14/5d32de671f74ab0cd2123625-preview_395.jpg"/>
          <p:cNvSpPr>
            <a:spLocks noChangeAspect="1" noChangeArrowheads="1"/>
          </p:cNvSpPr>
          <p:nvPr/>
        </p:nvSpPr>
        <p:spPr bwMode="auto">
          <a:xfrm>
            <a:off x="141288" y="-523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Picture 2" descr="C:\Users\Админ\Desktop\площадка\Муса Джалиль\5d32de671f74ab0cd2123625-preview_3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643050"/>
            <a:ext cx="3357538" cy="261140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C:\Users\Админ\Desktop\площадка\Муса Джалиль\480px-JVA_und_Gedenkstaette_Ploetzensee_04-2015_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57166"/>
            <a:ext cx="5524496" cy="345281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3714752"/>
            <a:ext cx="81439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А 25 августа 1944 года в Берлине, в тюрьме </a:t>
            </a:r>
            <a:r>
              <a:rPr lang="ru-RU" sz="2800" b="1" dirty="0" err="1" smtClean="0">
                <a:solidFill>
                  <a:srgbClr val="C00000"/>
                </a:solidFill>
              </a:rPr>
              <a:t>Плетцензее</a:t>
            </a:r>
            <a:r>
              <a:rPr lang="ru-RU" sz="2800" b="1" dirty="0" smtClean="0">
                <a:solidFill>
                  <a:srgbClr val="C00000"/>
                </a:solidFill>
              </a:rPr>
              <a:t>, были казнены </a:t>
            </a:r>
            <a:r>
              <a:rPr lang="ru-RU" sz="28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800" b="1" dirty="0" smtClean="0">
                <a:solidFill>
                  <a:srgbClr val="C00000"/>
                </a:solidFill>
              </a:rPr>
              <a:t> и еще десять татар-антифашистов.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Немцы казнили их как особо опасных государственных преступников – на гильотине.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857364"/>
            <a:ext cx="84296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Война закончилась. На родине </a:t>
            </a:r>
            <a:r>
              <a:rPr lang="ru-RU" sz="28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800" b="1" dirty="0" smtClean="0">
                <a:solidFill>
                  <a:srgbClr val="C00000"/>
                </a:solidFill>
              </a:rPr>
              <a:t> продолжал числиться «пропавшим без вести». В 1946 году Министерство госбезопасности СССР завело розыскное дело на </a:t>
            </a:r>
            <a:r>
              <a:rPr lang="ru-RU" sz="2800" b="1" dirty="0" err="1" smtClean="0">
                <a:solidFill>
                  <a:srgbClr val="C00000"/>
                </a:solidFill>
              </a:rPr>
              <a:t>Мусу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Залилова</a:t>
            </a:r>
            <a:r>
              <a:rPr lang="ru-RU" sz="2800" b="1" dirty="0" smtClean="0">
                <a:solidFill>
                  <a:srgbClr val="C00000"/>
                </a:solidFill>
              </a:rPr>
              <a:t>. Его подозревали в измене и пособничестве врагу. В апреле 1947 года он попал в список особо опасных преступников.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14291"/>
            <a:ext cx="7715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Но </a:t>
            </a:r>
            <a:r>
              <a:rPr lang="ru-RU" sz="2400" b="1" dirty="0" err="1" smtClean="0">
                <a:solidFill>
                  <a:srgbClr val="C00000"/>
                </a:solidFill>
              </a:rPr>
              <a:t>Муса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Джалиль</a:t>
            </a:r>
            <a:r>
              <a:rPr lang="ru-RU" sz="2400" b="1" dirty="0" smtClean="0">
                <a:solidFill>
                  <a:srgbClr val="C00000"/>
                </a:solidFill>
              </a:rPr>
              <a:t> был поэтом. Именно стихи стали первым свидетельством его невиновности. Стихи оставались главным его делом и его верой всё это жестокое время. Написанным на клочках бумаги (какая была под рукой, какую можно было найти) и собранным в маленькие блокнотики, этим стихам было суждено выжить. Они несли в себе несокрушимый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джалилевский</a:t>
            </a:r>
            <a:r>
              <a:rPr lang="ru-RU" sz="2400" b="1" dirty="0" smtClean="0">
                <a:solidFill>
                  <a:srgbClr val="C00000"/>
                </a:solidFill>
              </a:rPr>
              <a:t> дух, его любовь и тоску, его нежность и ярость. Там много личного и, как свойственно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Джалилю</a:t>
            </a:r>
            <a:r>
              <a:rPr lang="ru-RU" sz="2400" b="1" dirty="0" smtClean="0">
                <a:solidFill>
                  <a:srgbClr val="C00000"/>
                </a:solidFill>
              </a:rPr>
              <a:t>, много патриотического. Эти стихи писал мужественный человек на краю гибели. Близкая смерть не заставила его отречься от себя и своих идеалов.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57166"/>
            <a:ext cx="4471990" cy="573883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Блокноты со стихами получили название «</a:t>
            </a:r>
            <a:r>
              <a:rPr lang="ru-RU" b="1" dirty="0" err="1" smtClean="0">
                <a:solidFill>
                  <a:srgbClr val="C00000"/>
                </a:solidFill>
              </a:rPr>
              <a:t>Моабитские</a:t>
            </a:r>
            <a:r>
              <a:rPr lang="ru-RU" b="1" dirty="0" smtClean="0">
                <a:solidFill>
                  <a:srgbClr val="C00000"/>
                </a:solidFill>
              </a:rPr>
              <a:t> тетради», поскольку были в основном написаны в берлинской тюрьме </a:t>
            </a:r>
            <a:r>
              <a:rPr lang="ru-RU" b="1" dirty="0" err="1" smtClean="0">
                <a:solidFill>
                  <a:srgbClr val="C00000"/>
                </a:solidFill>
              </a:rPr>
              <a:t>Моабит</a:t>
            </a:r>
            <a:r>
              <a:rPr lang="ru-RU" b="1" dirty="0" smtClean="0">
                <a:solidFill>
                  <a:srgbClr val="C00000"/>
                </a:solidFill>
              </a:rPr>
              <a:t>, где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провел последние, страшные месяцы своей жизни. До нас дошли два таких сборника. Первый вынес из </a:t>
            </a:r>
            <a:r>
              <a:rPr lang="ru-RU" b="1" dirty="0" err="1" smtClean="0">
                <a:solidFill>
                  <a:srgbClr val="C00000"/>
                </a:solidFill>
              </a:rPr>
              <a:t>Моабита</a:t>
            </a:r>
            <a:r>
              <a:rPr lang="ru-RU" b="1" dirty="0" smtClean="0">
                <a:solidFill>
                  <a:srgbClr val="C00000"/>
                </a:solidFill>
              </a:rPr>
              <a:t> бывший узник </a:t>
            </a:r>
            <a:r>
              <a:rPr lang="ru-RU" b="1" dirty="0" err="1" smtClean="0">
                <a:solidFill>
                  <a:srgbClr val="C00000"/>
                </a:solidFill>
              </a:rPr>
              <a:t>Габбас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Шарипов</a:t>
            </a:r>
            <a:r>
              <a:rPr lang="ru-RU" b="1" dirty="0" smtClean="0">
                <a:solidFill>
                  <a:srgbClr val="C00000"/>
                </a:solidFill>
              </a:rPr>
              <a:t>. 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0178" name="Picture 2" descr="C:\Users\Админ\Desktop\площадка\Муса Джалиль\06837c9b7fa991448a661ff74ee1daa0_b9b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84787" y="1524000"/>
            <a:ext cx="3186063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714744" y="428604"/>
            <a:ext cx="4993392" cy="5667396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Во Франции ему удалось передать тетрадь другому военнопленному – </a:t>
            </a:r>
            <a:r>
              <a:rPr lang="ru-RU" b="1" dirty="0" err="1" smtClean="0">
                <a:solidFill>
                  <a:srgbClr val="C00000"/>
                </a:solidFill>
              </a:rPr>
              <a:t>Нигмату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Терегулову</a:t>
            </a:r>
            <a:r>
              <a:rPr lang="ru-RU" b="1" dirty="0" smtClean="0">
                <a:solidFill>
                  <a:srgbClr val="C00000"/>
                </a:solidFill>
              </a:rPr>
              <a:t>, который привез стихи с собою в Казань.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Вторую тетрадь незадолго до казни сам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отдал сокамернику – бельгийскому антифашисту Андре </a:t>
            </a:r>
            <a:r>
              <a:rPr lang="ru-RU" b="1" dirty="0" err="1" smtClean="0">
                <a:solidFill>
                  <a:srgbClr val="C00000"/>
                </a:solidFill>
              </a:rPr>
              <a:t>Тиммермансу</a:t>
            </a:r>
            <a:r>
              <a:rPr lang="ru-RU" b="1" dirty="0" smtClean="0">
                <a:solidFill>
                  <a:srgbClr val="C00000"/>
                </a:solidFill>
              </a:rPr>
              <a:t>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После войны, в 1947 году </a:t>
            </a:r>
            <a:r>
              <a:rPr lang="ru-RU" b="1" dirty="0" err="1" smtClean="0">
                <a:solidFill>
                  <a:srgbClr val="C00000"/>
                </a:solidFill>
              </a:rPr>
              <a:t>Тиммерманс</a:t>
            </a:r>
            <a:r>
              <a:rPr lang="ru-RU" b="1" dirty="0" smtClean="0">
                <a:solidFill>
                  <a:srgbClr val="C00000"/>
                </a:solidFill>
              </a:rPr>
              <a:t> передал ее в советское консульство в Брюсселе.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1202" name="Picture 2" descr="C:\Users\Админ\Desktop\площадка\Муса Джалиль\06837c9b7fa991448a661ff74ee1daa0_b9b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3186063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85728"/>
            <a:ext cx="4572032" cy="421484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Несмотря на то, что уже было ясно –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не предатель, реабилитировали его далеко не сразу. </a:t>
            </a: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Следующая посмертная глава жизни </a:t>
            </a:r>
            <a:r>
              <a:rPr lang="ru-RU" b="1" dirty="0" err="1" smtClean="0">
                <a:solidFill>
                  <a:srgbClr val="C00000"/>
                </a:solidFill>
              </a:rPr>
              <a:t>Мусы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Джалиля</a:t>
            </a:r>
            <a:r>
              <a:rPr lang="ru-RU" b="1" dirty="0" smtClean="0">
                <a:solidFill>
                  <a:srgbClr val="C00000"/>
                </a:solidFill>
              </a:rPr>
              <a:t> началась лишь в пятидесятые. </a:t>
            </a:r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sz="3100" b="1" dirty="0" smtClean="0">
                <a:solidFill>
                  <a:srgbClr val="C00000"/>
                </a:solidFill>
              </a:rPr>
              <a:t>.</a:t>
            </a:r>
            <a:endParaRPr lang="ru-RU" sz="3100" b="1" dirty="0">
              <a:solidFill>
                <a:srgbClr val="C00000"/>
              </a:solidFill>
            </a:endParaRPr>
          </a:p>
        </p:txBody>
      </p:sp>
      <p:pic>
        <p:nvPicPr>
          <p:cNvPr id="52226" name="Picture 2" descr="C:\Users\Админ\Desktop\площадка\Муса Джалиль\Konstantin_Michailowitsch_Simonow_19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628" y="571480"/>
            <a:ext cx="3683000" cy="2870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7158" y="3500438"/>
            <a:ext cx="457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Его стихи попали к Константину Симонову и были опубликованы в 1956 году в Литературной газете. </a:t>
            </a:r>
            <a:endParaRPr lang="ru-RU" sz="28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364331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Вышла статья Юрия </a:t>
            </a:r>
            <a:r>
              <a:rPr lang="ru-RU" sz="2400" b="1" dirty="0" err="1" smtClean="0">
                <a:solidFill>
                  <a:srgbClr val="C00000"/>
                </a:solidFill>
              </a:rPr>
              <a:t>Королькова</a:t>
            </a:r>
            <a:r>
              <a:rPr lang="ru-RU" sz="2400" b="1" dirty="0" smtClean="0">
                <a:solidFill>
                  <a:srgbClr val="C00000"/>
                </a:solidFill>
              </a:rPr>
              <a:t> «По следам песен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Джалиля</a:t>
            </a:r>
            <a:r>
              <a:rPr lang="ru-RU" sz="2400" b="1" dirty="0" smtClean="0">
                <a:solidFill>
                  <a:srgbClr val="C00000"/>
                </a:solidFill>
              </a:rPr>
              <a:t>» (впоследствии Корольков написал книгу о </a:t>
            </a:r>
            <a:r>
              <a:rPr lang="ru-RU" sz="2400" b="1" dirty="0" err="1" smtClean="0">
                <a:solidFill>
                  <a:srgbClr val="C00000"/>
                </a:solidFill>
              </a:rPr>
              <a:t>Джалиле</a:t>
            </a:r>
            <a:r>
              <a:rPr lang="ru-RU" sz="2400" b="1" dirty="0" smtClean="0">
                <a:solidFill>
                  <a:srgbClr val="C00000"/>
                </a:solidFill>
              </a:rPr>
              <a:t> – «Через сорок смертей»)</a:t>
            </a:r>
            <a:endParaRPr lang="ru-RU" sz="2400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428604"/>
            <a:ext cx="4400552" cy="600079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 1956 году </a:t>
            </a:r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посмертно был удостоен звания Героя Советского Союза, а в 1957 году за стихи из «</a:t>
            </a:r>
            <a:r>
              <a:rPr lang="ru-RU" b="1" dirty="0" err="1" smtClean="0">
                <a:solidFill>
                  <a:srgbClr val="C00000"/>
                </a:solidFill>
              </a:rPr>
              <a:t>Моабитских</a:t>
            </a:r>
            <a:r>
              <a:rPr lang="ru-RU" b="1" dirty="0" smtClean="0">
                <a:solidFill>
                  <a:srgbClr val="C00000"/>
                </a:solidFill>
              </a:rPr>
              <a:t> тетрадей» стал лауреатом Ленинской премии.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Очень многое для увековечивания памяти поэта-героя сделал его близкий друг писатель Гази </a:t>
            </a:r>
            <a:r>
              <a:rPr lang="ru-RU" b="1" dirty="0" err="1" smtClean="0">
                <a:solidFill>
                  <a:srgbClr val="C00000"/>
                </a:solidFill>
              </a:rPr>
              <a:t>Кашаф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53251" name="Picture 3" descr="C:\Users\Админ\Desktop\площадка\Муса Джалиль\муса-джали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643050"/>
            <a:ext cx="3929090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14290"/>
            <a:ext cx="4543428" cy="635798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Каждый год 15 февраля, в день рождения поэта и героя, в Казани, в Национальном музее Республики Татарстан, проходит День подлинника.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Из фондов музея состоится торжественный вынос двух хранящихся там «</a:t>
            </a:r>
            <a:r>
              <a:rPr lang="ru-RU" b="1" dirty="0" err="1" smtClean="0">
                <a:solidFill>
                  <a:srgbClr val="C00000"/>
                </a:solidFill>
              </a:rPr>
              <a:t>Моабитских</a:t>
            </a:r>
            <a:r>
              <a:rPr lang="ru-RU" b="1" dirty="0" smtClean="0">
                <a:solidFill>
                  <a:srgbClr val="C00000"/>
                </a:solidFill>
              </a:rPr>
              <a:t> тетрадей», и лишь в этот день каждый желающий может увидеть этот документ – живое свидетельство яркой героической судьбы поэта </a:t>
            </a:r>
            <a:r>
              <a:rPr lang="ru-RU" b="1" dirty="0" err="1" smtClean="0">
                <a:solidFill>
                  <a:srgbClr val="C00000"/>
                </a:solidFill>
              </a:rPr>
              <a:t>Мусы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Джалиля</a:t>
            </a:r>
            <a:r>
              <a:rPr lang="ru-RU" b="1" dirty="0" smtClean="0">
                <a:solidFill>
                  <a:srgbClr val="C00000"/>
                </a:solidFill>
              </a:rPr>
              <a:t>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4274" name="Picture 2" descr="C:\Users\Админ\Desktop\площадка\Муса Джалиль\1613657451_42-p-musa-dzhalil-fon-dlya-prezentatsii-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500174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Джалиль</a:t>
            </a:r>
            <a:r>
              <a:rPr lang="ru-RU" b="1" dirty="0" smtClean="0">
                <a:solidFill>
                  <a:srgbClr val="C00000"/>
                </a:solidFill>
              </a:rPr>
              <a:t> «Чулочки»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8" name="Чулочки Муса Джалиль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33324" y="1643050"/>
            <a:ext cx="8524956" cy="4956006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Памятник</a:t>
            </a:r>
            <a:r>
              <a:rPr lang="ru-RU" dirty="0" smtClean="0">
                <a:solidFill>
                  <a:srgbClr val="C00000"/>
                </a:solidFill>
              </a:rPr>
              <a:t> </a:t>
            </a:r>
            <a:r>
              <a:rPr lang="ru-RU" b="1" dirty="0" smtClean="0">
                <a:solidFill>
                  <a:srgbClr val="C00000"/>
                </a:solidFill>
              </a:rPr>
              <a:t>МУСЕ</a:t>
            </a:r>
            <a:r>
              <a:rPr lang="ru-RU" dirty="0" smtClean="0">
                <a:solidFill>
                  <a:srgbClr val="C00000"/>
                </a:solidFill>
              </a:rPr>
              <a:t> </a:t>
            </a:r>
            <a:r>
              <a:rPr lang="ru-RU" b="1" dirty="0" smtClean="0">
                <a:solidFill>
                  <a:srgbClr val="C00000"/>
                </a:solidFill>
              </a:rPr>
              <a:t>ДЖАЛИЛЮ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г. Оренбург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500034" y="4786322"/>
            <a:ext cx="7972452" cy="1738306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советскому поэту, Герою Советского Союза открыт 22 июня 1996 года, ул. Постникова, напротив входа в парк " Тополя". Автор - скульптор </a:t>
            </a:r>
            <a:r>
              <a:rPr lang="ru-RU" b="1" dirty="0" err="1" smtClean="0">
                <a:solidFill>
                  <a:srgbClr val="C00000"/>
                </a:solidFill>
              </a:rPr>
              <a:t>Кадым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Залитов</a:t>
            </a:r>
            <a:r>
              <a:rPr lang="ru-RU" b="1" dirty="0" smtClean="0">
                <a:solidFill>
                  <a:srgbClr val="C00000"/>
                </a:solidFill>
              </a:rPr>
              <a:t>. Скульптура весом 1,5 тонн отлита в Казани. 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6322" name="Picture 2" descr="C:\Users\Админ\Desktop\площадка\Муса Джалиль\Фото 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7637" y="1428736"/>
            <a:ext cx="4955839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4286256"/>
            <a:ext cx="8258204" cy="228601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29 мая 2013 года в Оренбургской области в селе </a:t>
            </a:r>
            <a:r>
              <a:rPr lang="ru-RU" b="1" dirty="0" err="1" smtClean="0">
                <a:solidFill>
                  <a:srgbClr val="C00000"/>
                </a:solidFill>
              </a:rPr>
              <a:t>Мустафино</a:t>
            </a:r>
            <a:r>
              <a:rPr lang="ru-RU" b="1" dirty="0" smtClean="0">
                <a:solidFill>
                  <a:srgbClr val="C00000"/>
                </a:solidFill>
              </a:rPr>
              <a:t> открылась новая экспозиция Музея, посвященная поэту, Герою Советского Союза, лауреату Ленинской премии Мусе </a:t>
            </a:r>
            <a:r>
              <a:rPr lang="ru-RU" b="1" dirty="0" err="1" smtClean="0">
                <a:solidFill>
                  <a:srgbClr val="C00000"/>
                </a:solidFill>
              </a:rPr>
              <a:t>Джалилю</a:t>
            </a:r>
            <a:r>
              <a:rPr lang="ru-RU" b="1" dirty="0" smtClean="0">
                <a:solidFill>
                  <a:srgbClr val="C00000"/>
                </a:solidFill>
              </a:rPr>
              <a:t> (</a:t>
            </a:r>
            <a:r>
              <a:rPr lang="ru-RU" b="1" dirty="0" err="1" smtClean="0">
                <a:solidFill>
                  <a:srgbClr val="C00000"/>
                </a:solidFill>
              </a:rPr>
              <a:t>Муса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Мустафович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Залилов</a:t>
            </a:r>
            <a:r>
              <a:rPr lang="ru-RU" b="1" dirty="0" smtClean="0">
                <a:solidFill>
                  <a:srgbClr val="C00000"/>
                </a:solidFill>
              </a:rPr>
              <a:t>)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7346" name="Picture 2" descr="C:\Users\Админ\Desktop\площадка\Муса Джалиль\XX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66"/>
            <a:ext cx="5783654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928662" y="4429132"/>
            <a:ext cx="7779474" cy="1666868"/>
          </a:xfrm>
        </p:spPr>
        <p:txBody>
          <a:bodyPr>
            <a:normAutofit fontScale="92500" lnSpcReduction="2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 настоящему моменту музеи, посвященные М. </a:t>
            </a:r>
            <a:r>
              <a:rPr lang="ru-RU" sz="3200" b="1" dirty="0" err="1" smtClean="0">
                <a:solidFill>
                  <a:srgbClr val="C00000"/>
                </a:solidFill>
              </a:rPr>
              <a:t>Джалилю</a:t>
            </a:r>
            <a:r>
              <a:rPr lang="ru-RU" sz="3200" b="1" dirty="0" smtClean="0">
                <a:solidFill>
                  <a:srgbClr val="C00000"/>
                </a:solidFill>
              </a:rPr>
              <a:t>, действуют только в Татарстане  и Оренбургской области. </a:t>
            </a:r>
          </a:p>
          <a:p>
            <a:endParaRPr lang="ru-RU" dirty="0"/>
          </a:p>
        </p:txBody>
      </p:sp>
      <p:pic>
        <p:nvPicPr>
          <p:cNvPr id="58370" name="Picture 2" descr="C:\Users\Админ\Desktop\площадка\Муса Джалиль\IMG_9764-520x2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1" y="500042"/>
            <a:ext cx="8023915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537</TotalTime>
  <Words>2162</Words>
  <PresentationFormat>Экран (4:3)</PresentationFormat>
  <Paragraphs>117</Paragraphs>
  <Slides>47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Бумажная</vt:lpstr>
      <vt:lpstr>Порой душа бывает так тверда, Что поразить её ничто не может… </vt:lpstr>
      <vt:lpstr>Муса Джалиль</vt:lpstr>
      <vt:lpstr>Слайд 3</vt:lpstr>
      <vt:lpstr>Слайд 4</vt:lpstr>
      <vt:lpstr>Слайд 5</vt:lpstr>
      <vt:lpstr>Слайд 6</vt:lpstr>
      <vt:lpstr>Слайд 7</vt:lpstr>
      <vt:lpstr>После того как семья переехала  в г. Оренбург  учился в медресе при мечети  Хусаиния.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Муса Джалиль «Чулочки»</vt:lpstr>
      <vt:lpstr>Памятник МУСЕ ДЖАЛИЛЮ г. Оренбург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Порой душа бывает так тверда, Что поразить ее ничто не может… </dc:title>
  <dc:creator>Админ</dc:creator>
  <cp:lastModifiedBy>Админ</cp:lastModifiedBy>
  <cp:revision>40</cp:revision>
  <dcterms:created xsi:type="dcterms:W3CDTF">2021-10-31T12:06:21Z</dcterms:created>
  <dcterms:modified xsi:type="dcterms:W3CDTF">2021-11-07T20:31:10Z</dcterms:modified>
</cp:coreProperties>
</file>