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93" r:id="rId2"/>
    <p:sldId id="295" r:id="rId3"/>
    <p:sldId id="296" r:id="rId4"/>
    <p:sldId id="291" r:id="rId5"/>
    <p:sldId id="297" r:id="rId6"/>
    <p:sldId id="261" r:id="rId7"/>
    <p:sldId id="298" r:id="rId8"/>
    <p:sldId id="299" r:id="rId9"/>
    <p:sldId id="300" r:id="rId10"/>
    <p:sldId id="301" r:id="rId11"/>
    <p:sldId id="302" r:id="rId12"/>
    <p:sldId id="265" r:id="rId13"/>
    <p:sldId id="304" r:id="rId14"/>
    <p:sldId id="294" r:id="rId15"/>
  </p:sldIdLst>
  <p:sldSz cx="9144000" cy="6858000" type="screen4x3"/>
  <p:notesSz cx="6858000" cy="9144000"/>
  <p:photoAlbum layout="1picTitle" frame="frameStyle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0" d="100"/>
          <a:sy n="80" d="100"/>
        </p:scale>
        <p:origin x="-1445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49517-905F-4F1E-B983-EC3588FE58DA}" type="datetimeFigureOut">
              <a:rPr lang="ru-RU" smtClean="0"/>
              <a:pPr/>
              <a:t>25.12.2021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FFC5A507-44FE-4EA5-B579-75BE48152F8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49517-905F-4F1E-B983-EC3588FE58DA}" type="datetimeFigureOut">
              <a:rPr lang="ru-RU" smtClean="0"/>
              <a:pPr/>
              <a:t>25.12.2021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FFC5A507-44FE-4EA5-B579-75BE48152F8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49517-905F-4F1E-B983-EC3588FE58DA}" type="datetimeFigureOut">
              <a:rPr lang="ru-RU" smtClean="0"/>
              <a:pPr/>
              <a:t>25.12.2021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C5A507-44FE-4EA5-B579-75BE48152F8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49517-905F-4F1E-B983-EC3588FE58DA}" type="datetimeFigureOut">
              <a:rPr lang="ru-RU" smtClean="0"/>
              <a:pPr/>
              <a:t>25.12.2021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C5A507-44FE-4EA5-B579-75BE48152F8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49517-905F-4F1E-B983-EC3588FE58DA}" type="datetimeFigureOut">
              <a:rPr lang="ru-RU" smtClean="0"/>
              <a:pPr/>
              <a:t>25.12.2021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FFC5A507-44FE-4EA5-B579-75BE48152F8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49517-905F-4F1E-B983-EC3588FE58DA}" type="datetimeFigureOut">
              <a:rPr lang="ru-RU" smtClean="0"/>
              <a:pPr/>
              <a:t>25.12.2021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C5A507-44FE-4EA5-B579-75BE48152F8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49517-905F-4F1E-B983-EC3588FE58DA}" type="datetimeFigureOut">
              <a:rPr lang="ru-RU" smtClean="0"/>
              <a:pPr/>
              <a:t>25.12.2021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C5A507-44FE-4EA5-B579-75BE48152F8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49517-905F-4F1E-B983-EC3588FE58DA}" type="datetimeFigureOut">
              <a:rPr lang="ru-RU" smtClean="0"/>
              <a:pPr/>
              <a:t>25.12.2021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C5A507-44FE-4EA5-B579-75BE48152F8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49517-905F-4F1E-B983-EC3588FE58DA}" type="datetimeFigureOut">
              <a:rPr lang="ru-RU" smtClean="0"/>
              <a:pPr/>
              <a:t>25.12.2021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C5A507-44FE-4EA5-B579-75BE48152F8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49517-905F-4F1E-B983-EC3588FE58DA}" type="datetimeFigureOut">
              <a:rPr lang="ru-RU" smtClean="0"/>
              <a:pPr/>
              <a:t>25.12.2021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C5A507-44FE-4EA5-B579-75BE48152F8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49517-905F-4F1E-B983-EC3588FE58DA}" type="datetimeFigureOut">
              <a:rPr lang="ru-RU" smtClean="0"/>
              <a:pPr/>
              <a:t>25.12.2021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C5A507-44FE-4EA5-B579-75BE48152F8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CA249517-905F-4F1E-B983-EC3588FE58DA}" type="datetimeFigureOut">
              <a:rPr lang="ru-RU" smtClean="0"/>
              <a:pPr/>
              <a:t>25.12.2021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FFC5A507-44FE-4EA5-B579-75BE48152F8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571604" y="214290"/>
            <a:ext cx="7358114" cy="72327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/>
              <a:t>МКДОУ детский сад  №3</a:t>
            </a:r>
          </a:p>
          <a:p>
            <a:pPr algn="ctr"/>
            <a:r>
              <a:rPr lang="ru-RU" dirty="0" smtClean="0"/>
              <a:t>ст. Павловской Краснодарского края</a:t>
            </a:r>
          </a:p>
          <a:p>
            <a:pPr algn="ctr"/>
            <a:r>
              <a:rPr lang="ru-RU" dirty="0" smtClean="0">
                <a:solidFill>
                  <a:srgbClr val="7030A0"/>
                </a:solidFill>
              </a:rPr>
              <a:t> </a:t>
            </a:r>
          </a:p>
          <a:p>
            <a:pPr algn="ctr"/>
            <a:r>
              <a:rPr lang="ru-RU" dirty="0" smtClean="0"/>
              <a:t> </a:t>
            </a:r>
          </a:p>
          <a:p>
            <a:pPr algn="ctr"/>
            <a:r>
              <a:rPr lang="ru-RU" dirty="0" smtClean="0"/>
              <a:t> </a:t>
            </a:r>
          </a:p>
          <a:p>
            <a:pPr algn="ctr"/>
            <a:endParaRPr lang="ru-RU" sz="2800" b="1" dirty="0" smtClean="0">
              <a:solidFill>
                <a:srgbClr val="FF0000"/>
              </a:solidFill>
            </a:endParaRPr>
          </a:p>
          <a:p>
            <a:pPr algn="ctr"/>
            <a:r>
              <a:rPr lang="ru-RU" sz="2800" b="1" dirty="0" smtClean="0">
                <a:solidFill>
                  <a:srgbClr val="FF0000"/>
                </a:solidFill>
              </a:rPr>
              <a:t>П</a:t>
            </a:r>
            <a:r>
              <a:rPr lang="ru-RU" sz="2800" b="1" dirty="0" smtClean="0">
                <a:solidFill>
                  <a:srgbClr val="FF0000"/>
                </a:solidFill>
              </a:rPr>
              <a:t>ознавательно </a:t>
            </a:r>
            <a:r>
              <a:rPr lang="ru-RU" sz="2800" b="1" dirty="0" smtClean="0">
                <a:solidFill>
                  <a:srgbClr val="FF0000"/>
                </a:solidFill>
              </a:rPr>
              <a:t>- </a:t>
            </a:r>
            <a:r>
              <a:rPr lang="ru-RU" sz="2800" b="1" dirty="0" smtClean="0">
                <a:solidFill>
                  <a:srgbClr val="FF0000"/>
                </a:solidFill>
              </a:rPr>
              <a:t>исследовательский </a:t>
            </a:r>
            <a:endParaRPr lang="ru-RU" sz="2800" b="1" dirty="0" smtClean="0">
              <a:solidFill>
                <a:srgbClr val="FF0000"/>
              </a:solidFill>
            </a:endParaRPr>
          </a:p>
          <a:p>
            <a:pPr algn="ctr"/>
            <a:r>
              <a:rPr lang="ru-RU" sz="2800" b="1" dirty="0" smtClean="0">
                <a:solidFill>
                  <a:srgbClr val="FF0000"/>
                </a:solidFill>
              </a:rPr>
              <a:t>  проект </a:t>
            </a:r>
            <a:endParaRPr lang="ru-RU" sz="2800" b="1" dirty="0" smtClean="0">
              <a:solidFill>
                <a:srgbClr val="FF0000"/>
              </a:solidFill>
            </a:endParaRPr>
          </a:p>
          <a:p>
            <a:pPr algn="ctr"/>
            <a:r>
              <a:rPr lang="ru-RU" sz="2800" b="1" dirty="0" smtClean="0">
                <a:solidFill>
                  <a:srgbClr val="FF0000"/>
                </a:solidFill>
              </a:rPr>
              <a:t>«</a:t>
            </a:r>
            <a:r>
              <a:rPr lang="ru-RU" sz="2800" b="1" dirty="0" smtClean="0">
                <a:solidFill>
                  <a:srgbClr val="FF0000"/>
                </a:solidFill>
              </a:rPr>
              <a:t>Хлеб всему голова</a:t>
            </a:r>
            <a:r>
              <a:rPr lang="ru-RU" sz="2400" b="1" dirty="0" smtClean="0">
                <a:solidFill>
                  <a:srgbClr val="FF0000"/>
                </a:solidFill>
              </a:rPr>
              <a:t>"</a:t>
            </a:r>
          </a:p>
          <a:p>
            <a:pPr algn="ctr"/>
            <a:endParaRPr lang="ru-RU" dirty="0" smtClean="0"/>
          </a:p>
          <a:p>
            <a:pPr algn="ctr"/>
            <a:endParaRPr lang="ru-RU" dirty="0" smtClean="0"/>
          </a:p>
          <a:p>
            <a:pPr algn="r"/>
            <a:r>
              <a:rPr lang="ru-RU" dirty="0" smtClean="0"/>
              <a:t>                                                                                                                                 </a:t>
            </a:r>
            <a:endParaRPr lang="ru-RU" dirty="0" smtClean="0"/>
          </a:p>
          <a:p>
            <a:pPr algn="r"/>
            <a:endParaRPr lang="ru-RU" sz="2000" b="1" dirty="0" smtClean="0">
              <a:solidFill>
                <a:srgbClr val="FFFF00"/>
              </a:solidFill>
            </a:endParaRPr>
          </a:p>
          <a:p>
            <a:pPr algn="r"/>
            <a:endParaRPr lang="ru-RU" sz="2000" b="1" dirty="0" smtClean="0">
              <a:solidFill>
                <a:srgbClr val="FFFF00"/>
              </a:solidFill>
            </a:endParaRPr>
          </a:p>
          <a:p>
            <a:pPr algn="r"/>
            <a:endParaRPr lang="ru-RU" sz="2000" b="1" dirty="0" smtClean="0">
              <a:solidFill>
                <a:srgbClr val="FFFF00"/>
              </a:solidFill>
            </a:endParaRPr>
          </a:p>
          <a:p>
            <a:pPr algn="r"/>
            <a:r>
              <a:rPr lang="ru-RU" sz="2000" b="1" dirty="0" err="1" smtClean="0">
                <a:solidFill>
                  <a:srgbClr val="FFFF00"/>
                </a:solidFill>
              </a:rPr>
              <a:t>Подготовитела</a:t>
            </a:r>
            <a:r>
              <a:rPr lang="ru-RU" sz="2000" b="1" dirty="0" smtClean="0">
                <a:solidFill>
                  <a:srgbClr val="FFFF00"/>
                </a:solidFill>
              </a:rPr>
              <a:t> </a:t>
            </a:r>
            <a:r>
              <a:rPr lang="ru-RU" sz="2000" b="1" dirty="0" smtClean="0">
                <a:solidFill>
                  <a:srgbClr val="FFFF00"/>
                </a:solidFill>
              </a:rPr>
              <a:t>воспитатель </a:t>
            </a:r>
          </a:p>
          <a:p>
            <a:pPr algn="r"/>
            <a:r>
              <a:rPr lang="ru-RU" sz="2000" b="1" dirty="0" smtClean="0">
                <a:solidFill>
                  <a:srgbClr val="FFFF00"/>
                </a:solidFill>
              </a:rPr>
              <a:t>Нефедова Ольга Николаевна</a:t>
            </a:r>
          </a:p>
          <a:p>
            <a:pPr algn="r"/>
            <a:r>
              <a:rPr lang="ru-RU" dirty="0" smtClean="0"/>
              <a:t> </a:t>
            </a:r>
          </a:p>
          <a:p>
            <a:pPr algn="r"/>
            <a:r>
              <a:rPr lang="ru-RU" dirty="0" smtClean="0"/>
              <a:t> </a:t>
            </a:r>
          </a:p>
          <a:p>
            <a:pPr algn="ctr"/>
            <a:r>
              <a:rPr lang="ru-RU" dirty="0" smtClean="0"/>
              <a:t> </a:t>
            </a:r>
          </a:p>
          <a:p>
            <a:pPr algn="ctr"/>
            <a:r>
              <a:rPr lang="ru-RU" dirty="0" smtClean="0"/>
              <a:t> </a:t>
            </a:r>
          </a:p>
          <a:p>
            <a:pPr algn="ctr"/>
            <a:r>
              <a:rPr lang="ru-RU" dirty="0" smtClean="0"/>
              <a:t> </a:t>
            </a:r>
          </a:p>
          <a:p>
            <a:pPr algn="ctr"/>
            <a:r>
              <a:rPr lang="ru-RU" dirty="0" smtClean="0"/>
              <a:t> 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642918"/>
            <a:ext cx="8686800" cy="5143536"/>
          </a:xfrm>
        </p:spPr>
        <p:txBody>
          <a:bodyPr>
            <a:noAutofit/>
          </a:bodyPr>
          <a:lstStyle/>
          <a:p>
            <a:pPr>
              <a:spcAft>
                <a:spcPts val="0"/>
              </a:spcAft>
            </a:pP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Вид проекта:</a:t>
            </a:r>
            <a:b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познавательно-исследовательский.</a:t>
            </a:r>
            <a:br>
              <a:rPr lang="ru-RU" sz="2000" dirty="0" smtClean="0">
                <a:solidFill>
                  <a:schemeClr val="tx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/>
            </a:r>
            <a:br>
              <a:rPr lang="ru-RU" sz="2000" dirty="0" smtClean="0">
                <a:solidFill>
                  <a:schemeClr val="tx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</a:b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Продолжительность проекта: </a:t>
            </a:r>
            <a:b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краткосрочный.</a:t>
            </a:r>
            <a:br>
              <a:rPr lang="ru-RU" sz="2000" dirty="0" smtClean="0">
                <a:solidFill>
                  <a:schemeClr val="tx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/>
            </a:r>
            <a:br>
              <a:rPr lang="ru-RU" sz="2000" dirty="0" smtClean="0">
                <a:solidFill>
                  <a:schemeClr val="tx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</a:b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Участники проекта: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 дети группы от 5 до 7 лет, воспитатели, родители.</a:t>
            </a:r>
            <a:br>
              <a:rPr lang="ru-RU" sz="2000" dirty="0" smtClean="0">
                <a:solidFill>
                  <a:schemeClr val="tx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/>
            </a:r>
            <a:br>
              <a:rPr lang="ru-RU" sz="2000" dirty="0" smtClean="0">
                <a:solidFill>
                  <a:schemeClr val="tx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</a:b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Актуальность: 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у современных детей нет понимания ценностного отношения к труду человека, работающего на сельскохозяйственном поле. Хлеб для них является обыденным продуктом, который можно купить в любом магазине или супермаркете. Дети перестали ценить хлеб, как главный продукт питания для русского человека. И чтобы его вырастить необходимо, приложить много сил и труда.</a:t>
            </a: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 descr="C:\Users\1\Desktop\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55768" y="0"/>
            <a:ext cx="2088232" cy="270463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357158" y="1142984"/>
            <a:ext cx="8429684" cy="501675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000" b="1" u="sng" dirty="0" smtClean="0">
                <a:latin typeface="Times New Roman" pitchFamily="18" charset="0"/>
                <a:cs typeface="Times New Roman" pitchFamily="18" charset="0"/>
              </a:rPr>
              <a:t>Цель: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формирование целостного представления о процессе выращивания хлеба у детей старшего дошкольного возраста, воспитание бережного отношения к хлебу, к труду людей, которые его выращивают.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000" b="1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Задачи</a:t>
            </a:r>
            <a:r>
              <a:rPr lang="ru-RU" sz="20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- познакомить детей со старинными русскими обычаями, связанными с хлебом;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- расширить знания у детей о значении хлеба в жизни человека, и его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изготовлении;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- развивать познавательно – исследовательскую деятельность;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- развивать умение логически мыслить, рассуждать, делать выводы и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умозаключения;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- воспитывать бережное отношение к хлебу, чувство благодарности и уважения к людям сельскохозяйственного труда;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- воспитывать желание делиться полученными знаниями.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1"/>
          <p:cNvSpPr>
            <a:spLocks noChangeArrowheads="1"/>
          </p:cNvSpPr>
          <p:nvPr/>
        </p:nvSpPr>
        <p:spPr bwMode="auto">
          <a:xfrm>
            <a:off x="357158" y="357167"/>
            <a:ext cx="8215370" cy="243143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0" i="0" u="sng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Подготовительный этап:</a:t>
            </a:r>
          </a:p>
          <a:p>
            <a:pPr marL="0" marR="0" lvl="0" indent="4508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36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определение объектов изучения и уровня знаний о хлебе;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подбор семян злаков, предметов ухода, формочек для теста, ручной мельницы;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подбор пословиц и поговорок, загадок о хлебе.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3" descr="C:\Users\1\Desktop\приложение к проекту хлеб всему голова\img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28794" y="2857496"/>
            <a:ext cx="4929222" cy="356040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1"/>
          <p:cNvSpPr>
            <a:spLocks noChangeArrowheads="1"/>
          </p:cNvSpPr>
          <p:nvPr/>
        </p:nvSpPr>
        <p:spPr bwMode="auto">
          <a:xfrm>
            <a:off x="357158" y="642918"/>
            <a:ext cx="7429552" cy="5139869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3600" u="sng" dirty="0" smtClean="0">
                <a:solidFill>
                  <a:srgbClr val="FF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Основно</a:t>
            </a:r>
            <a:r>
              <a:rPr kumimoji="0" lang="ru-RU" sz="3600" b="0" i="0" u="sng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й этап:</a:t>
            </a:r>
          </a:p>
          <a:p>
            <a:pPr marL="0" marR="0" lvl="0" indent="4508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3600" b="0" i="0" u="sng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/>
              <a:t>- проведение бесед: «Как на наш стол хлеб пришел»; «Кто такой хлебороб? Труд хлеборобов в старину и в современном мире», «Хлеб всему голова! Традиции русского народа, связанные с хлебом»;</a:t>
            </a:r>
          </a:p>
          <a:p>
            <a:r>
              <a:rPr lang="ru-RU" sz="2000" dirty="0" smtClean="0"/>
              <a:t> - НОД по ознакомление с окружающим «Хлеб – всему голова»</a:t>
            </a:r>
          </a:p>
          <a:p>
            <a:r>
              <a:rPr lang="ru-RU" sz="2000" dirty="0" smtClean="0"/>
              <a:t> - рассматривание серии сюжетных картинок и составление рассказов на тему: «Выращивание хлеба»;</a:t>
            </a:r>
          </a:p>
          <a:p>
            <a:r>
              <a:rPr lang="ru-RU" sz="2000" dirty="0" smtClean="0"/>
              <a:t>  - просмотр мультфильмов: «Колосок», «История про девочку, которая наступила на хлеб», «Чудо – </a:t>
            </a:r>
          </a:p>
          <a:p>
            <a:r>
              <a:rPr lang="ru-RU" sz="2000" dirty="0" smtClean="0"/>
              <a:t>мельница!»;</a:t>
            </a:r>
          </a:p>
          <a:p>
            <a:pPr marL="0" marR="0" lvl="0" indent="4508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36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3" descr="C:\Users\1\Desktop\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29454" y="4000504"/>
            <a:ext cx="2088232" cy="270463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289" name="Rectangle 1"/>
          <p:cNvSpPr>
            <a:spLocks noChangeArrowheads="1"/>
          </p:cNvSpPr>
          <p:nvPr/>
        </p:nvSpPr>
        <p:spPr bwMode="auto">
          <a:xfrm>
            <a:off x="214282" y="428604"/>
            <a:ext cx="8572560" cy="954107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</a:t>
            </a:r>
            <a:r>
              <a:rPr lang="ru-RU" sz="3600" u="sng" dirty="0" smtClean="0">
                <a:solidFill>
                  <a:srgbClr val="FF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Основной этап: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знакомство с профессиями: тракторист, комбайнер; пекарь; кондитер.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2" descr="C:\Users\1\Desktop\приложение к проекту хлеб всему голова\сельскохоз транспорт\5819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1785926"/>
            <a:ext cx="2857520" cy="2714644"/>
          </a:xfrm>
          <a:prstGeom prst="rect">
            <a:avLst/>
          </a:prstGeom>
          <a:noFill/>
        </p:spPr>
      </p:pic>
      <p:pic>
        <p:nvPicPr>
          <p:cNvPr id="6" name="Picture 3" descr="C:\Users\1\Desktop\photo_146771555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15074" y="3857628"/>
            <a:ext cx="2714644" cy="2707500"/>
          </a:xfrm>
          <a:prstGeom prst="rect">
            <a:avLst/>
          </a:prstGeom>
          <a:noFill/>
        </p:spPr>
      </p:pic>
      <p:pic>
        <p:nvPicPr>
          <p:cNvPr id="7" name="Picture 3" descr="C:\Users\1\Desktop\приложение к проекту хлеб всему голова\сельскохоз транспорт\щз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14678" y="2357430"/>
            <a:ext cx="2857520" cy="292895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289" name="Rectangle 1"/>
          <p:cNvSpPr>
            <a:spLocks noChangeArrowheads="1"/>
          </p:cNvSpPr>
          <p:nvPr/>
        </p:nvSpPr>
        <p:spPr bwMode="auto">
          <a:xfrm>
            <a:off x="214282" y="428604"/>
            <a:ext cx="8572560" cy="954107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</a:t>
            </a:r>
            <a:r>
              <a:rPr lang="ru-RU" sz="3600" u="sng" dirty="0" smtClean="0">
                <a:solidFill>
                  <a:srgbClr val="FF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Основной этап: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исследовательская деятельность: рассматривание и сравнивание зерен 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2" descr="C:\Users\1\Desktop\фото хлеб всему голова мл гр\IMG_20170321_1531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1928802"/>
            <a:ext cx="3143272" cy="3786214"/>
          </a:xfrm>
          <a:prstGeom prst="rect">
            <a:avLst/>
          </a:prstGeom>
          <a:noFill/>
        </p:spPr>
      </p:pic>
      <p:pic>
        <p:nvPicPr>
          <p:cNvPr id="9" name="Picture 2" descr="C:\Users\1\Desktop\фото хлеб всему голова мл гр\IMG_20170321_15312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29190" y="1928802"/>
            <a:ext cx="3357586" cy="378621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289" name="Rectangle 1"/>
          <p:cNvSpPr>
            <a:spLocks noChangeArrowheads="1"/>
          </p:cNvSpPr>
          <p:nvPr/>
        </p:nvSpPr>
        <p:spPr bwMode="auto">
          <a:xfrm>
            <a:off x="214282" y="428604"/>
            <a:ext cx="8572560" cy="1261884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</a:t>
            </a:r>
            <a:r>
              <a:rPr lang="ru-RU" sz="3600" u="sng" dirty="0" smtClean="0">
                <a:solidFill>
                  <a:srgbClr val="FF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Основной этап: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</a:t>
            </a:r>
            <a:r>
              <a:rPr kumimoji="0" lang="ru-RU" sz="2000" b="0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solidFill>
                  <a:srgbClr val="000000"/>
                </a:solidFill>
                <a:latin typeface="Calibri"/>
                <a:ea typeface="Calibri"/>
                <a:cs typeface="Times New Roman"/>
              </a:rPr>
              <a:t>ч</a:t>
            </a:r>
            <a:r>
              <a:rPr lang="ru-RU" sz="2000" dirty="0" smtClean="0">
                <a:solidFill>
                  <a:srgbClr val="000000"/>
                </a:solidFill>
                <a:latin typeface="Times New Roman"/>
                <a:ea typeface="Calibri"/>
              </a:rPr>
              <a:t>тение художественной литературы о хлебе,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000" dirty="0" smtClean="0">
                <a:solidFill>
                  <a:srgbClr val="000000"/>
                </a:solidFill>
                <a:latin typeface="Times New Roman"/>
                <a:cs typeface="Times New Roman" pitchFamily="18" charset="0"/>
              </a:rPr>
              <a:t>- замешивание теста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3" descr="C:\Users\User\Desktop\Новая папка\158243138993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6" y="2000240"/>
            <a:ext cx="2966058" cy="3298574"/>
          </a:xfrm>
          <a:prstGeom prst="rect">
            <a:avLst/>
          </a:prstGeom>
          <a:noFill/>
        </p:spPr>
      </p:pic>
      <p:pic>
        <p:nvPicPr>
          <p:cNvPr id="7" name="Picture 4" descr="C:\Users\User\Desktop\Новая папка\158243139008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57818" y="2000240"/>
            <a:ext cx="2786082" cy="331438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289" name="Rectangle 1"/>
          <p:cNvSpPr>
            <a:spLocks noChangeArrowheads="1"/>
          </p:cNvSpPr>
          <p:nvPr/>
        </p:nvSpPr>
        <p:spPr bwMode="auto">
          <a:xfrm>
            <a:off x="214282" y="428604"/>
            <a:ext cx="8572560" cy="954107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</a:t>
            </a:r>
            <a:r>
              <a:rPr lang="ru-RU" sz="3600" u="sng" dirty="0" smtClean="0">
                <a:solidFill>
                  <a:srgbClr val="FF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Основной этап: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</a:t>
            </a:r>
            <a:r>
              <a:rPr kumimoji="0" lang="ru-RU" sz="2000" b="0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solidFill>
                  <a:srgbClr val="000000"/>
                </a:solidFill>
                <a:latin typeface="Times New Roman"/>
                <a:cs typeface="Times New Roman" pitchFamily="18" charset="0"/>
              </a:rPr>
              <a:t>замешивание теста и выпечка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5" descr="C:\Users\User\Desktop\Новая папка\IMG_20200407_120517_82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85852" y="1857364"/>
            <a:ext cx="6215106" cy="464347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289" name="Rectangle 1"/>
          <p:cNvSpPr>
            <a:spLocks noChangeArrowheads="1"/>
          </p:cNvSpPr>
          <p:nvPr/>
        </p:nvSpPr>
        <p:spPr bwMode="auto">
          <a:xfrm>
            <a:off x="214282" y="428604"/>
            <a:ext cx="8572560" cy="954107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</a:t>
            </a:r>
            <a:r>
              <a:rPr lang="ru-RU" sz="3600" u="sng" dirty="0" smtClean="0">
                <a:solidFill>
                  <a:srgbClr val="FF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Основной этап: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</a:t>
            </a:r>
            <a:r>
              <a:rPr kumimoji="0" lang="ru-RU" sz="2000" b="0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solidFill>
                  <a:srgbClr val="000000"/>
                </a:solidFill>
                <a:latin typeface="Times New Roman"/>
                <a:cs typeface="Times New Roman" pitchFamily="18" charset="0"/>
              </a:rPr>
              <a:t>замешивание теста и выпечка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2" descr="C:\Users\User\Desktop\Новая папка\158235902838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85852" y="1857364"/>
            <a:ext cx="3429024" cy="3786214"/>
          </a:xfrm>
          <a:prstGeom prst="rect">
            <a:avLst/>
          </a:prstGeom>
          <a:noFill/>
        </p:spPr>
      </p:pic>
      <p:pic>
        <p:nvPicPr>
          <p:cNvPr id="6" name="Picture 3" descr="C:\Users\1\Desktop\i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15140" y="3786190"/>
            <a:ext cx="2088232" cy="270463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289" name="Rectangle 1"/>
          <p:cNvSpPr>
            <a:spLocks noChangeArrowheads="1"/>
          </p:cNvSpPr>
          <p:nvPr/>
        </p:nvSpPr>
        <p:spPr bwMode="auto">
          <a:xfrm>
            <a:off x="214282" y="428604"/>
            <a:ext cx="8572560" cy="954107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</a:t>
            </a:r>
            <a:r>
              <a:rPr lang="ru-RU" sz="3600" u="sng" dirty="0" smtClean="0">
                <a:solidFill>
                  <a:srgbClr val="FF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Основной этап: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</a:t>
            </a:r>
            <a:r>
              <a:rPr kumimoji="0" lang="ru-RU" sz="2000" b="0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/>
                <a:ea typeface="Times New Roman" pitchFamily="18" charset="0"/>
                <a:cs typeface="Times New Roman" pitchFamily="18" charset="0"/>
              </a:rPr>
              <a:t>папки-передвижки для родителей, конкурс рисунков</a:t>
            </a:r>
            <a:r>
              <a:rPr lang="ru-RU" sz="2000" dirty="0" smtClean="0">
                <a:solidFill>
                  <a:srgbClr val="000000"/>
                </a:solidFill>
                <a:latin typeface="Times New Roman"/>
                <a:cs typeface="Times New Roman" pitchFamily="18" charset="0"/>
              </a:rPr>
              <a:t>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2" descr="C:\Users\1\Desktop\фото хлеб всему голова мл гр\IMG_20170327_091117.jpg"/>
          <p:cNvPicPr>
            <a:picLocks noChangeAspect="1" noChangeArrowheads="1"/>
          </p:cNvPicPr>
          <p:nvPr/>
        </p:nvPicPr>
        <p:blipFill>
          <a:blip r:embed="rId2" cstate="print"/>
          <a:srcRect b="13329"/>
          <a:stretch>
            <a:fillRect/>
          </a:stretch>
        </p:blipFill>
        <p:spPr bwMode="auto">
          <a:xfrm>
            <a:off x="571472" y="1500174"/>
            <a:ext cx="3357586" cy="3714100"/>
          </a:xfrm>
          <a:prstGeom prst="rect">
            <a:avLst/>
          </a:prstGeom>
          <a:noFill/>
        </p:spPr>
      </p:pic>
      <p:pic>
        <p:nvPicPr>
          <p:cNvPr id="8" name="Picture 2" descr="C:\Users\1\Desktop\фото хлеб всему голова мл гр\IMG_20170327_091100.jpg"/>
          <p:cNvPicPr>
            <a:picLocks noChangeAspect="1" noChangeArrowheads="1"/>
          </p:cNvPicPr>
          <p:nvPr/>
        </p:nvPicPr>
        <p:blipFill>
          <a:blip r:embed="rId3" cstate="print"/>
          <a:srcRect b="16095"/>
          <a:stretch>
            <a:fillRect/>
          </a:stretch>
        </p:blipFill>
        <p:spPr bwMode="auto">
          <a:xfrm>
            <a:off x="5214942" y="1500174"/>
            <a:ext cx="3384376" cy="3714776"/>
          </a:xfrm>
          <a:prstGeom prst="rect">
            <a:avLst/>
          </a:prstGeom>
          <a:noFill/>
        </p:spPr>
      </p:pic>
      <p:pic>
        <p:nvPicPr>
          <p:cNvPr id="9" name="Picture 3" descr="C:\Users\1\Desktop\i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14744" y="4572008"/>
            <a:ext cx="1928826" cy="228599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 descr="slide_4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1401763" y="1000108"/>
            <a:ext cx="6338887" cy="5214974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289" name="Rectangle 1"/>
          <p:cNvSpPr>
            <a:spLocks noChangeArrowheads="1"/>
          </p:cNvSpPr>
          <p:nvPr/>
        </p:nvSpPr>
        <p:spPr bwMode="auto">
          <a:xfrm>
            <a:off x="214282" y="428604"/>
            <a:ext cx="8572560" cy="341632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Работа над проектом помогла развить нравственные качества детей, обогатить активный словарь детей специфическими терминами и названиями, познакомить со старинными русскими обычаями, историей возникновения хлеба, людьми разных профессий связанных с выращиванием и выпечкой хлеб, а так же привлекла родителей к образовательному процессу в детском саду. Полученные знания окажут большое влияние на формирование у детей навыков толерантного отношения к людям разных профессий.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sz="3600" u="sng" dirty="0" smtClean="0">
              <a:solidFill>
                <a:srgbClr val="FF000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2" descr="C:\Users\1\Desktop\MgyPJcJ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00232" y="3214686"/>
            <a:ext cx="5040560" cy="334918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2328858"/>
          </a:xfrm>
        </p:spPr>
        <p:txBody>
          <a:bodyPr/>
          <a:lstStyle/>
          <a:p>
            <a:pPr algn="ctr"/>
            <a:r>
              <a:rPr lang="ru-RU" dirty="0" smtClean="0"/>
              <a:t>Спасибо за внимание!</a:t>
            </a:r>
            <a:endParaRPr lang="ru-RU" dirty="0"/>
          </a:p>
        </p:txBody>
      </p:sp>
      <p:pic>
        <p:nvPicPr>
          <p:cNvPr id="2052" name="Picture 4" descr="hello_html_2dcc376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2" y="2285992"/>
            <a:ext cx="7500990" cy="407196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150</TotalTime>
  <Words>404</Words>
  <Application>Microsoft Office PowerPoint</Application>
  <PresentationFormat>Экран (4:3)</PresentationFormat>
  <Paragraphs>65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Трек</vt:lpstr>
      <vt:lpstr>Слайд 1</vt:lpstr>
      <vt:lpstr>Вид проекта: познавательно-исследовательский.  Продолжительность проекта:  краткосрочный.  Участники проекта: дети группы от 5 до 7 лет, воспитатели, родители.  Актуальность: у современных детей нет понимания ценностного отношения к труду человека, работающего на сельскохозяйственном поле. Хлеб для них является обыденным продуктом, который можно купить в любом магазине или супермаркете. Дети перестали ценить хлеб, как главный продукт питания для русского человека. И чтобы его вырастить необходимо, приложить много сил и труда.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Пользователь</cp:lastModifiedBy>
  <cp:revision>23</cp:revision>
  <dcterms:created xsi:type="dcterms:W3CDTF">2017-02-20T18:50:51Z</dcterms:created>
  <dcterms:modified xsi:type="dcterms:W3CDTF">2021-12-25T17:34:57Z</dcterms:modified>
</cp:coreProperties>
</file>