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77" r:id="rId3"/>
    <p:sldId id="278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5" r:id="rId17"/>
    <p:sldId id="273" r:id="rId18"/>
    <p:sldId id="274" r:id="rId19"/>
    <p:sldId id="279" r:id="rId20"/>
    <p:sldId id="280" r:id="rId21"/>
    <p:sldId id="281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3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541568" cy="4641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современных творческих технологий при реализации требований ФГОС на уроках русского языка и литературы 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63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548680"/>
            <a:ext cx="8109520" cy="593784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4000" b="1" dirty="0" smtClean="0"/>
              <a:t>	Репродуктивные задания –</a:t>
            </a:r>
            <a:r>
              <a:rPr lang="ru-RU" sz="4000" dirty="0" smtClean="0"/>
              <a:t> это задания, результат которых (или ответ на вопрос) содержится в учебнике, его легко воспроизвести.</a:t>
            </a:r>
          </a:p>
          <a:p>
            <a:pPr marL="45720" indent="0">
              <a:buNone/>
            </a:pPr>
            <a:r>
              <a:rPr lang="ru-RU" sz="4000" b="1" dirty="0" smtClean="0"/>
              <a:t>	Продуктивные </a:t>
            </a:r>
            <a:r>
              <a:rPr lang="ru-RU" sz="4000" b="1" dirty="0"/>
              <a:t>задания- </a:t>
            </a:r>
            <a:r>
              <a:rPr lang="ru-RU" sz="4000" dirty="0"/>
              <a:t>это творческое воспроизведение знаний. </a:t>
            </a:r>
          </a:p>
        </p:txBody>
      </p:sp>
    </p:spTree>
    <p:extLst>
      <p:ext uri="{BB962C8B-B14F-4D97-AF65-F5344CB8AC3E}">
        <p14:creationId xmlns:p14="http://schemas.microsoft.com/office/powerpoint/2010/main" val="1057381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136904" cy="564980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4000" b="1" dirty="0" smtClean="0"/>
              <a:t>	Мотивация</a:t>
            </a:r>
            <a:r>
              <a:rPr lang="ru-RU" sz="4000" b="1" dirty="0"/>
              <a:t> </a:t>
            </a:r>
            <a:r>
              <a:rPr lang="ru-RU" sz="4000" dirty="0"/>
              <a:t>— процессы, определяющие движение по направлению к поставленной цели, а также факторы (внешние и внутренние), которые влияют на активность или пассивность поведения.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923522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31671" y="476672"/>
            <a:ext cx="8784976" cy="684076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выполнении творческих  заданий мы достигаем следующие цели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развиваем творческие способности, нестандартное мышление</a:t>
            </a:r>
            <a:r>
              <a:rPr lang="en-US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4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развиваем УУД</a:t>
            </a:r>
            <a:r>
              <a:rPr lang="en-US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4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создаем ситуацию успеха</a:t>
            </a:r>
            <a:r>
              <a:rPr lang="en-US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готовим учащихся к исследовательской деятельности </a:t>
            </a:r>
            <a:r>
              <a:rPr lang="en-US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  <a:p>
            <a:pPr marL="4572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00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Admin\Desktop\ррр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4" y="188640"/>
            <a:ext cx="8965054" cy="606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60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https://im0-tub-ru.yandex.net/i?id=f7a4774ba3de7abf87afc6363563ea83&amp;n=13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3790950" cy="30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355976" y="198884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хочешь повторяться? Хочешь быстро на что-то указать, не называя предмета?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местоимения. Они лучшие помощники в твоей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жизни!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31840" y="692696"/>
            <a:ext cx="33554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Р</a:t>
            </a:r>
            <a:r>
              <a:rPr lang="ru-RU" sz="3600" dirty="0" smtClean="0"/>
              <a:t>еклама темы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0135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568952" cy="485772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200" b="1" dirty="0"/>
              <a:t>Личные </a:t>
            </a:r>
            <a:r>
              <a:rPr lang="ru-RU" sz="3200" b="1" dirty="0" smtClean="0"/>
              <a:t>местоимения</a:t>
            </a:r>
            <a:endParaRPr lang="ru-RU" sz="3200" b="1" dirty="0"/>
          </a:p>
          <a:p>
            <a:pPr marL="45720" indent="0" algn="ctr">
              <a:buNone/>
            </a:pPr>
            <a:endParaRPr lang="ru-RU" sz="3200" dirty="0" smtClean="0"/>
          </a:p>
          <a:p>
            <a:pPr marL="45720" indent="0">
              <a:buNone/>
            </a:pPr>
            <a:r>
              <a:rPr lang="ru-RU" sz="3200" dirty="0" smtClean="0"/>
              <a:t>	Придумайте </a:t>
            </a:r>
            <a:r>
              <a:rPr lang="ru-RU" sz="3200" dirty="0"/>
              <a:t>свой рассказ о каком-либо абстрактном понятии, не называя его.  При затруднении сначала прочитайте рассказ А.П. Чехова Моя «она». </a:t>
            </a:r>
          </a:p>
        </p:txBody>
      </p:sp>
    </p:spTree>
    <p:extLst>
      <p:ext uri="{BB962C8B-B14F-4D97-AF65-F5344CB8AC3E}">
        <p14:creationId xmlns:p14="http://schemas.microsoft.com/office/powerpoint/2010/main" val="35965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9036496" cy="6264696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Она родилась, когда я уже стал подростком. Долгое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я вообще не знал о ее существовании. Но однажды вечером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познакомился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ней.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Это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очень романтично. На улице стояла зима, крупными хлопьями шел снег, фонари тускло освещали улицу, а я возвращался домой и вдруг увидел, что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выронил кошелек. Я поднял его, но возвращать мне его не хотелось. Но вдруг что-то произошло со мной. Меня словно ударило молнией. Я почувствовал, будто что-то начинает влиять на мои мысли, и я резко побежал возвращать кошелек.  Вот так мы и познакомились. 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того вечера она не покидала меня. Теперь мы живем вместе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ней.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наверное, повезло, потому что она есть не у всех. Но те, у кого ее нет, не особо и расстраиваются. Им даже так как-то легче живется. Периодически она появляется в их жизни, пытается им что-то сказать, но они не слышат ее. Да, с ней бывает нелегко, потому что она заставляет меня переосмысливать поступки, часто надоедает мне, т.к. говорит: «Признайся, исправь, извинись». Она считает, что без нее я бы не был таким порядочным человеком. Вы можете подумать, почему я не расстанусь с ней, но я уже привык к ней. Она заставляет думать меня о совершенных ошибках, проводить анализ своего поведения. А имя ее простое, напоминает Соню, Софью.</a:t>
            </a:r>
          </a:p>
          <a:p>
            <a:pPr marL="4572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зовут ее – Совесть.</a:t>
            </a:r>
          </a:p>
          <a:p>
            <a:pPr marL="4572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64088" y="4787952"/>
            <a:ext cx="3672408" cy="237626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Выходить из себя. Выйти из себя.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Разг.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Экспрес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Терять самообладание, приходя в состояние крайнего раздражения</a:t>
            </a:r>
            <a:r>
              <a:rPr lang="ru-RU" dirty="0"/>
              <a:t>. </a:t>
            </a:r>
            <a:endParaRPr lang="ru-RU" dirty="0" smtClean="0"/>
          </a:p>
        </p:txBody>
      </p:sp>
      <p:pic>
        <p:nvPicPr>
          <p:cNvPr id="4" name="Рисунок 3" descr="C:\Users\User\Desktop\WLCW2YomXi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42" y="1628800"/>
            <a:ext cx="3378002" cy="28083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7504" y="109329"/>
            <a:ext cx="892899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Возвратное местоимение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себя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иллюстрированный   словарь фразеологизмов с возвратным местоимением.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User\Desktop\v0xK0pHHOB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255" y="939073"/>
            <a:ext cx="2186989" cy="378607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23528" y="472514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Мотать себе на ус. Намотать себе на ус.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Фамильярн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Принимать к сведению; хорошо запоминать что-либо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40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003" y="0"/>
            <a:ext cx="9144000" cy="4497680"/>
          </a:xfrm>
        </p:spPr>
        <p:txBody>
          <a:bodyPr>
            <a:noAutofit/>
          </a:bodyPr>
          <a:lstStyle/>
          <a:p>
            <a:endPara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Вам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 описать фразеологизмы, а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одноклассники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их угадать по значению.   При затруднении обратитесь к фразеологическому словарю. 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Лишаться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самообладания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выходить из себя.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Судить по своим силам или вкусам – судить по себе. 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замкнутым, необщительным – уйти в себя.  </a:t>
            </a:r>
          </a:p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Плохо выглядеть, находиться в душевном, нервном расстройстве – не похож на себя.   </a:t>
            </a:r>
          </a:p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скрытным,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хитрым-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себе на уме.</a:t>
            </a:r>
          </a:p>
          <a:p>
            <a:endParaRPr 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43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Admin\Desktop\пп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1026"/>
            <a:ext cx="5825083" cy="7102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70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8568952" cy="568863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Указательные местоимения</a:t>
            </a:r>
          </a:p>
          <a:p>
            <a:pPr marL="45720" indent="0">
              <a:buNone/>
            </a:pP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Дорогой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друг! Я очень скучаю по нашей деревне. Часто вспоминаю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веселые встречи, когда мы ходили гулять в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тот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загадочный лес. А ты помнишь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тот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невероятный аромат яблок, которые там росли? А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спелые красные ягоды, которые росли на поляне?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зеленая кладовая навсегда осталась в моей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памяти…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12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69406" y="260648"/>
            <a:ext cx="7292280" cy="3474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Придумайте ребусы по теме «Вопросительно-относительные местоимения».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User\Desktop\Без названия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2520280" cy="16561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698042" y="2488250"/>
            <a:ext cx="11063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Каков </a:t>
            </a:r>
          </a:p>
        </p:txBody>
      </p:sp>
      <p:pic>
        <p:nvPicPr>
          <p:cNvPr id="13" name="Рисунок 12" descr="ребусы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96" y="3942715"/>
            <a:ext cx="648970" cy="912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User\Desktop\286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811" y="3942715"/>
            <a:ext cx="1027430" cy="102743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521873" y="5229200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5=К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698042" y="5136867"/>
            <a:ext cx="14350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 </a:t>
            </a:r>
            <a:r>
              <a:rPr lang="ru-RU" sz="2400" dirty="0" smtClean="0"/>
              <a:t>Сколько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5389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548680"/>
            <a:ext cx="7632848" cy="528976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в детской энциклопедии загадки с </a:t>
            </a:r>
            <a:r>
              <a:rPr lang="ru-RU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вопросительными местоимениями или придумайте </a:t>
            </a:r>
            <a:r>
              <a:rPr lang="ru-RU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сами</a:t>
            </a:r>
            <a:r>
              <a:rPr lang="ru-RU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1.Кто </a:t>
            </a:r>
            <a: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раздевает, тот слезы проливает? </a:t>
            </a:r>
          </a:p>
          <a:p>
            <a:pPr marL="45720" indent="0">
              <a:buNone/>
            </a:pPr>
            <a: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Что возвратить нельзя?</a:t>
            </a:r>
          </a:p>
          <a:p>
            <a:pPr marL="45720" indent="0">
              <a:buNone/>
            </a:pPr>
            <a: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 Кто без кисти и белил крыши города белил? </a:t>
            </a:r>
          </a:p>
          <a:p>
            <a:pPr marL="45720" indent="0">
              <a:buNone/>
            </a:pPr>
            <a: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Что далее хвоста не уйдет? </a:t>
            </a:r>
          </a:p>
          <a:p>
            <a:pPr marL="45720" indent="0">
              <a:buNone/>
            </a:pPr>
            <a: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Какая змея не ядовита?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827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208912" cy="1080120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Метапредметные</a:t>
            </a:r>
            <a:r>
              <a:rPr lang="ru-RU" dirty="0" smtClean="0"/>
              <a:t> связи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772816"/>
            <a:ext cx="9036496" cy="41948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Просмотрите внимательно учебник по биологии с 1 по 5 параграфы под редакцией В.В. Пасечника. Используются ли в нем местоимения? Какие? Сделайте вывод.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просмотрел учебник и заметил, что автор представляет план параграфа в форме вопросов, используя вопросительные местоимения. Также в конце каждого параграфа есть вопросы,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вопросительные местоимения.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сделать вывод, что в учебнике по биологии используются вопросительные местоимения. Они необходимы, чтобы ориентироваться в параграфе, а также закрепить пройдённый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79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endParaRPr lang="ru-RU" sz="4000" dirty="0" smtClean="0"/>
          </a:p>
          <a:p>
            <a:pPr marL="45720" indent="0" algn="ctr">
              <a:buNone/>
            </a:pPr>
            <a:r>
              <a:rPr lang="ru-RU" sz="4000" dirty="0" smtClean="0"/>
              <a:t>Лингвистические исследования и наблюдения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0995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" y="0"/>
            <a:ext cx="9114109" cy="4625752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лингвистическое наблюдение. Возьми любую газету, например, «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Metro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или «Комсомольская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правда», проанализируй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на предмет использования местоимений. Сделай вывод, приложи фото из газеты.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просмотрел газеты и увидел, что местоимения часто встречаются в газетах. Их пишут в заголовках, чтобы привлечь внимание читателя. Также местоимения очень популярны в рекламных текстах. Это подтверждает тот факт, что с местоимениями мы встречаемся повсюду в нашей жизни. </a:t>
            </a:r>
          </a:p>
          <a:p>
            <a:pPr marL="45720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C:\Users\User\Desktop\177258_original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25144"/>
            <a:ext cx="2478653" cy="151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mybuzines.ru/marinbiz.ru/wp-content/uploads/2016/03/7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16836"/>
            <a:ext cx="1661914" cy="2144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s://www.sostav.ru/articles/rus/2011/16.02/news/images/1oueen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25144"/>
            <a:ext cx="3024336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914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496944" cy="6264696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ru-RU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Проведите </a:t>
            </a:r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лингвистическое исследование. Сравните местоимения в русском и английском языках. Что общего вы заметили? В чем разница? </a:t>
            </a:r>
            <a:endParaRPr lang="ru-RU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английском языке, как и в русском, есть разные разряды местоимений. В основном разряды местоимений совпадают, но есть небольшие различия.</a:t>
            </a:r>
          </a:p>
          <a:p>
            <a:pPr marL="45720" indent="0">
              <a:buNone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Например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личные местоимения «ты» и «вы» в русском языке имеют разницу в ситуации общения. А английское неформальное обращение «ты» и вежливое «вы» совпадают: в обоих случаях используется местоимение «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45720" indent="0">
              <a:buNone/>
            </a:pP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русском языке местоимения 3лица ед. ч: он, она, оно могут использоваться для обозначения лиц, предметов. А в английском языке местоимения «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(«он) и «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(«она) используются только для обозначения людей.</a:t>
            </a:r>
          </a:p>
          <a:p>
            <a:pPr marL="45720" indent="0">
              <a:buNone/>
            </a:pPr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881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844824"/>
            <a:ext cx="8748464" cy="456968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000" dirty="0" smtClean="0"/>
              <a:t>Использование творческих технологий на уроках литературы 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422398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404664"/>
            <a:ext cx="8012360" cy="3474720"/>
          </a:xfrm>
        </p:spPr>
        <p:txBody>
          <a:bodyPr/>
          <a:lstStyle/>
          <a:p>
            <a:pPr algn="ctr"/>
            <a:r>
              <a:rPr lang="ru-RU" dirty="0" smtClean="0"/>
              <a:t>Подберите иллюстрации /сделайте фотографии к стихотворениям С. Есенина о природе и Родине </a:t>
            </a:r>
            <a:endParaRPr lang="ru-RU" dirty="0"/>
          </a:p>
        </p:txBody>
      </p:sp>
      <p:pic>
        <p:nvPicPr>
          <p:cNvPr id="1026" name="Picture 2" descr="https://cdn.photosight.ru/img/6/e05/4442571_lar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72816"/>
            <a:ext cx="4139718" cy="276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4962371"/>
            <a:ext cx="49109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«Отговорила роща золотая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...»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4993148"/>
            <a:ext cx="41921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«Край 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ты  мой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заброшенный»</a:t>
            </a:r>
            <a:endParaRPr lang="ru-RU" sz="2400" dirty="0"/>
          </a:p>
        </p:txBody>
      </p:sp>
      <p:pic>
        <p:nvPicPr>
          <p:cNvPr id="1028" name="Picture 4" descr="https://i.pinimg.com/736x/af/de/42/afde42e6cfc05e3e95c7959d9e008300--russian-style-bar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395" y="1790051"/>
            <a:ext cx="3323573" cy="264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33479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8685584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Посещение </a:t>
            </a:r>
            <a:r>
              <a:rPr lang="ru-RU" sz="2000" b="1" dirty="0">
                <a:solidFill>
                  <a:schemeClr val="tx1"/>
                </a:solidFill>
              </a:rPr>
              <a:t>виртуального </a:t>
            </a:r>
            <a:r>
              <a:rPr lang="ru-RU" sz="2000" b="1" dirty="0" smtClean="0">
                <a:solidFill>
                  <a:schemeClr val="tx1"/>
                </a:solidFill>
              </a:rPr>
              <a:t>музея Н.В.Гоголя 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1) Зал</a:t>
            </a:r>
            <a:r>
              <a:rPr lang="ru-RU" sz="2000" dirty="0">
                <a:solidFill>
                  <a:schemeClr val="tx1"/>
                </a:solidFill>
              </a:rPr>
              <a:t>, посвященный биографии Н.В. </a:t>
            </a:r>
            <a:r>
              <a:rPr lang="ru-RU" sz="2000" dirty="0" smtClean="0">
                <a:solidFill>
                  <a:schemeClr val="tx1"/>
                </a:solidFill>
              </a:rPr>
              <a:t>Гоголя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2) Зал</a:t>
            </a:r>
            <a:r>
              <a:rPr lang="ru-RU" sz="2000" dirty="0">
                <a:solidFill>
                  <a:schemeClr val="tx1"/>
                </a:solidFill>
              </a:rPr>
              <a:t>, в котором мы сможем  </a:t>
            </a:r>
            <a:r>
              <a:rPr lang="ru-RU" sz="2000" dirty="0" smtClean="0">
                <a:solidFill>
                  <a:schemeClr val="tx1"/>
                </a:solidFill>
              </a:rPr>
              <a:t>рассмотреть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убранство </a:t>
            </a:r>
            <a:r>
              <a:rPr lang="ru-RU" sz="2000" dirty="0" smtClean="0">
                <a:solidFill>
                  <a:schemeClr val="tx1"/>
                </a:solidFill>
              </a:rPr>
              <a:t>хаты.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3) Зал</a:t>
            </a:r>
            <a:r>
              <a:rPr lang="ru-RU" sz="2000" dirty="0">
                <a:solidFill>
                  <a:schemeClr val="tx1"/>
                </a:solidFill>
              </a:rPr>
              <a:t>, посвященный </a:t>
            </a:r>
            <a:r>
              <a:rPr lang="ru-RU" sz="2000" dirty="0" smtClean="0">
                <a:solidFill>
                  <a:schemeClr val="tx1"/>
                </a:solidFill>
              </a:rPr>
              <a:t>исторической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 основе повести «Тарас Бульба»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4) </a:t>
            </a:r>
            <a:r>
              <a:rPr lang="ru-RU" sz="2000" dirty="0" err="1" smtClean="0">
                <a:solidFill>
                  <a:schemeClr val="tx1"/>
                </a:solidFill>
              </a:rPr>
              <a:t>Запоро́жская</a:t>
            </a:r>
            <a:r>
              <a:rPr lang="ru-RU" sz="2000" dirty="0">
                <a:solidFill>
                  <a:schemeClr val="tx1"/>
                </a:solidFill>
              </a:rPr>
              <a:t> Сечь </a:t>
            </a:r>
          </a:p>
          <a:p>
            <a:endParaRPr lang="ru-RU" sz="2000" dirty="0" smtClean="0"/>
          </a:p>
        </p:txBody>
      </p:sp>
      <p:pic>
        <p:nvPicPr>
          <p:cNvPr id="2050" name="Picture 2" descr="https://im0-tub-ru.yandex.net/i?id=8a40be03d879f0cb6eff28e8b94df188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8640"/>
            <a:ext cx="2573016" cy="343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nterior.in.ua/wp-content/uploads/2016/02/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832111"/>
            <a:ext cx="3317667" cy="248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upload.wikimedia.org/wikipedia/ru/thumb/a/a9/%D0%92%D0%B8%D0%B4_%D0%97%D0%B0%D0%BF%D0%BE%D1%80%D0%BE%D0%B6%D1%81%D0%BA%D0%BE%D0%B9_%D0%A1%D0%B5%D1%87%D0%B8_%28%D1%80%D0%B5%D0%BA%D0%BE%D0%BD%D1%81%D1%82%D1%80%D1%83%D0%BA%D1%86%D0%B8%D1%8F_%D0%B4%D0%BB%D1%8F_%D1%84%D0%B8%D0%BB%D1%8C%D0%BC%D0%B0_%22%D0%A2%D0%B0%D1%80%D0%B0%D1%81_%D0%91%D1%83%D0%BB%D1%8C%D0%B1%D0%B0%22%29.jpg/700px-%D0%92%D0%B8%D0%B4_%D0%97%D0%B0%D0%BF%D0%BE%D1%80%D0%BE%D0%B6%D1%81%D0%BA%D0%BE%D0%B9_%D0%A1%D0%B5%D1%87%D0%B8_%28%D1%80%D0%B5%D0%BA%D0%BE%D0%BD%D1%81%D1%82%D1%80%D1%83%D0%BA%D1%86%D0%B8%D1%8F_%D0%B4%D0%BB%D1%8F_%D1%84%D0%B8%D0%BB%D1%8C%D0%BC%D0%B0_%22%D0%A2%D0%B0%D1%80%D0%B0%D1%81_%D0%91%D1%83%D0%BB%D1%8C%D0%B1%D0%B0%22%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46" y="3450577"/>
            <a:ext cx="3535538" cy="264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6970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123728" y="980728"/>
            <a:ext cx="6400800" cy="3474720"/>
          </a:xfrm>
        </p:spPr>
        <p:txBody>
          <a:bodyPr>
            <a:normAutofit/>
          </a:bodyPr>
          <a:lstStyle/>
          <a:p>
            <a:pPr marL="45720" indent="0" algn="r">
              <a:buNone/>
            </a:pP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чему-нибудь научить человека, можно только помочь ему обнаружить это внутри себя.</a:t>
            </a:r>
          </a:p>
          <a:p>
            <a:pPr marL="45720" indent="0" algn="r">
              <a:buNone/>
            </a:pPr>
            <a:r>
              <a:rPr lang="ru-RU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Галилей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238</TotalTime>
  <Words>289</Words>
  <Application>Microsoft Office PowerPoint</Application>
  <PresentationFormat>Экран (4:3)</PresentationFormat>
  <Paragraphs>69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Georgia</vt:lpstr>
      <vt:lpstr>Times New Roman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Метапредметные связи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29</cp:revision>
  <dcterms:created xsi:type="dcterms:W3CDTF">2021-03-13T13:46:25Z</dcterms:created>
  <dcterms:modified xsi:type="dcterms:W3CDTF">2021-03-21T12:20:12Z</dcterms:modified>
</cp:coreProperties>
</file>