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56" r:id="rId3"/>
    <p:sldId id="324" r:id="rId4"/>
    <p:sldId id="323" r:id="rId5"/>
    <p:sldId id="322" r:id="rId6"/>
    <p:sldId id="292" r:id="rId7"/>
    <p:sldId id="257" r:id="rId8"/>
    <p:sldId id="290" r:id="rId9"/>
    <p:sldId id="294" r:id="rId10"/>
    <p:sldId id="309" r:id="rId11"/>
    <p:sldId id="310" r:id="rId12"/>
    <p:sldId id="314" r:id="rId13"/>
    <p:sldId id="316" r:id="rId14"/>
    <p:sldId id="299" r:id="rId15"/>
    <p:sldId id="31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6" autoAdjust="0"/>
    <p:restoredTop sz="94624" autoAdjust="0"/>
  </p:normalViewPr>
  <p:slideViewPr>
    <p:cSldViewPr>
      <p:cViewPr varScale="1">
        <p:scale>
          <a:sx n="99" d="100"/>
          <a:sy n="99" d="100"/>
        </p:scale>
        <p:origin x="2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3A5BAF-0EBA-4555-BAB1-2528B370CE92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900536-1F8C-47B1-8A9B-41374679CE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798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DC90-C5AA-4BBE-8DAC-5162356BE4DD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0059-D444-4D0B-B632-89E3930C74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DC90-C5AA-4BBE-8DAC-5162356BE4DD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0059-D444-4D0B-B632-89E3930C74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DC90-C5AA-4BBE-8DAC-5162356BE4DD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0059-D444-4D0B-B632-89E3930C74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DC90-C5AA-4BBE-8DAC-5162356BE4DD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0059-D444-4D0B-B632-89E3930C74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DC90-C5AA-4BBE-8DAC-5162356BE4DD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0059-D444-4D0B-B632-89E3930C74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DC90-C5AA-4BBE-8DAC-5162356BE4DD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0059-D444-4D0B-B632-89E3930C74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DC90-C5AA-4BBE-8DAC-5162356BE4DD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0059-D444-4D0B-B632-89E3930C74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DC90-C5AA-4BBE-8DAC-5162356BE4DD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0059-D444-4D0B-B632-89E3930C74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DC90-C5AA-4BBE-8DAC-5162356BE4DD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0059-D444-4D0B-B632-89E3930C74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DC90-C5AA-4BBE-8DAC-5162356BE4DD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0059-D444-4D0B-B632-89E3930C74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3DC90-C5AA-4BBE-8DAC-5162356BE4DD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0059-D444-4D0B-B632-89E3930C74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3DC90-C5AA-4BBE-8DAC-5162356BE4DD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DA0059-D444-4D0B-B632-89E3930C748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сенсорное воспитания для детей раннего и дошкольного возраста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72816"/>
            <a:ext cx="8219256" cy="4353347"/>
          </a:xfrm>
        </p:spPr>
        <p:txBody>
          <a:bodyPr>
            <a:normAutofit/>
          </a:bodyPr>
          <a:lstStyle/>
          <a:p>
            <a:r>
              <a:rPr lang="ru-RU" alt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«</a:t>
            </a:r>
            <a:r>
              <a:rPr lang="ru-RU" alt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Сенсорное развитие детей раннего возраста. Что и как развивать?» </a:t>
            </a:r>
            <a:endParaRPr lang="ru-RU" altLang="ru-RU" sz="24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 Практикум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 сенсорному воспитанию для родителей детей раннего возраста                    </a:t>
            </a:r>
          </a:p>
          <a:p>
            <a:pPr marL="90488" marR="0" lvl="0" indent="0" algn="l" defTabSz="914400" rtl="0" eaLnBrk="0" fontAlgn="base" latinLnBrk="0" hangingPunct="0">
              <a:lnSpc>
                <a:spcPct val="100000"/>
              </a:lnSpc>
              <a:spcBef>
                <a:spcPts val="663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«Изготовление развивающих дидактических пособий по сенсорному воспитанию в домашних условиях» </a:t>
            </a:r>
          </a:p>
          <a:p>
            <a:pPr marL="90488" marR="0" lvl="0" indent="0" algn="l" defTabSz="914400" rtl="0" eaLnBrk="0" fontAlgn="base" latinLnBrk="0" hangingPunct="0">
              <a:lnSpc>
                <a:spcPct val="100000"/>
              </a:lnSpc>
              <a:spcBef>
                <a:spcPts val="663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None/>
              <a:tabLst/>
              <a:defRPr/>
            </a:pPr>
            <a:r>
              <a:rPr lang="ru-RU" alt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Анкетирование (обратная связь</a:t>
            </a:r>
            <a:r>
              <a:rPr lang="ru-RU" alt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pic>
        <p:nvPicPr>
          <p:cNvPr id="4" name="Picture 2" descr="C:\Users\Карина\Desktop\Любовь Ивановна\img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4709467"/>
            <a:ext cx="1728192" cy="17940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39331" y="1327076"/>
            <a:ext cx="6408712" cy="1470025"/>
          </a:xfrm>
        </p:spPr>
        <p:txBody>
          <a:bodyPr>
            <a:normAutofit fontScale="90000"/>
          </a:bodyPr>
          <a:lstStyle/>
          <a:p>
            <a:r>
              <a:rPr lang="ru-RU" dirty="0"/>
              <a:t>Сенсорное развитие в дошкольном возрасте.</a:t>
            </a:r>
            <a:br>
              <a:rPr lang="ru-RU" dirty="0"/>
            </a:br>
            <a:r>
              <a:rPr lang="ru-RU" dirty="0"/>
              <a:t>Что и как развивать?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3220529"/>
            <a:ext cx="6400800" cy="2520280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Богатство ощущений и восприятий – предпосылки для полноценного познания окружающего мира, развития мыслительных процессов, т.к. «внешние чувства составляют материал для всех рассудительных работ» </a:t>
            </a:r>
          </a:p>
          <a:p>
            <a:pPr algn="r"/>
            <a:endParaRPr lang="ru-RU" b="1" dirty="0">
              <a:solidFill>
                <a:schemeClr val="tx2"/>
              </a:solidFill>
            </a:endParaRPr>
          </a:p>
          <a:p>
            <a:pPr algn="r"/>
            <a:r>
              <a:rPr lang="ru-RU" b="1" dirty="0">
                <a:solidFill>
                  <a:schemeClr val="tx2"/>
                </a:solidFill>
              </a:rPr>
              <a:t>К.Д. Ушинский</a:t>
            </a:r>
            <a:endParaRPr lang="ru-RU" dirty="0"/>
          </a:p>
        </p:txBody>
      </p:sp>
      <p:pic>
        <p:nvPicPr>
          <p:cNvPr id="1026" name="Picture 2" descr="C:\Users\Карина\Desktop\Любовь Ивановна\img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1915803" cy="1988840"/>
          </a:xfrm>
          <a:prstGeom prst="rect">
            <a:avLst/>
          </a:prstGeom>
          <a:noFill/>
        </p:spPr>
      </p:pic>
      <p:pic>
        <p:nvPicPr>
          <p:cNvPr id="5121" name="Picture 1" descr="C:\Users\Карина\Desktop\Любовь Ивановна\img1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05064"/>
            <a:ext cx="3611893" cy="2708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00416C-EF2D-A43F-0623-ECDF94B4F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Сенсорное развитие ребенка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1368B5-30ED-454F-6356-DFAB81E208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 развитие его восприятия и формирование представлений о внешних свойствах предметов: их форме, цвете, величине, положении в пространстве, а также запахе, вкусе и т.д. Этот процесс развивается на протяжении всей жизни, но наиболее интенсивно в первые 5 лет жизни.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016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CB4C51-FC40-6A2D-7398-FD894B968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Этапы формирования 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D27B3745-70E5-0C49-2C07-5197093E453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99592" y="1268760"/>
            <a:ext cx="7787208" cy="5249588"/>
          </a:xfrm>
        </p:spPr>
      </p:pic>
    </p:spTree>
    <p:extLst>
      <p:ext uri="{BB962C8B-B14F-4D97-AF65-F5344CB8AC3E}">
        <p14:creationId xmlns:p14="http://schemas.microsoft.com/office/powerpoint/2010/main" val="3280738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50106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3600" dirty="0"/>
              <a:t>Особенности сенсорного развития в дошкольном возрасте 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1"/>
            <a:ext cx="8712968" cy="3024335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- зрительное восприятие становится ведущим при ознакомлении с окружающим;</a:t>
            </a:r>
          </a:p>
          <a:p>
            <a:r>
              <a:rPr lang="ru-RU" dirty="0"/>
              <a:t>- осваиваются сенсорные эталоны;</a:t>
            </a:r>
          </a:p>
          <a:p>
            <a:r>
              <a:rPr lang="ru-RU" dirty="0"/>
              <a:t>- возрастает целенаправленность, планомерность, управляемость, осознанность восприятия;</a:t>
            </a:r>
          </a:p>
          <a:p>
            <a:r>
              <a:rPr lang="ru-RU" dirty="0"/>
              <a:t>- с установлением взаимосвязей с речью и мышлением восприятие </a:t>
            </a:r>
            <a:r>
              <a:rPr lang="ru-RU" dirty="0" err="1"/>
              <a:t>интеллектуализируется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4098" name="Picture 2" descr="C:\Users\Карина\Desktop\Любовь Ивановна\i (6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869159"/>
            <a:ext cx="2808312" cy="1872208"/>
          </a:xfrm>
          <a:prstGeom prst="rect">
            <a:avLst/>
          </a:prstGeom>
          <a:noFill/>
        </p:spPr>
      </p:pic>
      <p:pic>
        <p:nvPicPr>
          <p:cNvPr id="4099" name="Picture 3" descr="C:\Users\Карина\Desktop\Любовь Ивановна\i (6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5384626"/>
            <a:ext cx="2105025" cy="1428750"/>
          </a:xfrm>
          <a:prstGeom prst="rect">
            <a:avLst/>
          </a:prstGeom>
          <a:noFill/>
        </p:spPr>
      </p:pic>
      <p:pic>
        <p:nvPicPr>
          <p:cNvPr id="4100" name="Picture 4" descr="C:\Users\Карина\Desktop\Любовь Ивановна\i (60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7" y="4221088"/>
            <a:ext cx="2688299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3312368"/>
          </a:xfrm>
        </p:spPr>
        <p:txBody>
          <a:bodyPr>
            <a:normAutofit/>
          </a:bodyPr>
          <a:lstStyle/>
          <a:p>
            <a:r>
              <a:rPr lang="ru-RU" dirty="0"/>
              <a:t>Основной задачей сенсорного развития является создание условий для формирования восприятия как начальной ступени познания окружающей действительности.</a:t>
            </a:r>
          </a:p>
          <a:p>
            <a:r>
              <a:rPr lang="ru-RU" dirty="0"/>
              <a:t>Развитие ощущения  и  восприятия происходит только в деятельности. </a:t>
            </a:r>
          </a:p>
          <a:p>
            <a:endParaRPr lang="ru-RU" dirty="0"/>
          </a:p>
        </p:txBody>
      </p:sp>
      <p:pic>
        <p:nvPicPr>
          <p:cNvPr id="5122" name="Picture 2" descr="C:\Users\Карина\Desktop\Любовь Ивановна\images (1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564" y="3284984"/>
            <a:ext cx="2659244" cy="1991866"/>
          </a:xfrm>
          <a:prstGeom prst="rect">
            <a:avLst/>
          </a:prstGeom>
          <a:noFill/>
        </p:spPr>
      </p:pic>
      <p:pic>
        <p:nvPicPr>
          <p:cNvPr id="5123" name="Picture 3" descr="C:\Users\Карина\Desktop\Любовь Ивановна\images (17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005064"/>
            <a:ext cx="2376264" cy="2376264"/>
          </a:xfrm>
          <a:prstGeom prst="rect">
            <a:avLst/>
          </a:prstGeom>
          <a:noFill/>
        </p:spPr>
      </p:pic>
      <p:pic>
        <p:nvPicPr>
          <p:cNvPr id="5124" name="Picture 4" descr="C:\Users\Карина\Desktop\Любовь Ивановна\images (18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686331"/>
            <a:ext cx="3168352" cy="20111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4624"/>
            <a:ext cx="4258816" cy="1283742"/>
          </a:xfrm>
        </p:spPr>
        <p:txBody>
          <a:bodyPr>
            <a:noAutofit/>
          </a:bodyPr>
          <a:lstStyle/>
          <a:p>
            <a:r>
              <a:rPr lang="ru-RU" sz="2500" dirty="0"/>
              <a:t>Сенсорные эталоны – общепринятые образцы свойств и качеств предметов</a:t>
            </a:r>
          </a:p>
        </p:txBody>
      </p:sp>
      <p:pic>
        <p:nvPicPr>
          <p:cNvPr id="5" name="Содержимое 4" descr="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2247" y="188641"/>
            <a:ext cx="3240360" cy="324036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2" y="1340768"/>
            <a:ext cx="5112568" cy="551723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200" dirty="0"/>
              <a:t>Эталон цвета – семь цветов спектра и их оттенки</a:t>
            </a:r>
          </a:p>
          <a:p>
            <a:pPr>
              <a:buFont typeface="Wingdings" pitchFamily="2" charset="2"/>
              <a:buChar char="Ø"/>
            </a:pPr>
            <a:r>
              <a:rPr lang="ru-RU" sz="2200" dirty="0"/>
              <a:t>Тактильные эталоны восприятия – осязательные ощущения</a:t>
            </a:r>
          </a:p>
          <a:p>
            <a:pPr>
              <a:buFont typeface="Wingdings" pitchFamily="2" charset="2"/>
              <a:buChar char="Ø"/>
            </a:pPr>
            <a:r>
              <a:rPr lang="ru-RU" sz="2200" dirty="0"/>
              <a:t>Обонятельные эталоны восприятия – запах, обонятельные ощущения</a:t>
            </a:r>
          </a:p>
          <a:p>
            <a:pPr>
              <a:buFont typeface="Wingdings" pitchFamily="2" charset="2"/>
              <a:buChar char="Ø"/>
            </a:pPr>
            <a:r>
              <a:rPr lang="ru-RU" sz="2200" dirty="0"/>
              <a:t>Эталоны формы – геометрические фигуры</a:t>
            </a:r>
          </a:p>
          <a:p>
            <a:pPr>
              <a:buFont typeface="Wingdings" pitchFamily="2" charset="2"/>
              <a:buChar char="Ø"/>
            </a:pPr>
            <a:r>
              <a:rPr lang="ru-RU" sz="2200" dirty="0"/>
              <a:t>Вкусовые эталоны восприятия – характеристика вкусовых ощущений</a:t>
            </a:r>
          </a:p>
          <a:p>
            <a:pPr>
              <a:buFont typeface="Wingdings" pitchFamily="2" charset="2"/>
              <a:buChar char="Ø"/>
            </a:pPr>
            <a:r>
              <a:rPr lang="ru-RU" sz="2200" dirty="0"/>
              <a:t>Эталоны величины – метрическая система мер</a:t>
            </a:r>
          </a:p>
          <a:p>
            <a:pPr>
              <a:buFont typeface="Wingdings" pitchFamily="2" charset="2"/>
              <a:buChar char="Ø"/>
            </a:pPr>
            <a:r>
              <a:rPr lang="ru-RU" sz="2200" dirty="0"/>
              <a:t>Эталоны звуков – фонема русского языка, </a:t>
            </a:r>
            <a:r>
              <a:rPr lang="ru-RU" sz="2200" dirty="0" err="1"/>
              <a:t>звуковысотные</a:t>
            </a:r>
            <a:r>
              <a:rPr lang="ru-RU" sz="2200" dirty="0"/>
              <a:t> отношения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92080" y="3933056"/>
            <a:ext cx="36358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Сенсорные эталоны </a:t>
            </a:r>
            <a:r>
              <a:rPr lang="ru-RU" sz="2000" dirty="0"/>
              <a:t>– это системы геометрических форм, шкала величин, меры веса, </a:t>
            </a:r>
            <a:r>
              <a:rPr lang="ru-RU" sz="2000" dirty="0" err="1"/>
              <a:t>звуковысотный</a:t>
            </a:r>
            <a:r>
              <a:rPr lang="ru-RU" sz="2000" dirty="0"/>
              <a:t> ряд, спектр цветов, система фонем родного языка и т. д. Все эти эталоны должны быть усвоены ребёнком.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8640"/>
            <a:ext cx="5148064" cy="64087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600" dirty="0"/>
              <a:t>Система эталонов включает в себя: </a:t>
            </a:r>
          </a:p>
          <a:p>
            <a:r>
              <a:rPr lang="ru-RU" sz="2800" dirty="0"/>
              <a:t>основные цвета спектра (красный, жёлтый, зеленый,  синий, белый и черный)</a:t>
            </a:r>
          </a:p>
          <a:p>
            <a:r>
              <a:rPr lang="ru-RU" sz="2800" dirty="0"/>
              <a:t>пять фигур (круг, квадрат, прямоугольник, треугольник и овал)</a:t>
            </a:r>
          </a:p>
          <a:p>
            <a:r>
              <a:rPr lang="ru-RU" sz="2800" dirty="0"/>
              <a:t>три разновидности величины (большой, средний и маленький).</a:t>
            </a:r>
          </a:p>
          <a:p>
            <a:endParaRPr lang="ru-RU" dirty="0"/>
          </a:p>
        </p:txBody>
      </p:sp>
      <p:pic>
        <p:nvPicPr>
          <p:cNvPr id="4099" name="Picture 3" descr="C:\Users\Карина\Desktop\Любовь Ивановна\i (3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692696"/>
            <a:ext cx="3481982" cy="2027064"/>
          </a:xfrm>
          <a:prstGeom prst="rect">
            <a:avLst/>
          </a:prstGeom>
          <a:noFill/>
        </p:spPr>
      </p:pic>
      <p:pic>
        <p:nvPicPr>
          <p:cNvPr id="4100" name="Picture 4" descr="C:\Users\Карина\Desktop\Любовь Ивановна\i (3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2812" y="3424869"/>
            <a:ext cx="3900517" cy="227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Виды сенсорного воздействия на человека (стороны сенсорного развития):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5940152" cy="532859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1. Для зрительных представлений:</a:t>
            </a:r>
          </a:p>
          <a:p>
            <a:r>
              <a:rPr lang="ru-RU" dirty="0"/>
              <a:t>а) различение и называние цвета, их оттенков и смешения;</a:t>
            </a:r>
          </a:p>
          <a:p>
            <a:r>
              <a:rPr lang="ru-RU" dirty="0"/>
              <a:t>б) пространственные положения и направления (вверх, вниз, далеко-близко, </a:t>
            </a:r>
            <a:r>
              <a:rPr lang="ru-RU" dirty="0" err="1"/>
              <a:t>слева-справа</a:t>
            </a:r>
            <a:r>
              <a:rPr lang="ru-RU" dirty="0"/>
              <a:t>);</a:t>
            </a:r>
          </a:p>
          <a:p>
            <a:r>
              <a:rPr lang="ru-RU" dirty="0"/>
              <a:t>в) форма предметов и сравнение между собой (по величине, порядку размещения, расстоянию).</a:t>
            </a:r>
          </a:p>
          <a:p>
            <a:endParaRPr lang="ru-RU" dirty="0"/>
          </a:p>
        </p:txBody>
      </p:sp>
      <p:pic>
        <p:nvPicPr>
          <p:cNvPr id="7170" name="Picture 2" descr="C:\Users\Карина\Desktop\Любовь Ивановна\i (3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0132" y="980728"/>
            <a:ext cx="2484276" cy="1656184"/>
          </a:xfrm>
          <a:prstGeom prst="rect">
            <a:avLst/>
          </a:prstGeom>
          <a:noFill/>
        </p:spPr>
      </p:pic>
      <p:pic>
        <p:nvPicPr>
          <p:cNvPr id="7171" name="Picture 3" descr="C:\Users\Карина\Desktop\Любовь Ивановна\i (15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2636912"/>
            <a:ext cx="2123728" cy="1428517"/>
          </a:xfrm>
          <a:prstGeom prst="rect">
            <a:avLst/>
          </a:prstGeom>
          <a:noFill/>
        </p:spPr>
      </p:pic>
      <p:pic>
        <p:nvPicPr>
          <p:cNvPr id="7172" name="Picture 4" descr="C:\Users\Карина\Desktop\Любовь Ивановна\i (17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077072"/>
            <a:ext cx="1905000" cy="1428750"/>
          </a:xfrm>
          <a:prstGeom prst="rect">
            <a:avLst/>
          </a:prstGeom>
          <a:noFill/>
        </p:spPr>
      </p:pic>
      <p:pic>
        <p:nvPicPr>
          <p:cNvPr id="7173" name="Picture 5" descr="C:\Users\Карина\Desktop\Любовь Ивановна\i (10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03504" y="5429250"/>
            <a:ext cx="1905000" cy="1428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/>
              <a:t>Виды сенсорного воздействия на человека (стороны сенсорного развития):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6516216" cy="54726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2. Тактильная чувствительность: </a:t>
            </a:r>
            <a:r>
              <a:rPr lang="ru-RU" dirty="0"/>
              <a:t>умение ощущать качество предметов и правильно их различать и называть (например, шершавость, плотность).</a:t>
            </a:r>
          </a:p>
          <a:p>
            <a:pPr>
              <a:buNone/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3. Обонятельные ощущения: </a:t>
            </a:r>
            <a:r>
              <a:rPr lang="ru-RU" dirty="0"/>
              <a:t>определение оттенков запахов.</a:t>
            </a:r>
          </a:p>
          <a:p>
            <a:endParaRPr lang="ru-RU" dirty="0"/>
          </a:p>
        </p:txBody>
      </p:sp>
      <p:pic>
        <p:nvPicPr>
          <p:cNvPr id="9218" name="Picture 2" descr="C:\Users\Карина\Desktop\Любовь Ивановна\i (3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5013176"/>
            <a:ext cx="3215730" cy="1806590"/>
          </a:xfrm>
          <a:prstGeom prst="rect">
            <a:avLst/>
          </a:prstGeom>
          <a:noFill/>
        </p:spPr>
      </p:pic>
      <p:pic>
        <p:nvPicPr>
          <p:cNvPr id="9220" name="Picture 4" descr="C:\Users\Карина\Desktop\Любовь Ивановна\i (4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64846" y="3777630"/>
            <a:ext cx="2243658" cy="2243658"/>
          </a:xfrm>
          <a:prstGeom prst="rect">
            <a:avLst/>
          </a:prstGeom>
          <a:noFill/>
        </p:spPr>
      </p:pic>
      <p:pic>
        <p:nvPicPr>
          <p:cNvPr id="9223" name="Picture 7" descr="C:\Users\Карина\Desktop\Любовь Ивановна\загруженное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268760"/>
            <a:ext cx="1847850" cy="2466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Виды сенсорного воздействия на человека (стороны сенсорного развития):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72816"/>
          </a:xfrm>
        </p:spPr>
        <p:txBody>
          <a:bodyPr/>
          <a:lstStyle/>
          <a:p>
            <a:pPr>
              <a:buNone/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4. Вкусовые ощущения: </a:t>
            </a:r>
            <a:r>
              <a:rPr lang="ru-RU" dirty="0"/>
              <a:t>умение осознавать и различать оттенки вкуса ( сладкий, горький, кислый, соленый).</a:t>
            </a:r>
          </a:p>
        </p:txBody>
      </p:sp>
      <p:pic>
        <p:nvPicPr>
          <p:cNvPr id="4" name="Picture 5" descr="C:\Users\Карина\Desktop\Любовь Ивановна\images (2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268" y="3068960"/>
            <a:ext cx="2383532" cy="2481041"/>
          </a:xfrm>
          <a:prstGeom prst="rect">
            <a:avLst/>
          </a:prstGeom>
          <a:noFill/>
        </p:spPr>
      </p:pic>
      <p:pic>
        <p:nvPicPr>
          <p:cNvPr id="5" name="Picture 6" descr="C:\Users\Карина\Desktop\Любовь Ивановна\загруженное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2325" y="3675144"/>
            <a:ext cx="2721803" cy="2490160"/>
          </a:xfrm>
          <a:prstGeom prst="rect">
            <a:avLst/>
          </a:prstGeom>
          <a:noFill/>
        </p:spPr>
      </p:pic>
      <p:pic>
        <p:nvPicPr>
          <p:cNvPr id="6" name="Picture 3" descr="C:\Users\Карина\Desktop\Любовь Ивановна\i (40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72944" y="4515712"/>
            <a:ext cx="2775520" cy="20816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4624"/>
            <a:ext cx="5040560" cy="6552728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dirty="0"/>
              <a:t>Ознакомление детей с формой проводятся поэтапно</a:t>
            </a:r>
            <a:r>
              <a:rPr lang="ru-RU" dirty="0"/>
              <a:t>:</a:t>
            </a:r>
          </a:p>
          <a:p>
            <a:pPr>
              <a:buNone/>
            </a:pPr>
            <a:r>
              <a:rPr lang="ru-RU" dirty="0"/>
              <a:t> 1) этап – практические действия. Для того, чтобы ребенок мог практическим путем определить форму предмета, использую специальные дидактические игрушки, в ходе действий с которыми малыш начинает понимать, что от умения определять форму зависит результат игры На этом этапе ребенок сравнивает предметы по форме («такой – не такой»);</a:t>
            </a:r>
          </a:p>
          <a:p>
            <a:endParaRPr lang="ru-RU" dirty="0"/>
          </a:p>
        </p:txBody>
      </p:sp>
      <p:pic>
        <p:nvPicPr>
          <p:cNvPr id="19458" name="Picture 2" descr="C:\Users\Карина\Desktop\Любовь Ивановна\i (5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98630"/>
            <a:ext cx="3240360" cy="4050450"/>
          </a:xfrm>
          <a:prstGeom prst="rect">
            <a:avLst/>
          </a:prstGeom>
          <a:noFill/>
        </p:spPr>
      </p:pic>
      <p:pic>
        <p:nvPicPr>
          <p:cNvPr id="19459" name="Picture 3" descr="C:\Users\Карина\Desktop\Любовь Ивановна\i (54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64846" y="4581128"/>
            <a:ext cx="1944216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88641"/>
            <a:ext cx="8229600" cy="4248472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2) этап – зрительное восприятие формы. На этом этапе знакомство с эталонами плоских геометрических фигур без практических действий с ними и запоминания их названий;</a:t>
            </a:r>
          </a:p>
          <a:p>
            <a:r>
              <a:rPr lang="ru-RU" dirty="0"/>
              <a:t>3) этап – запоминание эталонов геометрических форм и их названий, использование этих знаний в различных ситуациях. Этот этап выходит за рамки раннего возраста и изучается после трех лет в дошкольном возрасте.</a:t>
            </a:r>
          </a:p>
          <a:p>
            <a:endParaRPr lang="ru-RU" dirty="0"/>
          </a:p>
        </p:txBody>
      </p:sp>
      <p:pic>
        <p:nvPicPr>
          <p:cNvPr id="20482" name="Picture 2" descr="C:\Users\Карина\Desktop\Любовь Ивановна\i (5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221088"/>
            <a:ext cx="3672408" cy="2448272"/>
          </a:xfrm>
          <a:prstGeom prst="rect">
            <a:avLst/>
          </a:prstGeom>
          <a:noFill/>
        </p:spPr>
      </p:pic>
      <p:pic>
        <p:nvPicPr>
          <p:cNvPr id="20483" name="Picture 3" descr="C:\Users\Карина\Desktop\Любовь Ивановна\i (58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645024"/>
            <a:ext cx="2835195" cy="27978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850106"/>
          </a:xfrm>
        </p:spPr>
        <p:txBody>
          <a:bodyPr>
            <a:noAutofit/>
          </a:bodyPr>
          <a:lstStyle/>
          <a:p>
            <a:r>
              <a:rPr lang="ru-RU" sz="2600" dirty="0"/>
              <a:t>В дошкольном возрасте происходит знакомство с основными эталонами  величины (длинный – короткий, толстый – тонкий)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2592288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Величина</a:t>
            </a:r>
            <a:r>
              <a:rPr lang="ru-RU" dirty="0"/>
              <a:t> рассматривается как размер, объем, протяженность предмета, т.е. это те параметры, которые можно измерить. Величина понятие относительное, в основе которого всего два слова: большой и маленький. При сравнении предметов по величине происходит развитие глазомера: «Пирамидки», «Матрешки», «Расставь по порядку».</a:t>
            </a:r>
          </a:p>
          <a:p>
            <a:endParaRPr lang="ru-RU" dirty="0"/>
          </a:p>
        </p:txBody>
      </p:sp>
      <p:pic>
        <p:nvPicPr>
          <p:cNvPr id="14338" name="Picture 2" descr="C:\Users\Карина\Desktop\Любовь Ивановна\images (1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501008"/>
            <a:ext cx="2088232" cy="3296322"/>
          </a:xfrm>
          <a:prstGeom prst="rect">
            <a:avLst/>
          </a:prstGeom>
          <a:noFill/>
        </p:spPr>
      </p:pic>
      <p:pic>
        <p:nvPicPr>
          <p:cNvPr id="14339" name="Picture 3" descr="C:\Users\Карина\Desktop\Любовь Ивановна\i (49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077072"/>
            <a:ext cx="3754497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852936"/>
            <a:ext cx="7772400" cy="1107554"/>
          </a:xfrm>
        </p:spPr>
        <p:txBody>
          <a:bodyPr/>
          <a:lstStyle/>
          <a:p>
            <a:r>
              <a:rPr lang="ru-RU" b="1" dirty="0">
                <a:solidFill>
                  <a:schemeClr val="tx2"/>
                </a:solidFill>
              </a:rPr>
              <a:t>Спасибо за внимание!</a:t>
            </a:r>
          </a:p>
        </p:txBody>
      </p:sp>
      <p:pic>
        <p:nvPicPr>
          <p:cNvPr id="23554" name="Picture 2" descr="C:\Users\Карина\Desktop\Любовь Ивановна\images (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55426"/>
            <a:ext cx="4431764" cy="2437470"/>
          </a:xfrm>
          <a:prstGeom prst="rect">
            <a:avLst/>
          </a:prstGeom>
          <a:noFill/>
        </p:spPr>
      </p:pic>
      <p:pic>
        <p:nvPicPr>
          <p:cNvPr id="23555" name="Picture 3" descr="C:\Users\Карина\Desktop\Любовь Ивановна\images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173432"/>
            <a:ext cx="3736089" cy="2486197"/>
          </a:xfrm>
          <a:prstGeom prst="rect">
            <a:avLst/>
          </a:prstGeom>
          <a:noFill/>
        </p:spPr>
      </p:pic>
      <p:pic>
        <p:nvPicPr>
          <p:cNvPr id="23556" name="Picture 4" descr="C:\Users\Карина\Desktop\Любовь Ивановна\img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1484784"/>
            <a:ext cx="1800199" cy="18688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1256</TotalTime>
  <Words>635</Words>
  <Application>Microsoft Office PowerPoint</Application>
  <PresentationFormat>Экран (4:3)</PresentationFormat>
  <Paragraphs>49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Times New Roman</vt:lpstr>
      <vt:lpstr>Wingdings</vt:lpstr>
      <vt:lpstr>Wingdings 2</vt:lpstr>
      <vt:lpstr>Тема Office</vt:lpstr>
      <vt:lpstr>Развитие сенсорное воспитания для детей раннего и дошкольного возраста</vt:lpstr>
      <vt:lpstr>Сенсорное развитие в дошкольном возрасте. Что и как развивать?</vt:lpstr>
      <vt:lpstr>Сенсорное развитие ребенка -</vt:lpstr>
      <vt:lpstr>Этапы формирования </vt:lpstr>
      <vt:lpstr>Особенности сенсорного развития в дошкольном возрасте :</vt:lpstr>
      <vt:lpstr>Презентация PowerPoint</vt:lpstr>
      <vt:lpstr>Сенсорные эталоны – общепринятые образцы свойств и качеств предметов</vt:lpstr>
      <vt:lpstr>Презентация PowerPoint</vt:lpstr>
      <vt:lpstr>Виды сенсорного воздействия на человека (стороны сенсорного развития):</vt:lpstr>
      <vt:lpstr>Виды сенсорного воздействия на человека (стороны сенсорного развития):</vt:lpstr>
      <vt:lpstr>Виды сенсорного воздействия на человека (стороны сенсорного развития):</vt:lpstr>
      <vt:lpstr>Презентация PowerPoint</vt:lpstr>
      <vt:lpstr>Презентация PowerPoint</vt:lpstr>
      <vt:lpstr>В дошкольном возрасте происходит знакомство с основными эталонами  величины (длинный – короткий, толстый – тонкий)</vt:lpstr>
      <vt:lpstr>Спасибо за внимание!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сенсорное развитие в дошкольном возрасте</dc:title>
  <dc:creator>Карина</dc:creator>
  <cp:lastModifiedBy>Dolphin</cp:lastModifiedBy>
  <cp:revision>146</cp:revision>
  <dcterms:created xsi:type="dcterms:W3CDTF">2014-03-28T18:24:23Z</dcterms:created>
  <dcterms:modified xsi:type="dcterms:W3CDTF">2025-02-04T04:51:09Z</dcterms:modified>
</cp:coreProperties>
</file>