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7" d="100"/>
          <a:sy n="77" d="100"/>
        </p:scale>
        <p:origin x="88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BA7B40A8-1AF4-4C2B-BE7C-C4F7B3A20336}" type="slidenum">
              <a:rPr lang="ru-RU" smtClean="0"/>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63559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spTree>
    <p:extLst>
      <p:ext uri="{BB962C8B-B14F-4D97-AF65-F5344CB8AC3E}">
        <p14:creationId xmlns:p14="http://schemas.microsoft.com/office/powerpoint/2010/main" val="2105135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69621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F0DEE54-9F53-4F72-AE3C-DC423999864B}" type="datetimeFigureOut">
              <a:rPr lang="ru-RU" smtClean="0"/>
              <a:t>24.04.2026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A7B40A8-1AF4-4C2B-BE7C-C4F7B3A20336}" type="slidenum">
              <a:rPr lang="ru-RU" smtClean="0"/>
              <a:t>‹#›</a:t>
            </a:fld>
            <a:endParaRPr lang="ru-RU"/>
          </a:p>
        </p:txBody>
      </p:sp>
    </p:spTree>
    <p:extLst>
      <p:ext uri="{BB962C8B-B14F-4D97-AF65-F5344CB8AC3E}">
        <p14:creationId xmlns:p14="http://schemas.microsoft.com/office/powerpoint/2010/main" val="1818165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F0DEE54-9F53-4F72-AE3C-DC423999864B}" type="datetimeFigureOut">
              <a:rPr lang="ru-RU" smtClean="0"/>
              <a:t>24.04.2026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A7B40A8-1AF4-4C2B-BE7C-C4F7B3A20336}" type="slidenum">
              <a:rPr lang="ru-RU" smtClean="0"/>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0884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F0DEE54-9F53-4F72-AE3C-DC423999864B}" type="datetimeFigureOut">
              <a:rPr lang="ru-RU" smtClean="0"/>
              <a:t>24.04.2026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A7B40A8-1AF4-4C2B-BE7C-C4F7B3A20336}"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1777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0DEE54-9F53-4F72-AE3C-DC423999864B}" type="datetimeFigureOut">
              <a:rPr lang="ru-RU" smtClean="0"/>
              <a:t>24.04.2026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A7B40A8-1AF4-4C2B-BE7C-C4F7B3A20336}" type="slidenum">
              <a:rPr lang="ru-RU" smtClean="0"/>
              <a:t>‹#›</a:t>
            </a:fld>
            <a:endParaRPr lang="ru-RU"/>
          </a:p>
        </p:txBody>
      </p:sp>
    </p:spTree>
    <p:extLst>
      <p:ext uri="{BB962C8B-B14F-4D97-AF65-F5344CB8AC3E}">
        <p14:creationId xmlns:p14="http://schemas.microsoft.com/office/powerpoint/2010/main" val="1288811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F0DEE54-9F53-4F72-AE3C-DC423999864B}" type="datetimeFigureOut">
              <a:rPr lang="ru-RU" smtClean="0"/>
              <a:t>24.04.2026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A7B40A8-1AF4-4C2B-BE7C-C4F7B3A20336}" type="slidenum">
              <a:rPr lang="ru-RU" smtClean="0"/>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3325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F0DEE54-9F53-4F72-AE3C-DC423999864B}" type="datetimeFigureOut">
              <a:rPr lang="ru-RU" smtClean="0"/>
              <a:t>24.04.2026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A7B40A8-1AF4-4C2B-BE7C-C4F7B3A20336}" type="slidenum">
              <a:rPr lang="ru-RU" smtClean="0"/>
              <a:t>‹#›</a:t>
            </a:fld>
            <a:endParaRPr lang="ru-RU"/>
          </a:p>
        </p:txBody>
      </p:sp>
    </p:spTree>
    <p:extLst>
      <p:ext uri="{BB962C8B-B14F-4D97-AF65-F5344CB8AC3E}">
        <p14:creationId xmlns:p14="http://schemas.microsoft.com/office/powerpoint/2010/main" val="2606863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F0DEE54-9F53-4F72-AE3C-DC423999864B}" type="datetimeFigureOut">
              <a:rPr lang="ru-RU" smtClean="0"/>
              <a:t>24.04.2026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A7B40A8-1AF4-4C2B-BE7C-C4F7B3A20336}" type="slidenum">
              <a:rPr lang="ru-RU" smtClean="0"/>
              <a:t>‹#›</a:t>
            </a:fld>
            <a:endParaRPr lang="ru-RU"/>
          </a:p>
        </p:txBody>
      </p:sp>
    </p:spTree>
    <p:extLst>
      <p:ext uri="{BB962C8B-B14F-4D97-AF65-F5344CB8AC3E}">
        <p14:creationId xmlns:p14="http://schemas.microsoft.com/office/powerpoint/2010/main" val="3686020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7453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79838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spTree>
    <p:extLst>
      <p:ext uri="{BB962C8B-B14F-4D97-AF65-F5344CB8AC3E}">
        <p14:creationId xmlns:p14="http://schemas.microsoft.com/office/powerpoint/2010/main" val="2312189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741374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51694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54530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F0DEE54-9F53-4F72-AE3C-DC423999864B}" type="datetimeFigureOut">
              <a:rPr lang="ru-RU" smtClean="0"/>
              <a:t>24.04.2026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A7B40A8-1AF4-4C2B-BE7C-C4F7B3A20336}" type="slidenum">
              <a:rPr lang="ru-RU" smtClean="0"/>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3937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F0DEE54-9F53-4F72-AE3C-DC423999864B}" type="datetimeFigureOut">
              <a:rPr lang="ru-RU" smtClean="0"/>
              <a:t>24.04.2026</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A7B40A8-1AF4-4C2B-BE7C-C4F7B3A20336}" type="slidenum">
              <a:rPr lang="ru-RU" smtClean="0"/>
              <a:t>‹#›</a:t>
            </a:fld>
            <a:endParaRPr lang="ru-RU"/>
          </a:p>
        </p:txBody>
      </p:sp>
    </p:spTree>
    <p:extLst>
      <p:ext uri="{BB962C8B-B14F-4D97-AF65-F5344CB8AC3E}">
        <p14:creationId xmlns:p14="http://schemas.microsoft.com/office/powerpoint/2010/main" val="47219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692398" y="1451113"/>
            <a:ext cx="6815669" cy="2206484"/>
          </a:xfrm>
        </p:spPr>
        <p:txBody>
          <a:bodyPr>
            <a:normAutofit fontScale="90000"/>
          </a:bodyPr>
          <a:lstStyle/>
          <a:p>
            <a:r>
              <a:rPr lang="en-AU" dirty="0" smtClean="0">
                <a:solidFill>
                  <a:schemeClr val="accent5">
                    <a:lumMod val="50000"/>
                  </a:schemeClr>
                </a:solidFill>
              </a:rPr>
              <a:t>Chemical elements on English lessons for flaw detectorists</a:t>
            </a:r>
            <a:endParaRPr lang="ru-RU" dirty="0">
              <a:solidFill>
                <a:schemeClr val="accent5">
                  <a:lumMod val="50000"/>
                </a:schemeClr>
              </a:solidFill>
            </a:endParaRPr>
          </a:p>
        </p:txBody>
      </p:sp>
      <p:sp>
        <p:nvSpPr>
          <p:cNvPr id="3" name="Подзаголовок 2"/>
          <p:cNvSpPr>
            <a:spLocks noGrp="1"/>
          </p:cNvSpPr>
          <p:nvPr>
            <p:ph type="subTitle" idx="1"/>
          </p:nvPr>
        </p:nvSpPr>
        <p:spPr/>
        <p:txBody>
          <a:bodyPr/>
          <a:lstStyle/>
          <a:p>
            <a:endParaRPr lang="en-AU" i="1" dirty="0" smtClean="0"/>
          </a:p>
          <a:p>
            <a:r>
              <a:rPr lang="en-AU" i="1" dirty="0" smtClean="0"/>
              <a:t>For first-year college students</a:t>
            </a:r>
            <a:endParaRPr lang="ru-RU" i="1" dirty="0"/>
          </a:p>
        </p:txBody>
      </p:sp>
    </p:spTree>
    <p:extLst>
      <p:ext uri="{BB962C8B-B14F-4D97-AF65-F5344CB8AC3E}">
        <p14:creationId xmlns:p14="http://schemas.microsoft.com/office/powerpoint/2010/main" val="322112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368507"/>
          </a:xfrm>
        </p:spPr>
        <p:txBody>
          <a:bodyPr>
            <a:normAutofit fontScale="90000"/>
          </a:bodyPr>
          <a:lstStyle/>
          <a:p>
            <a:r>
              <a:rPr lang="ru-RU" sz="2800" b="1" dirty="0" smtClean="0"/>
              <a:t>Цель данного урока :</a:t>
            </a:r>
            <a:endParaRPr lang="ru-RU" sz="2800" b="1" dirty="0"/>
          </a:p>
        </p:txBody>
      </p:sp>
      <p:sp>
        <p:nvSpPr>
          <p:cNvPr id="3" name="Подзаголовок 2"/>
          <p:cNvSpPr>
            <a:spLocks noGrp="1"/>
          </p:cNvSpPr>
          <p:nvPr>
            <p:ph type="subTitle" idx="1"/>
          </p:nvPr>
        </p:nvSpPr>
        <p:spPr>
          <a:xfrm>
            <a:off x="2375452" y="1630017"/>
            <a:ext cx="7305261" cy="3627783"/>
          </a:xfrm>
        </p:spPr>
        <p:txBody>
          <a:bodyPr/>
          <a:lstStyle/>
          <a:p>
            <a:pPr algn="l"/>
            <a:r>
              <a:rPr lang="ru-RU" dirty="0" smtClean="0"/>
              <a:t>Изучение названий химических элементов на английском языке и их использование в специальных предложениях . </a:t>
            </a:r>
          </a:p>
          <a:p>
            <a:pPr algn="l"/>
            <a:r>
              <a:rPr lang="ru-RU" dirty="0" smtClean="0"/>
              <a:t>Развитие навыков чтения и понимания химических текстов на английском языке, а также их перевода на русский язык. </a:t>
            </a:r>
          </a:p>
          <a:p>
            <a:pPr algn="l"/>
            <a:r>
              <a:rPr lang="ru-RU" dirty="0" smtClean="0"/>
              <a:t>Формирование умения применять знания о химических элементах в нестандартных ситуациях.</a:t>
            </a:r>
          </a:p>
          <a:p>
            <a:pPr algn="l"/>
            <a:r>
              <a:rPr lang="ru-RU" dirty="0" smtClean="0"/>
              <a:t>Формирование понятия о значимости химических элементов для живой природы, науки, промышленности.</a:t>
            </a:r>
            <a:endParaRPr lang="ru-RU" dirty="0"/>
          </a:p>
        </p:txBody>
      </p:sp>
    </p:spTree>
    <p:extLst>
      <p:ext uri="{BB962C8B-B14F-4D97-AF65-F5344CB8AC3E}">
        <p14:creationId xmlns:p14="http://schemas.microsoft.com/office/powerpoint/2010/main" val="3870372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5583" y="1042850"/>
            <a:ext cx="9144000" cy="388385"/>
          </a:xfrm>
        </p:spPr>
        <p:txBody>
          <a:bodyPr>
            <a:normAutofit fontScale="90000"/>
          </a:bodyPr>
          <a:lstStyle/>
          <a:p>
            <a:r>
              <a:rPr lang="ru-RU" sz="2800" b="1" dirty="0" smtClean="0"/>
              <a:t>Задачи урока: </a:t>
            </a:r>
            <a:endParaRPr lang="ru-RU" sz="2800" b="1" dirty="0"/>
          </a:p>
        </p:txBody>
      </p:sp>
      <p:sp>
        <p:nvSpPr>
          <p:cNvPr id="3" name="Подзаголовок 2"/>
          <p:cNvSpPr>
            <a:spLocks noGrp="1"/>
          </p:cNvSpPr>
          <p:nvPr>
            <p:ph type="subTitle" idx="1"/>
          </p:nvPr>
        </p:nvSpPr>
        <p:spPr>
          <a:xfrm>
            <a:off x="2276061" y="1431235"/>
            <a:ext cx="7513982" cy="3756991"/>
          </a:xfrm>
        </p:spPr>
        <p:txBody>
          <a:bodyPr/>
          <a:lstStyle/>
          <a:p>
            <a:pPr algn="l"/>
            <a:r>
              <a:rPr lang="ru-RU" dirty="0" smtClean="0"/>
              <a:t>Изучение и закрепление названий химических элементов на английском языке, их произношения и орфографии.</a:t>
            </a:r>
          </a:p>
          <a:p>
            <a:pPr algn="l"/>
            <a:r>
              <a:rPr lang="ru-RU" dirty="0" smtClean="0"/>
              <a:t>Отработка профессиональной лексики: терминов, связанных с химией.</a:t>
            </a:r>
          </a:p>
          <a:p>
            <a:pPr algn="l"/>
            <a:r>
              <a:rPr lang="ru-RU" dirty="0" smtClean="0"/>
              <a:t>Развитие навыков аудирования: восприятие названий элементов на слух, умение ассоциировать английское название с химическим символом.</a:t>
            </a:r>
          </a:p>
          <a:p>
            <a:pPr algn="l"/>
            <a:r>
              <a:rPr lang="ru-RU" dirty="0" smtClean="0"/>
              <a:t>Практика чтения и перевода химических текстов на английском языке.</a:t>
            </a:r>
          </a:p>
          <a:p>
            <a:pPr algn="l"/>
            <a:endParaRPr lang="ru-RU" dirty="0"/>
          </a:p>
        </p:txBody>
      </p:sp>
    </p:spTree>
    <p:extLst>
      <p:ext uri="{BB962C8B-B14F-4D97-AF65-F5344CB8AC3E}">
        <p14:creationId xmlns:p14="http://schemas.microsoft.com/office/powerpoint/2010/main" val="4162133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113183"/>
          </a:xfrm>
        </p:spPr>
        <p:txBody>
          <a:bodyPr>
            <a:normAutofit/>
          </a:bodyPr>
          <a:lstStyle/>
          <a:p>
            <a:pPr algn="ctr"/>
            <a:r>
              <a:rPr lang="ru-RU" sz="900" b="0" i="0" u="none" strike="noStrike" baseline="0" dirty="0" smtClean="0">
                <a:solidFill>
                  <a:srgbClr val="000000"/>
                </a:solidFill>
                <a:latin typeface="Libre Baskerville"/>
              </a:rPr>
              <a:t/>
            </a:r>
            <a:br>
              <a:rPr lang="ru-RU" sz="900" b="0" i="0" u="none" strike="noStrike" baseline="0" dirty="0" smtClean="0">
                <a:solidFill>
                  <a:srgbClr val="000000"/>
                </a:solidFill>
                <a:latin typeface="Libre Baskerville"/>
              </a:rPr>
            </a:br>
            <a:r>
              <a:rPr lang="en-US" sz="2800" b="0" i="0" u="none" strike="noStrike" baseline="0" dirty="0" smtClean="0">
                <a:solidFill>
                  <a:srgbClr val="000000"/>
                </a:solidFill>
                <a:latin typeface="Libre Baskerville"/>
              </a:rPr>
              <a:t>Hydrogen</a:t>
            </a:r>
            <a:endParaRPr lang="ru-RU" sz="2800" dirty="0"/>
          </a:p>
        </p:txBody>
      </p:sp>
      <p:pic>
        <p:nvPicPr>
          <p:cNvPr id="5" name="Объект 4"/>
          <p:cNvPicPr>
            <a:picLocks noGrp="1" noChangeAspect="1"/>
          </p:cNvPicPr>
          <p:nvPr>
            <p:ph idx="1"/>
          </p:nvPr>
        </p:nvPicPr>
        <p:blipFill>
          <a:blip r:embed="rId2"/>
          <a:stretch>
            <a:fillRect/>
          </a:stretch>
        </p:blipFill>
        <p:spPr>
          <a:xfrm>
            <a:off x="6471729" y="982663"/>
            <a:ext cx="3363342" cy="4892675"/>
          </a:xfrm>
          <a:prstGeom prst="rect">
            <a:avLst/>
          </a:prstGeom>
        </p:spPr>
      </p:pic>
      <p:sp>
        <p:nvSpPr>
          <p:cNvPr id="4" name="Текст 3"/>
          <p:cNvSpPr>
            <a:spLocks noGrp="1"/>
          </p:cNvSpPr>
          <p:nvPr>
            <p:ph type="body" sz="half" idx="2"/>
          </p:nvPr>
        </p:nvSpPr>
        <p:spPr>
          <a:xfrm>
            <a:off x="839788" y="2027583"/>
            <a:ext cx="4567099" cy="4432852"/>
          </a:xfrm>
        </p:spPr>
        <p:txBody>
          <a:bodyPr>
            <a:normAutofit/>
          </a:bodyPr>
          <a:lstStyle/>
          <a:p>
            <a:r>
              <a:rPr lang="en-US" sz="2000" dirty="0" smtClean="0"/>
              <a:t>Hydrogen, denoted by the symbol H, stands as the lightest and most abundant chemical element found throughout the vast expanse of the universe, playing an indispensable role in the formation of water (H₂O), which is absolutely crucial for sustaining life as we know it. Its discovery is credited to the diligent work of Henry Cavendish, who first identified and described its properties in the year</a:t>
            </a:r>
            <a:r>
              <a:rPr lang="ru-RU" sz="2000" dirty="0" smtClean="0"/>
              <a:t> </a:t>
            </a:r>
            <a:r>
              <a:rPr lang="en-US" sz="2000" dirty="0" smtClean="0"/>
              <a:t>1766, marking a significant milestone in the field of chemistry.</a:t>
            </a:r>
            <a:endParaRPr lang="ru-RU" sz="2000" dirty="0"/>
          </a:p>
        </p:txBody>
      </p:sp>
    </p:spTree>
    <p:extLst>
      <p:ext uri="{BB962C8B-B14F-4D97-AF65-F5344CB8AC3E}">
        <p14:creationId xmlns:p14="http://schemas.microsoft.com/office/powerpoint/2010/main" val="4152517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278297"/>
            <a:ext cx="10515600" cy="1412392"/>
          </a:xfrm>
        </p:spPr>
        <p:txBody>
          <a:bodyPr/>
          <a:lstStyle/>
          <a:p>
            <a:pPr algn="ctr"/>
            <a:r>
              <a:rPr lang="ru-RU" sz="1200" b="0" i="0" u="none" strike="noStrike" baseline="0" dirty="0" smtClean="0">
                <a:solidFill>
                  <a:srgbClr val="000000"/>
                </a:solidFill>
                <a:latin typeface="Libre Baskerville"/>
              </a:rPr>
              <a:t/>
            </a:r>
            <a:br>
              <a:rPr lang="ru-RU" sz="1200" b="0" i="0" u="none" strike="noStrike" baseline="0" dirty="0" smtClean="0">
                <a:solidFill>
                  <a:srgbClr val="000000"/>
                </a:solidFill>
                <a:latin typeface="Libre Baskerville"/>
              </a:rPr>
            </a:br>
            <a:r>
              <a:rPr lang="en-US" dirty="0">
                <a:solidFill>
                  <a:srgbClr val="000000"/>
                </a:solidFill>
                <a:latin typeface="Libre Baskerville"/>
              </a:rPr>
              <a:t>Helium </a:t>
            </a:r>
            <a:endParaRPr lang="ru-RU" dirty="0"/>
          </a:p>
        </p:txBody>
      </p:sp>
      <p:sp>
        <p:nvSpPr>
          <p:cNvPr id="3" name="Текст 2"/>
          <p:cNvSpPr>
            <a:spLocks noGrp="1"/>
          </p:cNvSpPr>
          <p:nvPr>
            <p:ph type="body" idx="1"/>
          </p:nvPr>
        </p:nvSpPr>
        <p:spPr>
          <a:xfrm>
            <a:off x="839788" y="1282148"/>
            <a:ext cx="5157787" cy="924339"/>
          </a:xfrm>
        </p:spPr>
        <p:txBody>
          <a:bodyPr>
            <a:normAutofit fontScale="25000" lnSpcReduction="20000"/>
          </a:bodyPr>
          <a:lstStyle/>
          <a:p>
            <a:endParaRPr lang="en-US" sz="5500" b="0" i="0" u="none" strike="noStrike" baseline="0" dirty="0" smtClean="0">
              <a:solidFill>
                <a:srgbClr val="000000"/>
              </a:solidFill>
            </a:endParaRPr>
          </a:p>
          <a:p>
            <a:endParaRPr lang="ru-RU" sz="5500" b="0" i="0" u="none" strike="noStrike" baseline="0" dirty="0" smtClean="0">
              <a:solidFill>
                <a:srgbClr val="000000"/>
              </a:solidFill>
            </a:endParaRPr>
          </a:p>
          <a:p>
            <a:r>
              <a:rPr lang="en-US" sz="7200" b="0" dirty="0">
                <a:solidFill>
                  <a:srgbClr val="000000"/>
                </a:solidFill>
              </a:rPr>
              <a:t>Helium is the second lightest and second most abundant element in the cosmos. </a:t>
            </a:r>
            <a:endParaRPr lang="ru-RU" sz="7200" dirty="0"/>
          </a:p>
        </p:txBody>
      </p:sp>
      <p:sp>
        <p:nvSpPr>
          <p:cNvPr id="4" name="Объект 3"/>
          <p:cNvSpPr>
            <a:spLocks noGrp="1"/>
          </p:cNvSpPr>
          <p:nvPr>
            <p:ph sz="half" idx="2"/>
          </p:nvPr>
        </p:nvSpPr>
        <p:spPr>
          <a:xfrm>
            <a:off x="839788" y="2623930"/>
            <a:ext cx="5157787" cy="3565733"/>
          </a:xfrm>
        </p:spPr>
        <p:txBody>
          <a:bodyPr>
            <a:noAutofit/>
          </a:bodyPr>
          <a:lstStyle/>
          <a:p>
            <a:r>
              <a:rPr lang="en-US" sz="2400" dirty="0" smtClean="0"/>
              <a:t>It is widely recognized for its</a:t>
            </a:r>
          </a:p>
          <a:p>
            <a:r>
              <a:rPr lang="en-US" sz="2400" dirty="0" smtClean="0"/>
              <a:t>inert nature and practical</a:t>
            </a:r>
          </a:p>
          <a:p>
            <a:r>
              <a:rPr lang="en-US" sz="2400" dirty="0" smtClean="0"/>
              <a:t>applications in balloons.</a:t>
            </a:r>
          </a:p>
          <a:p>
            <a:r>
              <a:rPr lang="en-US" sz="2400" dirty="0" smtClean="0"/>
              <a:t>Discovery</a:t>
            </a:r>
          </a:p>
          <a:p>
            <a:r>
              <a:rPr lang="en-US" sz="2400" dirty="0" smtClean="0"/>
              <a:t>The element was discovered by</a:t>
            </a:r>
          </a:p>
          <a:p>
            <a:r>
              <a:rPr lang="en-US" sz="2400" dirty="0" smtClean="0"/>
              <a:t>Pierre Janssen in the year 1868.</a:t>
            </a:r>
            <a:endParaRPr lang="ru-RU" sz="2400" dirty="0"/>
          </a:p>
        </p:txBody>
      </p:sp>
      <p:sp>
        <p:nvSpPr>
          <p:cNvPr id="5" name="Текст 4"/>
          <p:cNvSpPr>
            <a:spLocks noGrp="1"/>
          </p:cNvSpPr>
          <p:nvPr>
            <p:ph type="body" sz="quarter" idx="3"/>
          </p:nvPr>
        </p:nvSpPr>
        <p:spPr>
          <a:xfrm>
            <a:off x="6172200" y="1681163"/>
            <a:ext cx="5183188" cy="45719"/>
          </a:xfrm>
        </p:spPr>
        <p:txBody>
          <a:bodyPr>
            <a:normAutofit fontScale="25000" lnSpcReduction="20000"/>
          </a:bodyPr>
          <a:lstStyle/>
          <a:p>
            <a:endParaRPr lang="ru-RU" dirty="0"/>
          </a:p>
        </p:txBody>
      </p:sp>
      <p:pic>
        <p:nvPicPr>
          <p:cNvPr id="7" name="Объект 6"/>
          <p:cNvPicPr>
            <a:picLocks noGrp="1" noChangeAspect="1"/>
          </p:cNvPicPr>
          <p:nvPr>
            <p:ph sz="quarter" idx="4"/>
          </p:nvPr>
        </p:nvPicPr>
        <p:blipFill>
          <a:blip r:embed="rId2"/>
          <a:stretch>
            <a:fillRect/>
          </a:stretch>
        </p:blipFill>
        <p:spPr>
          <a:xfrm>
            <a:off x="6172199" y="2892286"/>
            <a:ext cx="5476461" cy="2782957"/>
          </a:xfrm>
          <a:prstGeom prst="rect">
            <a:avLst/>
          </a:prstGeom>
        </p:spPr>
      </p:pic>
    </p:spTree>
    <p:extLst>
      <p:ext uri="{BB962C8B-B14F-4D97-AF65-F5344CB8AC3E}">
        <p14:creationId xmlns:p14="http://schemas.microsoft.com/office/powerpoint/2010/main" val="346525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78905"/>
            <a:ext cx="9144000" cy="1123121"/>
          </a:xfrm>
        </p:spPr>
        <p:txBody>
          <a:bodyPr>
            <a:normAutofit/>
          </a:bodyPr>
          <a:lstStyle/>
          <a:p>
            <a:r>
              <a:rPr lang="ru-RU" sz="900" b="0" i="0" u="none" strike="noStrike" baseline="0" dirty="0" smtClean="0">
                <a:solidFill>
                  <a:srgbClr val="000000"/>
                </a:solidFill>
                <a:latin typeface="Libre Baskerville"/>
              </a:rPr>
              <a:t/>
            </a:r>
            <a:br>
              <a:rPr lang="ru-RU" sz="900" b="0" i="0" u="none" strike="noStrike" baseline="0" dirty="0" smtClean="0">
                <a:solidFill>
                  <a:srgbClr val="000000"/>
                </a:solidFill>
                <a:latin typeface="Libre Baskerville"/>
              </a:rPr>
            </a:br>
            <a:r>
              <a:rPr lang="en-US" sz="4800" b="0" i="0" u="none" strike="noStrike" baseline="0" dirty="0" smtClean="0">
                <a:solidFill>
                  <a:srgbClr val="000000"/>
                </a:solidFill>
                <a:latin typeface="Libre Baskerville"/>
              </a:rPr>
              <a:t>Lithium (Li)</a:t>
            </a:r>
            <a:endParaRPr lang="ru-RU" sz="4800" dirty="0"/>
          </a:p>
        </p:txBody>
      </p:sp>
      <p:sp>
        <p:nvSpPr>
          <p:cNvPr id="3" name="Подзаголовок 2"/>
          <p:cNvSpPr>
            <a:spLocks noGrp="1"/>
          </p:cNvSpPr>
          <p:nvPr>
            <p:ph type="subTitle" idx="1"/>
          </p:nvPr>
        </p:nvSpPr>
        <p:spPr>
          <a:xfrm>
            <a:off x="2435086" y="1441175"/>
            <a:ext cx="7364897" cy="3886199"/>
          </a:xfrm>
        </p:spPr>
        <p:txBody>
          <a:bodyPr>
            <a:normAutofit fontScale="62500" lnSpcReduction="20000"/>
          </a:bodyPr>
          <a:lstStyle/>
          <a:p>
            <a:endParaRPr lang="ru-RU" sz="1600" b="0" i="0" u="none" strike="noStrike" baseline="0" dirty="0" smtClean="0">
              <a:solidFill>
                <a:srgbClr val="000000"/>
              </a:solidFill>
              <a:latin typeface="Libre Baskerville"/>
            </a:endParaRPr>
          </a:p>
          <a:p>
            <a:endParaRPr lang="ru-RU" sz="1600" b="0" i="0" u="none" strike="noStrike" baseline="0" dirty="0" smtClean="0">
              <a:latin typeface="Libre Baskerville"/>
            </a:endParaRPr>
          </a:p>
          <a:p>
            <a:r>
              <a:rPr lang="en-US" sz="3000" b="0" i="0" u="none" strike="noStrike" baseline="0" dirty="0" smtClean="0">
                <a:latin typeface="Libre Baskerville"/>
              </a:rPr>
              <a:t>Lightest Metal</a:t>
            </a:r>
            <a:endParaRPr lang="ru-RU" sz="3000" b="0" i="0" u="none" strike="noStrike" baseline="0" dirty="0" smtClean="0">
              <a:latin typeface="Libre Baskerville"/>
            </a:endParaRPr>
          </a:p>
          <a:p>
            <a:r>
              <a:rPr lang="en-US" sz="3000" dirty="0">
                <a:latin typeface="Noto Sans"/>
              </a:rPr>
              <a:t>Lithium holds the distinction of being the lightest metal known, serving as a critical component in modern battery technology</a:t>
            </a:r>
            <a:r>
              <a:rPr lang="en-US" sz="3000" dirty="0" smtClean="0">
                <a:latin typeface="Noto Sans"/>
              </a:rPr>
              <a:t>.</a:t>
            </a:r>
            <a:endParaRPr lang="ru-RU" sz="3000" dirty="0">
              <a:latin typeface="Noto Sans"/>
            </a:endParaRPr>
          </a:p>
          <a:p>
            <a:r>
              <a:rPr lang="en-US" sz="3000" b="0" i="0" u="none" strike="noStrike" baseline="0" dirty="0" smtClean="0">
                <a:latin typeface="Libre Baskerville"/>
              </a:rPr>
              <a:t>Battery Use</a:t>
            </a:r>
            <a:endParaRPr lang="ru-RU" sz="3000" b="0" i="0" u="none" strike="noStrike" baseline="0" dirty="0" smtClean="0">
              <a:latin typeface="Libre Baskerville"/>
            </a:endParaRPr>
          </a:p>
          <a:p>
            <a:r>
              <a:rPr lang="en-US" sz="3000" dirty="0">
                <a:latin typeface="Noto Sans"/>
              </a:rPr>
              <a:t>It is extensively utilized in rechargeable lithium-ion batteries that power devices such as mobile phones and electric vehicles</a:t>
            </a:r>
            <a:r>
              <a:rPr lang="en-US" sz="3000" dirty="0" smtClean="0">
                <a:latin typeface="Noto Sans"/>
              </a:rPr>
              <a:t>.</a:t>
            </a:r>
            <a:endParaRPr lang="ru-RU" sz="3000" dirty="0">
              <a:latin typeface="Noto Sans"/>
            </a:endParaRPr>
          </a:p>
          <a:p>
            <a:r>
              <a:rPr lang="en-US" sz="3000" b="0" i="0" u="none" strike="noStrike" baseline="0" dirty="0" smtClean="0">
                <a:latin typeface="Libre Baskerville"/>
              </a:rPr>
              <a:t>Dis</a:t>
            </a:r>
            <a:r>
              <a:rPr lang="ru-RU" sz="3000" b="0" i="0" u="none" strike="noStrike" baseline="0" dirty="0" smtClean="0">
                <a:latin typeface="Libre Baskerville"/>
              </a:rPr>
              <a:t>с</a:t>
            </a:r>
            <a:r>
              <a:rPr lang="en-US" sz="3000" b="0" i="0" u="none" strike="noStrike" baseline="0" dirty="0" err="1" smtClean="0">
                <a:latin typeface="Libre Baskerville"/>
              </a:rPr>
              <a:t>overy</a:t>
            </a:r>
            <a:endParaRPr lang="ru-RU" sz="3000" b="0" i="0" u="none" strike="noStrike" baseline="0" dirty="0" smtClean="0">
              <a:latin typeface="Libre Baskerville"/>
            </a:endParaRPr>
          </a:p>
          <a:p>
            <a:r>
              <a:rPr lang="en-US" sz="3000" dirty="0">
                <a:latin typeface="Noto Sans"/>
              </a:rPr>
              <a:t>The element was first discovered by Johan August </a:t>
            </a:r>
            <a:r>
              <a:rPr lang="en-US" sz="3000" dirty="0" err="1">
                <a:latin typeface="Noto Sans"/>
              </a:rPr>
              <a:t>Arfwedson</a:t>
            </a:r>
            <a:r>
              <a:rPr lang="en-US" sz="3000" dirty="0">
                <a:latin typeface="Noto Sans"/>
              </a:rPr>
              <a:t> in the year 1817, initiating its scientific study</a:t>
            </a:r>
            <a:endParaRPr lang="ru-RU" sz="3000" dirty="0"/>
          </a:p>
        </p:txBody>
      </p:sp>
    </p:spTree>
    <p:extLst>
      <p:ext uri="{BB962C8B-B14F-4D97-AF65-F5344CB8AC3E}">
        <p14:creationId xmlns:p14="http://schemas.microsoft.com/office/powerpoint/2010/main" val="303739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982132"/>
            <a:ext cx="4578624" cy="1303867"/>
          </a:xfrm>
        </p:spPr>
        <p:txBody>
          <a:bodyPr/>
          <a:lstStyle/>
          <a:p>
            <a:pPr algn="ctr"/>
            <a:r>
              <a:rPr lang="ru-RU" sz="1200" b="0" i="0" u="none" strike="noStrike" baseline="0" dirty="0" smtClean="0">
                <a:solidFill>
                  <a:srgbClr val="000000"/>
                </a:solidFill>
                <a:latin typeface="Libre Baskerville"/>
              </a:rPr>
              <a:t/>
            </a:r>
            <a:br>
              <a:rPr lang="ru-RU" sz="1200" b="0" i="0" u="none" strike="noStrike" baseline="0" dirty="0" smtClean="0">
                <a:solidFill>
                  <a:srgbClr val="000000"/>
                </a:solidFill>
                <a:latin typeface="Libre Baskerville"/>
              </a:rPr>
            </a:br>
            <a:r>
              <a:rPr lang="en-US" dirty="0">
                <a:solidFill>
                  <a:srgbClr val="000000"/>
                </a:solidFill>
                <a:latin typeface="Libre Baskerville"/>
              </a:rPr>
              <a:t>Carbon (C)</a:t>
            </a:r>
            <a:endParaRPr lang="ru-RU" dirty="0"/>
          </a:p>
        </p:txBody>
      </p:sp>
      <p:sp>
        <p:nvSpPr>
          <p:cNvPr id="3" name="Объект 2"/>
          <p:cNvSpPr>
            <a:spLocks noGrp="1"/>
          </p:cNvSpPr>
          <p:nvPr>
            <p:ph sz="half" idx="1"/>
          </p:nvPr>
        </p:nvSpPr>
        <p:spPr/>
        <p:txBody>
          <a:bodyPr>
            <a:normAutofit fontScale="85000" lnSpcReduction="20000"/>
          </a:bodyPr>
          <a:lstStyle/>
          <a:p>
            <a:r>
              <a:rPr lang="en-US" dirty="0" smtClean="0"/>
              <a:t>Carbon is fundamentally the building block of all known life forms on Earth, demonstrating a remarkable capacity for forming complex molecular structures essential for biological processes and existence.</a:t>
            </a:r>
          </a:p>
          <a:p>
            <a:r>
              <a:rPr lang="en-US" dirty="0" smtClean="0"/>
              <a:t>Forms and Compounds</a:t>
            </a:r>
          </a:p>
          <a:p>
            <a:r>
              <a:rPr lang="en-US" dirty="0" smtClean="0"/>
              <a:t>It exists in various forms, including the extremely hard diamond and the soft graphite, and is central to countless organic compounds such as coal and petroleum.</a:t>
            </a:r>
            <a:endParaRPr lang="ru-RU" dirty="0"/>
          </a:p>
        </p:txBody>
      </p:sp>
      <p:pic>
        <p:nvPicPr>
          <p:cNvPr id="5" name="Объект 4"/>
          <p:cNvPicPr>
            <a:picLocks noGrp="1" noChangeAspect="1"/>
          </p:cNvPicPr>
          <p:nvPr>
            <p:ph sz="half" idx="2"/>
          </p:nvPr>
        </p:nvPicPr>
        <p:blipFill>
          <a:blip r:embed="rId2"/>
          <a:stretch>
            <a:fillRect/>
          </a:stretch>
        </p:blipFill>
        <p:spPr>
          <a:xfrm>
            <a:off x="5874027" y="1690689"/>
            <a:ext cx="5287616" cy="3706260"/>
          </a:xfrm>
          <a:prstGeom prst="rect">
            <a:avLst/>
          </a:prstGeom>
        </p:spPr>
      </p:pic>
    </p:spTree>
    <p:extLst>
      <p:ext uri="{BB962C8B-B14F-4D97-AF65-F5344CB8AC3E}">
        <p14:creationId xmlns:p14="http://schemas.microsoft.com/office/powerpoint/2010/main" val="3472079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Заголовок 18"/>
          <p:cNvSpPr>
            <a:spLocks noGrp="1"/>
          </p:cNvSpPr>
          <p:nvPr>
            <p:ph type="title"/>
          </p:nvPr>
        </p:nvSpPr>
        <p:spPr>
          <a:xfrm>
            <a:off x="1295402" y="982132"/>
            <a:ext cx="9601196" cy="1085207"/>
          </a:xfrm>
        </p:spPr>
        <p:txBody>
          <a:bodyPr/>
          <a:lstStyle/>
          <a:p>
            <a:pPr algn="ctr"/>
            <a:r>
              <a:rPr lang="ru-RU" sz="1200" b="0" i="0" u="none" strike="noStrike" baseline="0" dirty="0" smtClean="0">
                <a:solidFill>
                  <a:srgbClr val="000000"/>
                </a:solidFill>
                <a:latin typeface="Libre Baskerville"/>
              </a:rPr>
              <a:t/>
            </a:r>
            <a:br>
              <a:rPr lang="ru-RU" sz="1200" b="0" i="0" u="none" strike="noStrike" baseline="0" dirty="0" smtClean="0">
                <a:solidFill>
                  <a:srgbClr val="000000"/>
                </a:solidFill>
                <a:latin typeface="Libre Baskerville"/>
              </a:rPr>
            </a:br>
            <a:r>
              <a:rPr lang="en-US" dirty="0">
                <a:solidFill>
                  <a:srgbClr val="000000"/>
                </a:solidFill>
                <a:latin typeface="Libre Baskerville"/>
              </a:rPr>
              <a:t>Oxygen (O)</a:t>
            </a:r>
            <a:endParaRPr lang="ru-RU" dirty="0"/>
          </a:p>
        </p:txBody>
      </p:sp>
      <p:sp>
        <p:nvSpPr>
          <p:cNvPr id="20" name="Текст 19"/>
          <p:cNvSpPr>
            <a:spLocks noGrp="1"/>
          </p:cNvSpPr>
          <p:nvPr>
            <p:ph type="body" idx="1"/>
          </p:nvPr>
        </p:nvSpPr>
        <p:spPr>
          <a:xfrm>
            <a:off x="839789" y="1681163"/>
            <a:ext cx="4765882" cy="137698"/>
          </a:xfrm>
        </p:spPr>
        <p:txBody>
          <a:bodyPr>
            <a:normAutofit fontScale="25000" lnSpcReduction="20000"/>
          </a:bodyPr>
          <a:lstStyle/>
          <a:p>
            <a:endParaRPr lang="ru-RU" dirty="0"/>
          </a:p>
        </p:txBody>
      </p:sp>
      <p:sp>
        <p:nvSpPr>
          <p:cNvPr id="23" name="Объект 22"/>
          <p:cNvSpPr>
            <a:spLocks noGrp="1"/>
          </p:cNvSpPr>
          <p:nvPr>
            <p:ph sz="half" idx="2"/>
          </p:nvPr>
        </p:nvSpPr>
        <p:spPr>
          <a:xfrm>
            <a:off x="1295400" y="2633870"/>
            <a:ext cx="4718304" cy="3241997"/>
          </a:xfrm>
        </p:spPr>
        <p:txBody>
          <a:bodyPr>
            <a:normAutofit/>
          </a:bodyPr>
          <a:lstStyle/>
          <a:p>
            <a:endParaRPr lang="ru-RU" sz="1800" b="0" i="0" u="none" strike="noStrike" baseline="0" dirty="0" smtClean="0">
              <a:solidFill>
                <a:srgbClr val="000000"/>
              </a:solidFill>
              <a:latin typeface="Libre Baskerville"/>
            </a:endParaRPr>
          </a:p>
          <a:p>
            <a:r>
              <a:rPr lang="en-US" sz="3600" b="0" i="0" u="none" strike="noStrike" baseline="0" dirty="0" smtClean="0">
                <a:solidFill>
                  <a:srgbClr val="000000"/>
                </a:solidFill>
                <a:latin typeface="Libre Baskerville"/>
              </a:rPr>
              <a:t>Respiration</a:t>
            </a:r>
            <a:endParaRPr lang="ru-RU" sz="3600" b="0" i="0" u="none" strike="noStrike" baseline="0" dirty="0" smtClean="0">
              <a:solidFill>
                <a:srgbClr val="000000"/>
              </a:solidFill>
              <a:latin typeface="Libre Baskerville"/>
            </a:endParaRPr>
          </a:p>
          <a:p>
            <a:r>
              <a:rPr lang="en-US" dirty="0">
                <a:solidFill>
                  <a:srgbClr val="000000"/>
                </a:solidFill>
                <a:latin typeface="Noto Sans"/>
              </a:rPr>
              <a:t>Oxygen is an element absolutely essential for the respiration process in the vast majority of living organisms on our planet.</a:t>
            </a:r>
            <a:endParaRPr lang="ru-RU" dirty="0"/>
          </a:p>
        </p:txBody>
      </p:sp>
      <p:sp>
        <p:nvSpPr>
          <p:cNvPr id="21" name="Текст 20"/>
          <p:cNvSpPr>
            <a:spLocks noGrp="1"/>
          </p:cNvSpPr>
          <p:nvPr>
            <p:ph type="body" sz="quarter" idx="3"/>
          </p:nvPr>
        </p:nvSpPr>
        <p:spPr>
          <a:xfrm>
            <a:off x="6172200" y="1681163"/>
            <a:ext cx="4770783" cy="137698"/>
          </a:xfrm>
        </p:spPr>
        <p:txBody>
          <a:bodyPr>
            <a:normAutofit fontScale="25000" lnSpcReduction="20000"/>
          </a:bodyPr>
          <a:lstStyle/>
          <a:p>
            <a:endParaRPr lang="ru-RU" dirty="0"/>
          </a:p>
        </p:txBody>
      </p:sp>
      <p:sp>
        <p:nvSpPr>
          <p:cNvPr id="22" name="Объект 21"/>
          <p:cNvSpPr>
            <a:spLocks noGrp="1"/>
          </p:cNvSpPr>
          <p:nvPr>
            <p:ph sz="quarter" idx="4"/>
          </p:nvPr>
        </p:nvSpPr>
        <p:spPr>
          <a:xfrm>
            <a:off x="6180670" y="2633870"/>
            <a:ext cx="4718304" cy="3241997"/>
          </a:xfrm>
        </p:spPr>
        <p:txBody>
          <a:bodyPr>
            <a:normAutofit fontScale="40000" lnSpcReduction="20000"/>
          </a:bodyPr>
          <a:lstStyle/>
          <a:p>
            <a:endParaRPr lang="ru-RU" sz="1800" b="0" i="0" u="none" strike="noStrike" baseline="0" dirty="0" smtClean="0">
              <a:solidFill>
                <a:srgbClr val="000000"/>
              </a:solidFill>
              <a:latin typeface="Libre Baskerville"/>
            </a:endParaRPr>
          </a:p>
          <a:p>
            <a:r>
              <a:rPr lang="en-US" sz="3800" b="0" i="0" u="none" strike="noStrike" baseline="0" dirty="0" smtClean="0">
                <a:solidFill>
                  <a:srgbClr val="000000"/>
                </a:solidFill>
                <a:latin typeface="Libre Baskerville"/>
              </a:rPr>
              <a:t>Atmospheric </a:t>
            </a:r>
            <a:endParaRPr lang="ru-RU" sz="3800" b="0" i="0" u="none" strike="noStrike" baseline="0" dirty="0" smtClean="0">
              <a:solidFill>
                <a:srgbClr val="000000"/>
              </a:solidFill>
              <a:latin typeface="Libre Baskerville"/>
            </a:endParaRPr>
          </a:p>
          <a:p>
            <a:r>
              <a:rPr lang="en-US" sz="3800" dirty="0">
                <a:solidFill>
                  <a:srgbClr val="000000"/>
                </a:solidFill>
                <a:latin typeface="Noto Sans"/>
              </a:rPr>
              <a:t>It constitutes approximately 21 percent of Earth's atmosphere, a significant component of the air we breathe</a:t>
            </a:r>
            <a:r>
              <a:rPr lang="en-US" sz="3800" dirty="0" smtClean="0">
                <a:solidFill>
                  <a:srgbClr val="000000"/>
                </a:solidFill>
                <a:latin typeface="Noto Sans"/>
              </a:rPr>
              <a:t>.</a:t>
            </a:r>
            <a:endParaRPr lang="ru-RU" sz="3800" dirty="0">
              <a:solidFill>
                <a:srgbClr val="000000"/>
              </a:solidFill>
              <a:latin typeface="Noto Sans"/>
            </a:endParaRPr>
          </a:p>
          <a:p>
            <a:r>
              <a:rPr lang="en-US" sz="3800" b="0" i="0" u="none" strike="noStrike" baseline="0" dirty="0" smtClean="0">
                <a:solidFill>
                  <a:srgbClr val="000000"/>
                </a:solidFill>
                <a:latin typeface="Libre Baskerville"/>
              </a:rPr>
              <a:t>Isolation</a:t>
            </a:r>
            <a:endParaRPr lang="ru-RU" sz="3800" b="0" i="0" u="none" strike="noStrike" baseline="0" dirty="0" smtClean="0">
              <a:solidFill>
                <a:srgbClr val="000000"/>
              </a:solidFill>
              <a:latin typeface="Libre Baskerville"/>
            </a:endParaRPr>
          </a:p>
          <a:p>
            <a:r>
              <a:rPr lang="en-US" sz="3800" dirty="0">
                <a:solidFill>
                  <a:srgbClr val="000000"/>
                </a:solidFill>
                <a:latin typeface="Noto Sans"/>
              </a:rPr>
              <a:t>The element was scientifically isolated by Carl Wilhelm Scheele and, working independently, by Joseph Priestley</a:t>
            </a:r>
            <a:r>
              <a:rPr lang="en-US" sz="3800" dirty="0" smtClean="0">
                <a:solidFill>
                  <a:srgbClr val="000000"/>
                </a:solidFill>
                <a:latin typeface="Noto Sans"/>
              </a:rPr>
              <a:t>.</a:t>
            </a:r>
            <a:endParaRPr lang="ru-RU" sz="3800" dirty="0">
              <a:solidFill>
                <a:srgbClr val="000000"/>
              </a:solidFill>
              <a:latin typeface="Noto Sans"/>
            </a:endParaRPr>
          </a:p>
          <a:p>
            <a:r>
              <a:rPr lang="en-US" sz="3800" dirty="0">
                <a:solidFill>
                  <a:srgbClr val="000000"/>
                </a:solidFill>
                <a:latin typeface="Noto Sans"/>
              </a:rPr>
              <a:t>Their work in the late 18th century provided the chemical understanding of this vital gas.</a:t>
            </a:r>
            <a:endParaRPr lang="ru-RU" sz="3800" dirty="0"/>
          </a:p>
        </p:txBody>
      </p:sp>
    </p:spTree>
    <p:extLst>
      <p:ext uri="{BB962C8B-B14F-4D97-AF65-F5344CB8AC3E}">
        <p14:creationId xmlns:p14="http://schemas.microsoft.com/office/powerpoint/2010/main" val="331193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083365"/>
          </a:xfrm>
        </p:spPr>
        <p:txBody>
          <a:bodyPr/>
          <a:lstStyle/>
          <a:p>
            <a:r>
              <a:rPr lang="ru-RU" sz="1000" b="0" i="0" u="none" strike="noStrike" baseline="0" dirty="0" smtClean="0">
                <a:solidFill>
                  <a:srgbClr val="000000"/>
                </a:solidFill>
                <a:latin typeface="Libre Baskerville"/>
              </a:rPr>
              <a:t/>
            </a:r>
            <a:br>
              <a:rPr lang="ru-RU" sz="1000" b="0" i="0" u="none" strike="noStrike" baseline="0" dirty="0" smtClean="0">
                <a:solidFill>
                  <a:srgbClr val="000000"/>
                </a:solidFill>
                <a:latin typeface="Libre Baskerville"/>
              </a:rPr>
            </a:br>
            <a:r>
              <a:rPr lang="en-US" dirty="0">
                <a:solidFill>
                  <a:srgbClr val="000000"/>
                </a:solidFill>
                <a:latin typeface="Libre Baskerville"/>
              </a:rPr>
              <a:t>Nitrogen (N)</a:t>
            </a:r>
            <a:endParaRPr lang="ru-RU" dirty="0"/>
          </a:p>
        </p:txBody>
      </p:sp>
      <p:pic>
        <p:nvPicPr>
          <p:cNvPr id="5" name="Объект 4"/>
          <p:cNvPicPr>
            <a:picLocks noGrp="1" noChangeAspect="1"/>
          </p:cNvPicPr>
          <p:nvPr>
            <p:ph idx="1"/>
          </p:nvPr>
        </p:nvPicPr>
        <p:blipFill>
          <a:blip r:embed="rId2"/>
          <a:stretch>
            <a:fillRect/>
          </a:stretch>
        </p:blipFill>
        <p:spPr>
          <a:xfrm>
            <a:off x="6361044" y="566531"/>
            <a:ext cx="4641574" cy="5294520"/>
          </a:xfrm>
          <a:prstGeom prst="rect">
            <a:avLst/>
          </a:prstGeom>
        </p:spPr>
      </p:pic>
      <p:sp>
        <p:nvSpPr>
          <p:cNvPr id="4" name="Текст 3"/>
          <p:cNvSpPr>
            <a:spLocks noGrp="1"/>
          </p:cNvSpPr>
          <p:nvPr>
            <p:ph type="body" sz="half" idx="2"/>
          </p:nvPr>
        </p:nvSpPr>
        <p:spPr>
          <a:xfrm>
            <a:off x="839788" y="1848678"/>
            <a:ext cx="3932237" cy="4020310"/>
          </a:xfrm>
        </p:spPr>
        <p:txBody>
          <a:bodyPr/>
          <a:lstStyle/>
          <a:p>
            <a:endParaRPr lang="ru-RU" sz="1100" b="0" i="0" u="none" strike="noStrike" baseline="0" dirty="0" smtClean="0">
              <a:solidFill>
                <a:srgbClr val="000000"/>
              </a:solidFill>
              <a:latin typeface="Libre Baskerville"/>
            </a:endParaRPr>
          </a:p>
          <a:p>
            <a:r>
              <a:rPr lang="en-US" sz="2000" b="1" i="0" u="none" strike="noStrike" baseline="0" dirty="0" smtClean="0">
                <a:solidFill>
                  <a:srgbClr val="000000"/>
                </a:solidFill>
                <a:latin typeface="Libre Baskerville"/>
              </a:rPr>
              <a:t>Atmospheric Abundance</a:t>
            </a:r>
            <a:endParaRPr lang="ru-RU" sz="2000" b="1" i="0" u="none" strike="noStrike" baseline="0" dirty="0" smtClean="0">
              <a:solidFill>
                <a:srgbClr val="000000"/>
              </a:solidFill>
              <a:latin typeface="Libre Baskerville"/>
            </a:endParaRPr>
          </a:p>
          <a:p>
            <a:r>
              <a:rPr lang="en-US" sz="2000" dirty="0">
                <a:solidFill>
                  <a:srgbClr val="000000"/>
                </a:solidFill>
                <a:latin typeface="Noto Sans"/>
              </a:rPr>
              <a:t>Nitrogen is the most prevalent gas within Earth's atmosphere, making up approximately 78</a:t>
            </a:r>
          </a:p>
          <a:p>
            <a:endParaRPr lang="ru-RU" sz="2000" dirty="0">
              <a:solidFill>
                <a:srgbClr val="000000"/>
              </a:solidFill>
              <a:latin typeface="Noto Sans"/>
            </a:endParaRPr>
          </a:p>
          <a:p>
            <a:r>
              <a:rPr lang="en-US" sz="2000" b="1" i="0" u="none" strike="noStrike" baseline="0" dirty="0" smtClean="0">
                <a:solidFill>
                  <a:srgbClr val="000000"/>
                </a:solidFill>
                <a:latin typeface="Libre Baskerville"/>
              </a:rPr>
              <a:t>Biological Role</a:t>
            </a:r>
            <a:endParaRPr lang="ru-RU" sz="2000" b="1" i="0" u="none" strike="noStrike" baseline="0" dirty="0" smtClean="0">
              <a:solidFill>
                <a:srgbClr val="000000"/>
              </a:solidFill>
              <a:latin typeface="Libre Baskerville"/>
            </a:endParaRPr>
          </a:p>
          <a:p>
            <a:r>
              <a:rPr lang="en-US" sz="2000" dirty="0">
                <a:solidFill>
                  <a:srgbClr val="000000"/>
                </a:solidFill>
                <a:latin typeface="Noto Sans"/>
              </a:rPr>
              <a:t>It serves as a vital constituent of essential biological molecules, including proteins and nucleic acids like DNA and RNA.</a:t>
            </a:r>
            <a:endParaRPr lang="ru-RU" sz="2000" dirty="0"/>
          </a:p>
        </p:txBody>
      </p:sp>
    </p:spTree>
    <p:extLst>
      <p:ext uri="{BB962C8B-B14F-4D97-AF65-F5344CB8AC3E}">
        <p14:creationId xmlns:p14="http://schemas.microsoft.com/office/powerpoint/2010/main" val="150328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1200" b="0" i="0" u="none" strike="noStrike" baseline="0" dirty="0" smtClean="0">
                <a:solidFill>
                  <a:srgbClr val="000000"/>
                </a:solidFill>
                <a:latin typeface="Libre Baskerville"/>
              </a:rPr>
              <a:t/>
            </a:r>
            <a:br>
              <a:rPr lang="ru-RU" sz="1200" b="0" i="0" u="none" strike="noStrike" baseline="0" dirty="0" smtClean="0">
                <a:solidFill>
                  <a:srgbClr val="000000"/>
                </a:solidFill>
                <a:latin typeface="Libre Baskerville"/>
              </a:rPr>
            </a:br>
            <a:r>
              <a:rPr lang="en-US" dirty="0">
                <a:solidFill>
                  <a:srgbClr val="000000"/>
                </a:solidFill>
                <a:latin typeface="Libre Baskerville"/>
              </a:rPr>
              <a:t>Sodium (Na)</a:t>
            </a:r>
            <a:endParaRPr lang="ru-RU" dirty="0"/>
          </a:p>
        </p:txBody>
      </p:sp>
      <p:sp>
        <p:nvSpPr>
          <p:cNvPr id="3" name="Объект 2"/>
          <p:cNvSpPr>
            <a:spLocks noGrp="1"/>
          </p:cNvSpPr>
          <p:nvPr>
            <p:ph idx="1"/>
          </p:nvPr>
        </p:nvSpPr>
        <p:spPr/>
        <p:txBody>
          <a:bodyPr>
            <a:normAutofit fontScale="40000" lnSpcReduction="20000"/>
          </a:bodyPr>
          <a:lstStyle/>
          <a:p>
            <a:endParaRPr lang="ru-RU" sz="1800" b="0" i="0" u="none" strike="noStrike" baseline="0" dirty="0" smtClean="0">
              <a:solidFill>
                <a:srgbClr val="000000"/>
              </a:solidFill>
              <a:latin typeface="Libre Baskerville"/>
            </a:endParaRPr>
          </a:p>
          <a:p>
            <a:endParaRPr lang="ru-RU" sz="1800" b="0" i="0" u="none" strike="noStrike" baseline="0" dirty="0" smtClean="0">
              <a:latin typeface="Libre Baskerville"/>
            </a:endParaRPr>
          </a:p>
          <a:p>
            <a:r>
              <a:rPr lang="en-US" sz="3400" b="0" i="0" u="none" strike="noStrike" baseline="0" dirty="0" smtClean="0">
                <a:latin typeface="Libre Baskerville"/>
              </a:rPr>
              <a:t>Reactivity</a:t>
            </a:r>
            <a:endParaRPr lang="ru-RU" sz="3400" b="0" i="0" u="none" strike="noStrike" baseline="0" dirty="0" smtClean="0">
              <a:latin typeface="Libre Baskerville"/>
            </a:endParaRPr>
          </a:p>
          <a:p>
            <a:r>
              <a:rPr lang="en-US" sz="3400" dirty="0">
                <a:latin typeface="Noto Sans"/>
              </a:rPr>
              <a:t>Sodium is a highly reactive alkali metal, meaning it is never found in its pure, isolated form in natural environments due to its strong tendency to form compounds.</a:t>
            </a:r>
          </a:p>
          <a:p>
            <a:endParaRPr lang="ru-RU" sz="3400" dirty="0">
              <a:latin typeface="Noto Sans"/>
            </a:endParaRPr>
          </a:p>
          <a:p>
            <a:r>
              <a:rPr lang="en-US" sz="3400" b="0" i="0" u="none" strike="noStrike" baseline="0" dirty="0" smtClean="0">
                <a:latin typeface="Libre Baskerville"/>
              </a:rPr>
              <a:t>Table Salt</a:t>
            </a:r>
            <a:endParaRPr lang="ru-RU" sz="3400" b="0" i="0" u="none" strike="noStrike" baseline="0" dirty="0" smtClean="0">
              <a:latin typeface="Libre Baskerville"/>
            </a:endParaRPr>
          </a:p>
          <a:p>
            <a:r>
              <a:rPr lang="en-US" sz="3400" dirty="0">
                <a:latin typeface="Noto Sans"/>
              </a:rPr>
              <a:t>This element is a fundamental component of sodium chloride, commonly known as table salt, which is a staple in many cuisines globally.</a:t>
            </a:r>
          </a:p>
          <a:p>
            <a:endParaRPr lang="ru-RU" sz="3400" dirty="0">
              <a:latin typeface="Noto Sans"/>
            </a:endParaRPr>
          </a:p>
          <a:p>
            <a:r>
              <a:rPr lang="en-US" sz="3400" b="0" i="0" u="none" strike="noStrike" baseline="0" dirty="0" smtClean="0">
                <a:latin typeface="Libre Baskerville"/>
              </a:rPr>
              <a:t>Isolation</a:t>
            </a:r>
            <a:endParaRPr lang="ru-RU" sz="3400" b="0" i="0" u="none" strike="noStrike" baseline="0" dirty="0" smtClean="0">
              <a:latin typeface="Libre Baskerville"/>
            </a:endParaRPr>
          </a:p>
          <a:p>
            <a:r>
              <a:rPr lang="en-US" sz="3400" dirty="0">
                <a:latin typeface="Noto Sans"/>
              </a:rPr>
              <a:t>Humphry Davy successfully isolated pure sodium in the year 1807 through electrolysis, a significant achievement in early electrochemistry.</a:t>
            </a:r>
            <a:endParaRPr lang="ru-RU" sz="3400" dirty="0"/>
          </a:p>
        </p:txBody>
      </p:sp>
    </p:spTree>
    <p:extLst>
      <p:ext uri="{BB962C8B-B14F-4D97-AF65-F5344CB8AC3E}">
        <p14:creationId xmlns:p14="http://schemas.microsoft.com/office/powerpoint/2010/main" val="3279855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043609"/>
          </a:xfrm>
        </p:spPr>
        <p:txBody>
          <a:bodyPr/>
          <a:lstStyle/>
          <a:p>
            <a:r>
              <a:rPr lang="ru-RU" sz="1000" b="0" i="0" u="none" strike="noStrike" baseline="0" dirty="0" smtClean="0">
                <a:solidFill>
                  <a:srgbClr val="000000"/>
                </a:solidFill>
                <a:latin typeface="Libre Baskerville"/>
              </a:rPr>
              <a:t/>
            </a:r>
            <a:br>
              <a:rPr lang="ru-RU" sz="1000" b="0" i="0" u="none" strike="noStrike" baseline="0" dirty="0" smtClean="0">
                <a:solidFill>
                  <a:srgbClr val="000000"/>
                </a:solidFill>
                <a:latin typeface="Libre Baskerville"/>
              </a:rPr>
            </a:br>
            <a:r>
              <a:rPr lang="en-US" dirty="0">
                <a:solidFill>
                  <a:srgbClr val="000000"/>
                </a:solidFill>
                <a:latin typeface="Libre Baskerville"/>
              </a:rPr>
              <a:t>Chlorine (Cl)</a:t>
            </a:r>
            <a:endParaRPr lang="ru-RU" dirty="0"/>
          </a:p>
        </p:txBody>
      </p:sp>
      <p:sp>
        <p:nvSpPr>
          <p:cNvPr id="3" name="Объект 2"/>
          <p:cNvSpPr>
            <a:spLocks noGrp="1"/>
          </p:cNvSpPr>
          <p:nvPr>
            <p:ph idx="1"/>
          </p:nvPr>
        </p:nvSpPr>
        <p:spPr/>
        <p:txBody>
          <a:bodyPr/>
          <a:lstStyle/>
          <a:p>
            <a:endParaRPr lang="ru-RU"/>
          </a:p>
        </p:txBody>
      </p:sp>
      <p:sp>
        <p:nvSpPr>
          <p:cNvPr id="4" name="Текст 3"/>
          <p:cNvSpPr>
            <a:spLocks noGrp="1"/>
          </p:cNvSpPr>
          <p:nvPr>
            <p:ph type="body" sz="half" idx="2"/>
          </p:nvPr>
        </p:nvSpPr>
        <p:spPr>
          <a:xfrm>
            <a:off x="839788" y="1630017"/>
            <a:ext cx="3932237" cy="4238971"/>
          </a:xfrm>
        </p:spPr>
        <p:txBody>
          <a:bodyPr>
            <a:normAutofit/>
          </a:bodyPr>
          <a:lstStyle/>
          <a:p>
            <a:endParaRPr lang="ru-RU" sz="1100" b="0" i="0" u="none" strike="noStrike" baseline="0" dirty="0" smtClean="0">
              <a:solidFill>
                <a:srgbClr val="000000"/>
              </a:solidFill>
              <a:latin typeface="Libre Baskerville"/>
            </a:endParaRPr>
          </a:p>
          <a:p>
            <a:endParaRPr lang="ru-RU" sz="1100" b="0" i="0" u="none" strike="noStrike" baseline="0" dirty="0" smtClean="0">
              <a:latin typeface="Libre Baskerville"/>
            </a:endParaRPr>
          </a:p>
          <a:p>
            <a:r>
              <a:rPr lang="en-US" sz="2000" b="0" i="0" u="none" strike="noStrike" baseline="0" dirty="0" smtClean="0">
                <a:latin typeface="Libre Baskerville"/>
              </a:rPr>
              <a:t>Halogen Gas</a:t>
            </a:r>
            <a:endParaRPr lang="ru-RU" sz="2000" b="0" i="0" u="none" strike="noStrike" baseline="0" dirty="0" smtClean="0">
              <a:latin typeface="Libre Baskerville"/>
            </a:endParaRPr>
          </a:p>
          <a:p>
            <a:r>
              <a:rPr lang="en-US" dirty="0">
                <a:latin typeface="Noto Sans"/>
              </a:rPr>
              <a:t>Chlorine is a reactive halogen gas often employed for its potent disinfectant properties</a:t>
            </a:r>
            <a:r>
              <a:rPr lang="en-US" dirty="0" smtClean="0">
                <a:latin typeface="Noto Sans"/>
              </a:rPr>
              <a:t>.</a:t>
            </a:r>
            <a:endParaRPr lang="ru-RU" dirty="0">
              <a:latin typeface="Noto Sans"/>
            </a:endParaRPr>
          </a:p>
          <a:p>
            <a:r>
              <a:rPr lang="en-US" sz="2000" b="0" i="0" u="none" strike="noStrike" baseline="0" dirty="0" smtClean="0">
                <a:latin typeface="Libre Baskerville"/>
              </a:rPr>
              <a:t>Salt Formation</a:t>
            </a:r>
            <a:endParaRPr lang="ru-RU" sz="2000" b="0" i="0" u="none" strike="noStrike" baseline="0" dirty="0" smtClean="0">
              <a:latin typeface="Libre Baskerville"/>
            </a:endParaRPr>
          </a:p>
          <a:p>
            <a:r>
              <a:rPr lang="en-US" dirty="0">
                <a:latin typeface="Noto Sans"/>
              </a:rPr>
              <a:t>It readily combines with sodium to form the essential compound known as table salt</a:t>
            </a:r>
            <a:r>
              <a:rPr lang="en-US" dirty="0" smtClean="0">
                <a:latin typeface="Noto Sans"/>
              </a:rPr>
              <a:t>.</a:t>
            </a:r>
            <a:endParaRPr lang="ru-RU" dirty="0">
              <a:latin typeface="Noto Sans"/>
            </a:endParaRPr>
          </a:p>
          <a:p>
            <a:r>
              <a:rPr lang="en-US" sz="2000" b="0" i="0" u="none" strike="noStrike" baseline="0" dirty="0" smtClean="0">
                <a:latin typeface="Libre Baskerville"/>
              </a:rPr>
              <a:t>Discovery</a:t>
            </a:r>
            <a:endParaRPr lang="ru-RU" sz="2000" b="0" i="0" u="none" strike="noStrike" baseline="0" dirty="0" smtClean="0">
              <a:latin typeface="Libre Baskerville"/>
            </a:endParaRPr>
          </a:p>
          <a:p>
            <a:r>
              <a:rPr lang="en-US" dirty="0">
                <a:latin typeface="Noto Sans"/>
              </a:rPr>
              <a:t>Carl Wilhelm Scheele first discovered chlorine in the year 1774.</a:t>
            </a:r>
            <a:endParaRPr lang="ru-RU" dirty="0"/>
          </a:p>
        </p:txBody>
      </p:sp>
      <p:pic>
        <p:nvPicPr>
          <p:cNvPr id="5" name="Рисунок 4"/>
          <p:cNvPicPr>
            <a:picLocks noChangeAspect="1"/>
          </p:cNvPicPr>
          <p:nvPr/>
        </p:nvPicPr>
        <p:blipFill>
          <a:blip r:embed="rId2"/>
          <a:stretch>
            <a:fillRect/>
          </a:stretch>
        </p:blipFill>
        <p:spPr>
          <a:xfrm>
            <a:off x="5372031" y="2501570"/>
            <a:ext cx="5794513" cy="1845333"/>
          </a:xfrm>
          <a:prstGeom prst="rect">
            <a:avLst/>
          </a:prstGeom>
        </p:spPr>
      </p:pic>
    </p:spTree>
    <p:extLst>
      <p:ext uri="{BB962C8B-B14F-4D97-AF65-F5344CB8AC3E}">
        <p14:creationId xmlns:p14="http://schemas.microsoft.com/office/powerpoint/2010/main" val="9690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053548"/>
          </a:xfrm>
        </p:spPr>
        <p:txBody>
          <a:bodyPr/>
          <a:lstStyle/>
          <a:p>
            <a:pPr algn="ctr"/>
            <a:r>
              <a:rPr lang="ru-RU" sz="1000" b="0" i="0" u="none" strike="noStrike" baseline="0" dirty="0" smtClean="0">
                <a:solidFill>
                  <a:srgbClr val="000000"/>
                </a:solidFill>
                <a:latin typeface="Libre Baskerville"/>
              </a:rPr>
              <a:t/>
            </a:r>
            <a:br>
              <a:rPr lang="ru-RU" sz="1000" b="0" i="0" u="none" strike="noStrike" baseline="0" dirty="0" smtClean="0">
                <a:solidFill>
                  <a:srgbClr val="000000"/>
                </a:solidFill>
                <a:latin typeface="Libre Baskerville"/>
              </a:rPr>
            </a:br>
            <a:r>
              <a:rPr lang="en-US" dirty="0">
                <a:solidFill>
                  <a:srgbClr val="000000"/>
                </a:solidFill>
                <a:latin typeface="Libre Baskerville"/>
              </a:rPr>
              <a:t>Iron (Fe)</a:t>
            </a:r>
            <a:endParaRPr lang="ru-RU" dirty="0"/>
          </a:p>
        </p:txBody>
      </p:sp>
      <p:pic>
        <p:nvPicPr>
          <p:cNvPr id="5" name="Объект 4"/>
          <p:cNvPicPr>
            <a:picLocks noGrp="1" noChangeAspect="1"/>
          </p:cNvPicPr>
          <p:nvPr>
            <p:ph idx="1"/>
          </p:nvPr>
        </p:nvPicPr>
        <p:blipFill>
          <a:blip r:embed="rId2"/>
          <a:stretch>
            <a:fillRect/>
          </a:stretch>
        </p:blipFill>
        <p:spPr>
          <a:xfrm>
            <a:off x="6471729" y="982663"/>
            <a:ext cx="3363342" cy="4892675"/>
          </a:xfrm>
          <a:prstGeom prst="rect">
            <a:avLst/>
          </a:prstGeom>
        </p:spPr>
      </p:pic>
      <p:sp>
        <p:nvSpPr>
          <p:cNvPr id="4" name="Текст 3"/>
          <p:cNvSpPr>
            <a:spLocks noGrp="1"/>
          </p:cNvSpPr>
          <p:nvPr>
            <p:ph type="body" sz="half" idx="2"/>
          </p:nvPr>
        </p:nvSpPr>
        <p:spPr>
          <a:xfrm>
            <a:off x="1244115" y="1838739"/>
            <a:ext cx="3718455" cy="3322617"/>
          </a:xfrm>
        </p:spPr>
        <p:txBody>
          <a:bodyPr>
            <a:normAutofit fontScale="85000" lnSpcReduction="10000"/>
          </a:bodyPr>
          <a:lstStyle/>
          <a:p>
            <a:endParaRPr lang="ru-RU" sz="1100" b="0" i="0" u="none" strike="noStrike" baseline="0" dirty="0" smtClean="0">
              <a:solidFill>
                <a:srgbClr val="000000"/>
              </a:solidFill>
              <a:latin typeface="Libre Baskerville"/>
            </a:endParaRPr>
          </a:p>
          <a:p>
            <a:r>
              <a:rPr lang="en-US" sz="2000" b="0" i="0" u="none" strike="noStrike" baseline="0" dirty="0" smtClean="0">
                <a:solidFill>
                  <a:srgbClr val="000000"/>
                </a:solidFill>
                <a:latin typeface="Libre Baskerville"/>
              </a:rPr>
              <a:t>Earth Abundance</a:t>
            </a:r>
            <a:endParaRPr lang="ru-RU" sz="2000" b="0" i="0" u="none" strike="noStrike" baseline="0" dirty="0" smtClean="0">
              <a:solidFill>
                <a:srgbClr val="000000"/>
              </a:solidFill>
              <a:latin typeface="Libre Baskerville"/>
            </a:endParaRPr>
          </a:p>
          <a:p>
            <a:r>
              <a:rPr lang="en-US" dirty="0">
                <a:solidFill>
                  <a:srgbClr val="000000"/>
                </a:solidFill>
                <a:latin typeface="Noto Sans"/>
              </a:rPr>
              <a:t>Iron is one of the most abundant elements found within the Earth's crust and core</a:t>
            </a:r>
            <a:r>
              <a:rPr lang="en-US" dirty="0" smtClean="0">
                <a:solidFill>
                  <a:srgbClr val="000000"/>
                </a:solidFill>
                <a:latin typeface="Noto Sans"/>
              </a:rPr>
              <a:t>.</a:t>
            </a:r>
            <a:endParaRPr lang="ru-RU" dirty="0">
              <a:solidFill>
                <a:srgbClr val="000000"/>
              </a:solidFill>
              <a:latin typeface="Noto Sans"/>
            </a:endParaRPr>
          </a:p>
          <a:p>
            <a:r>
              <a:rPr lang="en-US" sz="2000" b="0" i="0" u="none" strike="noStrike" baseline="0" dirty="0" smtClean="0">
                <a:solidFill>
                  <a:srgbClr val="000000"/>
                </a:solidFill>
                <a:latin typeface="Libre Baskerville"/>
              </a:rPr>
              <a:t>Biological Importance</a:t>
            </a:r>
            <a:endParaRPr lang="ru-RU" sz="2000" b="0" i="0" u="none" strike="noStrike" baseline="0" dirty="0" smtClean="0">
              <a:solidFill>
                <a:srgbClr val="000000"/>
              </a:solidFill>
              <a:latin typeface="Libre Baskerville"/>
            </a:endParaRPr>
          </a:p>
          <a:p>
            <a:r>
              <a:rPr lang="en-US" dirty="0">
                <a:solidFill>
                  <a:srgbClr val="000000"/>
                </a:solidFill>
                <a:latin typeface="Noto Sans"/>
              </a:rPr>
              <a:t>It is crucial for human health, particularly in hemoglobin for oxygen transport, and industrially significant.</a:t>
            </a:r>
          </a:p>
          <a:p>
            <a:endParaRPr lang="ru-RU" dirty="0">
              <a:solidFill>
                <a:srgbClr val="000000"/>
              </a:solidFill>
              <a:latin typeface="Noto Sans"/>
            </a:endParaRPr>
          </a:p>
          <a:p>
            <a:r>
              <a:rPr lang="en-US" sz="2000" b="0" i="0" u="none" strike="noStrike" baseline="0" dirty="0" smtClean="0">
                <a:solidFill>
                  <a:srgbClr val="000000"/>
                </a:solidFill>
                <a:latin typeface="Libre Baskerville"/>
              </a:rPr>
              <a:t>Historical Use</a:t>
            </a:r>
            <a:endParaRPr lang="ru-RU" sz="2000" b="0" i="0" u="none" strike="noStrike" baseline="0" dirty="0" smtClean="0">
              <a:solidFill>
                <a:srgbClr val="000000"/>
              </a:solidFill>
              <a:latin typeface="Libre Baskerville"/>
            </a:endParaRPr>
          </a:p>
          <a:p>
            <a:r>
              <a:rPr lang="en-US" dirty="0">
                <a:solidFill>
                  <a:srgbClr val="000000"/>
                </a:solidFill>
                <a:latin typeface="Noto Sans"/>
              </a:rPr>
              <a:t>Iron has been known </a:t>
            </a:r>
            <a:r>
              <a:rPr lang="en-US" dirty="0" smtClean="0">
                <a:solidFill>
                  <a:srgbClr val="000000"/>
                </a:solidFill>
                <a:latin typeface="Noto Sans"/>
              </a:rPr>
              <a:t>and actively utilized by humans since prehistoric times.</a:t>
            </a:r>
            <a:endParaRPr lang="ru-RU" dirty="0"/>
          </a:p>
        </p:txBody>
      </p:sp>
    </p:spTree>
    <p:extLst>
      <p:ext uri="{BB962C8B-B14F-4D97-AF65-F5344CB8AC3E}">
        <p14:creationId xmlns:p14="http://schemas.microsoft.com/office/powerpoint/2010/main" val="4090336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337930"/>
          </a:xfrm>
        </p:spPr>
        <p:txBody>
          <a:bodyPr>
            <a:normAutofit fontScale="90000"/>
          </a:bodyPr>
          <a:lstStyle/>
          <a:p>
            <a:endParaRPr lang="ru-RU" dirty="0"/>
          </a:p>
        </p:txBody>
      </p:sp>
      <p:pic>
        <p:nvPicPr>
          <p:cNvPr id="5" name="Рисунок 4"/>
          <p:cNvPicPr>
            <a:picLocks noGrp="1" noChangeAspect="1"/>
          </p:cNvPicPr>
          <p:nvPr>
            <p:ph type="pic" idx="1"/>
          </p:nvPr>
        </p:nvPicPr>
        <p:blipFill>
          <a:blip r:embed="rId2"/>
          <a:srcRect l="3331" r="3331"/>
          <a:stretch>
            <a:fillRect/>
          </a:stretch>
        </p:blipFill>
        <p:spPr>
          <a:prstGeom prst="rect">
            <a:avLst/>
          </a:prstGeom>
        </p:spPr>
      </p:pic>
      <p:sp>
        <p:nvSpPr>
          <p:cNvPr id="4" name="Текст 3"/>
          <p:cNvSpPr>
            <a:spLocks noGrp="1"/>
          </p:cNvSpPr>
          <p:nvPr>
            <p:ph type="body" sz="half" idx="2"/>
          </p:nvPr>
        </p:nvSpPr>
        <p:spPr>
          <a:xfrm>
            <a:off x="839788" y="2057400"/>
            <a:ext cx="4119838" cy="4065104"/>
          </a:xfrm>
        </p:spPr>
        <p:txBody>
          <a:bodyPr>
            <a:noAutofit/>
          </a:bodyPr>
          <a:lstStyle/>
          <a:p>
            <a:r>
              <a:rPr lang="en-US" sz="2000" dirty="0" smtClean="0"/>
              <a:t>This presentation has explored ten essential chemical elements: Hydrogen, Helium, Lithium, Carbon, Oxygen, Nitrogen, Sodium, Chlorine, and Iron, detailing their fundamental properties, significant uses, and historical discovery. Each element possesses unique characteristics that make it indispensable to the universe, life on Earth, and technological advancements, underscoring the critical role of chemistry in understanding our world.</a:t>
            </a:r>
            <a:endParaRPr lang="ru-RU" sz="2000" dirty="0"/>
          </a:p>
        </p:txBody>
      </p:sp>
    </p:spTree>
    <p:extLst>
      <p:ext uri="{BB962C8B-B14F-4D97-AF65-F5344CB8AC3E}">
        <p14:creationId xmlns:p14="http://schemas.microsoft.com/office/powerpoint/2010/main" val="982191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7957" y="1262271"/>
            <a:ext cx="10515600" cy="3458816"/>
          </a:xfrm>
        </p:spPr>
        <p:txBody>
          <a:bodyPr/>
          <a:lstStyle/>
          <a:p>
            <a:pPr algn="ctr"/>
            <a:r>
              <a:rPr lang="en-AU" dirty="0" smtClean="0">
                <a:solidFill>
                  <a:schemeClr val="accent2">
                    <a:lumMod val="75000"/>
                  </a:schemeClr>
                </a:solidFill>
              </a:rPr>
              <a:t>THANKS FOR YOUR ATTENTION!!!</a:t>
            </a:r>
            <a:endParaRPr lang="ru-RU" dirty="0">
              <a:solidFill>
                <a:schemeClr val="accent2">
                  <a:lumMod val="75000"/>
                </a:schemeClr>
              </a:solidFill>
            </a:endParaRPr>
          </a:p>
        </p:txBody>
      </p:sp>
    </p:spTree>
    <p:extLst>
      <p:ext uri="{BB962C8B-B14F-4D97-AF65-F5344CB8AC3E}">
        <p14:creationId xmlns:p14="http://schemas.microsoft.com/office/powerpoint/2010/main" val="53328795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41</TotalTime>
  <Words>754</Words>
  <Application>Microsoft Office PowerPoint</Application>
  <PresentationFormat>Широкоэкранный</PresentationFormat>
  <Paragraphs>86</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Garamond</vt:lpstr>
      <vt:lpstr>Libre Baskerville</vt:lpstr>
      <vt:lpstr>Noto Sans</vt:lpstr>
      <vt:lpstr>Натуральные материалы</vt:lpstr>
      <vt:lpstr>Chemical elements on English lessons for flaw detectorists</vt:lpstr>
      <vt:lpstr>Цель данного урока :</vt:lpstr>
      <vt:lpstr>Задачи урока: </vt:lpstr>
      <vt:lpstr> Hydrogen</vt:lpstr>
      <vt:lpstr> Helium </vt:lpstr>
      <vt:lpstr> Lithium (Li)</vt:lpstr>
      <vt:lpstr> Carbon (C)</vt:lpstr>
      <vt:lpstr> Oxygen (O)</vt:lpstr>
      <vt:lpstr> Nitrogen (N)</vt:lpstr>
      <vt:lpstr> Sodium (Na)</vt:lpstr>
      <vt:lpstr> Chlorine (Cl)</vt:lpstr>
      <vt:lpstr> Iron (Fe)</vt:lpstr>
      <vt:lpstr>Презентация PowerPoint</vt:lpstr>
      <vt:lpstr>THANKS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Chemical elements on English lessons for flaw detectorists</dc:title>
  <dc:creator>Наталия Евженко</dc:creator>
  <cp:lastModifiedBy>Наталия Евженко</cp:lastModifiedBy>
  <cp:revision>5</cp:revision>
  <dcterms:created xsi:type="dcterms:W3CDTF">2026-04-24T18:20:34Z</dcterms:created>
  <dcterms:modified xsi:type="dcterms:W3CDTF">2026-04-24T19:02:23Z</dcterms:modified>
</cp:coreProperties>
</file>