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2"/>
  </p:notesMasterIdLst>
  <p:sldIdLst>
    <p:sldId id="256" r:id="rId2"/>
    <p:sldId id="257" r:id="rId3"/>
    <p:sldId id="258" r:id="rId4"/>
    <p:sldId id="260" r:id="rId5"/>
    <p:sldId id="259" r:id="rId6"/>
    <p:sldId id="261" r:id="rId7"/>
    <p:sldId id="283" r:id="rId8"/>
    <p:sldId id="284" r:id="rId9"/>
    <p:sldId id="282" r:id="rId10"/>
    <p:sldId id="262" r:id="rId11"/>
    <p:sldId id="271" r:id="rId12"/>
    <p:sldId id="272" r:id="rId13"/>
    <p:sldId id="273" r:id="rId14"/>
    <p:sldId id="274" r:id="rId15"/>
    <p:sldId id="278" r:id="rId16"/>
    <p:sldId id="280" r:id="rId17"/>
    <p:sldId id="298" r:id="rId18"/>
    <p:sldId id="289" r:id="rId19"/>
    <p:sldId id="263" r:id="rId20"/>
    <p:sldId id="286" r:id="rId21"/>
    <p:sldId id="290" r:id="rId22"/>
    <p:sldId id="291" r:id="rId23"/>
    <p:sldId id="292" r:id="rId24"/>
    <p:sldId id="293" r:id="rId25"/>
    <p:sldId id="264" r:id="rId26"/>
    <p:sldId id="294" r:id="rId27"/>
    <p:sldId id="265" r:id="rId28"/>
    <p:sldId id="266" r:id="rId29"/>
    <p:sldId id="296" r:id="rId30"/>
    <p:sldId id="29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59" autoAdjust="0"/>
    <p:restoredTop sz="94660"/>
  </p:normalViewPr>
  <p:slideViewPr>
    <p:cSldViewPr>
      <p:cViewPr>
        <p:scale>
          <a:sx n="44" d="100"/>
          <a:sy n="44" d="100"/>
        </p:scale>
        <p:origin x="-2076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EF6127-5D04-4602-BA58-C365290A1D5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15945-A4ED-43A3-B484-E5399C7C61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76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272" y="188640"/>
            <a:ext cx="9182649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Ранняя профориентация детей старшего дошкольного возраста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96136" y="4995952"/>
            <a:ext cx="3347864" cy="1456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Подготовила: воспитатель </a:t>
            </a:r>
            <a:endParaRPr lang="ru-RU" alt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Данилькевич</a:t>
            </a:r>
            <a:r>
              <a:rPr lang="ru-RU" alt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И.Ю </a:t>
            </a:r>
          </a:p>
          <a:p>
            <a:pPr lv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МДОУ </a:t>
            </a:r>
            <a:r>
              <a:rPr lang="ru-RU" alt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детский сад №24 «Ручеёк»</a:t>
            </a:r>
            <a:endParaRPr lang="ru-RU" sz="3200" b="1" dirty="0">
              <a:solidFill>
                <a:prstClr val="black">
                  <a:lumMod val="95000"/>
                  <a:lumOff val="5000"/>
                </a:prstClr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47356" y="6211669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2024г.</a:t>
            </a:r>
          </a:p>
          <a:p>
            <a:pPr algn="ctr"/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Г.Кыштым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673" y="1484784"/>
            <a:ext cx="5815297" cy="36818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403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352928" cy="1143000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расширение знаний о мире профессий, формирование интереса к трудовой деятельности взрослых.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08753" y="32316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endParaRPr lang="ru-RU" sz="3600" dirty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409199"/>
            <a:ext cx="6634708" cy="44286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537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192" y="3284984"/>
            <a:ext cx="5363808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65900" y="61890"/>
            <a:ext cx="9144000" cy="5406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lvl="0" indent="-255588" algn="ctr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7FD13B"/>
              </a:buClr>
              <a:buSzPct val="68000"/>
            </a:pP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66737" lvl="0" indent="-457200" eaLnBrk="0" fontAlgn="base" hangingPunct="0">
              <a:spcBef>
                <a:spcPts val="400"/>
              </a:spcBef>
              <a:spcAft>
                <a:spcPct val="0"/>
              </a:spcAft>
              <a:buSzPct val="68000"/>
              <a:buFont typeface="Wingdings" pitchFamily="2" charset="2"/>
              <a:buChar char="Ø"/>
            </a:pP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Развивать интерес детей к миру труда и профессиям взрослых на примере ближайшего окружения (родители, сотрудники детского сада, социальные партнеры).</a:t>
            </a:r>
          </a:p>
          <a:p>
            <a:pPr marL="566737" lvl="0" indent="-457200" eaLnBrk="0" fontAlgn="base" hangingPunct="0">
              <a:spcBef>
                <a:spcPts val="400"/>
              </a:spcBef>
              <a:spcAft>
                <a:spcPct val="0"/>
              </a:spcAft>
              <a:buSzPct val="68000"/>
              <a:buFont typeface="Wingdings" pitchFamily="2" charset="2"/>
              <a:buChar char="Ø"/>
            </a:pP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Знакомить детей с трудом различных профессий (место работы, условия труда, инструменты для работы, результат труда).</a:t>
            </a:r>
          </a:p>
          <a:p>
            <a:pPr marL="566737" lvl="0" indent="-457200" eaLnBrk="0" fontAlgn="base" hangingPunct="0">
              <a:spcBef>
                <a:spcPts val="400"/>
              </a:spcBef>
              <a:spcAft>
                <a:spcPct val="0"/>
              </a:spcAft>
              <a:buSzPct val="68000"/>
              <a:buFont typeface="Wingdings" pitchFamily="2" charset="2"/>
              <a:buChar char="Ø"/>
            </a:pP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Закреплять умения детей выражать в игровой и продуктивной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деятельности свои впечатления. </a:t>
            </a:r>
            <a:endParaRPr lang="ru-RU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lvl="0" indent="-2555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7FD13B"/>
              </a:buClr>
              <a:buSzPct val="68000"/>
              <a:buFont typeface="Wingdings 3" pitchFamily="18" charset="2"/>
              <a:buChar char=""/>
            </a:pP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03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0"/>
            <a:ext cx="8784976" cy="5211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9537" lvl="0" algn="ctr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7FD13B"/>
              </a:buClr>
              <a:buSzPct val="68000"/>
            </a:pP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 работы по ранней профориентации дошкольников:</a:t>
            </a:r>
          </a:p>
          <a:p>
            <a:pPr marL="681037" lvl="0" indent="-571500" eaLnBrk="0" fontAlgn="base" hangingPunct="0">
              <a:spcBef>
                <a:spcPts val="400"/>
              </a:spcBef>
              <a:spcAft>
                <a:spcPct val="0"/>
              </a:spcAft>
              <a:buSzPct val="68000"/>
              <a:buFont typeface="Wingdings" pitchFamily="2" charset="2"/>
              <a:buChar char="Ø"/>
            </a:pP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экскурсии, наблюдения во время целевых прогулок;</a:t>
            </a:r>
          </a:p>
          <a:p>
            <a:pPr marL="681037" lvl="0" indent="-571500" eaLnBrk="0" fontAlgn="base" hangingPunct="0">
              <a:spcBef>
                <a:spcPts val="400"/>
              </a:spcBef>
              <a:spcAft>
                <a:spcPct val="0"/>
              </a:spcAft>
              <a:buSzPct val="68000"/>
              <a:buFont typeface="Wingdings" pitchFamily="2" charset="2"/>
              <a:buChar char="Ø"/>
            </a:pP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рассказы воспитателей и родителей;</a:t>
            </a:r>
          </a:p>
          <a:p>
            <a:pPr marL="681037" lvl="0" indent="-571500" eaLnBrk="0" fontAlgn="base" hangingPunct="0">
              <a:spcBef>
                <a:spcPts val="400"/>
              </a:spcBef>
              <a:spcAft>
                <a:spcPct val="0"/>
              </a:spcAft>
              <a:buSzPct val="68000"/>
              <a:buFont typeface="Wingdings" pitchFamily="2" charset="2"/>
              <a:buChar char="Ø"/>
            </a:pP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непосредственная образовательная деятельность;</a:t>
            </a:r>
          </a:p>
          <a:p>
            <a:pPr marL="681037" lvl="0" indent="-571500" eaLnBrk="0" fontAlgn="base" hangingPunct="0">
              <a:spcBef>
                <a:spcPts val="400"/>
              </a:spcBef>
              <a:spcAft>
                <a:spcPct val="0"/>
              </a:spcAft>
              <a:buSzPct val="68000"/>
              <a:buFont typeface="Wingdings" pitchFamily="2" charset="2"/>
              <a:buChar char="Ø"/>
            </a:pP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игры, праздники и развлечения;</a:t>
            </a:r>
          </a:p>
          <a:p>
            <a:pPr marL="681037" lvl="0" indent="-571500" eaLnBrk="0" fontAlgn="base" hangingPunct="0">
              <a:spcBef>
                <a:spcPts val="400"/>
              </a:spcBef>
              <a:spcAft>
                <a:spcPct val="0"/>
              </a:spcAft>
              <a:buSzPct val="68000"/>
              <a:buFont typeface="Wingdings" pitchFamily="2" charset="2"/>
              <a:buChar char="Ø"/>
            </a:pP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самостоятельная деятельность детей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8627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766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188640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Методы работы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960473"/>
            <a:ext cx="882047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Словесный </a:t>
            </a:r>
          </a:p>
          <a:p>
            <a:endParaRPr lang="ru-RU" sz="4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2290" name="Picture 2" descr="E:\рабочий стол\проект 9мая\фото\q3N6Ua6pao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12843"/>
            <a:ext cx="4272025" cy="320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s://sun9-20.userapi.com/impg/7W4pZleg4YW7VbKu1NQ8waqn-ZrLknhhk1odGg/XUUO7bbXoeA.jpg?size=810x1080&amp;quality=95&amp;sign=3c82d8d70bdd0879034856b50dc58316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12843"/>
            <a:ext cx="3414812" cy="4553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49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15082" y="188639"/>
            <a:ext cx="310129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4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Наглядный</a:t>
            </a:r>
            <a:endParaRPr lang="ru-RU" sz="4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гр12\Desktop\отчёт профессии\фото\t5zUIaO5w6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19636"/>
            <a:ext cx="3312368" cy="543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гр12\Desktop\отчёт профессии\фото\LQFBewQuwO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19637"/>
            <a:ext cx="4073649" cy="543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80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3779" y="188640"/>
            <a:ext cx="40839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4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Практический </a:t>
            </a:r>
          </a:p>
        </p:txBody>
      </p:sp>
      <p:pic>
        <p:nvPicPr>
          <p:cNvPr id="5122" name="Picture 2" descr="C:\Users\гр12\Desktop\отчёт профессии\фото\Moreqvt745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87" y="1019637"/>
            <a:ext cx="4895509" cy="367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гр12\Desktop\отчёт профессии\фото\tf9IficDgL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00808"/>
            <a:ext cx="3644630" cy="485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556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1840" y="188640"/>
            <a:ext cx="24214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Игровой</a:t>
            </a:r>
            <a:endParaRPr lang="ru-RU" dirty="0"/>
          </a:p>
        </p:txBody>
      </p:sp>
      <p:pic>
        <p:nvPicPr>
          <p:cNvPr id="2050" name="Picture 2" descr="C:\Users\гр12\Desktop\отчёт профессии\фото\2EmsZOKus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5735"/>
            <a:ext cx="5039883" cy="377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гр12\Desktop\отчёт профессии\фото\aEL_tOoId_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640" y="2121850"/>
            <a:ext cx="3533589" cy="4711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68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620688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40424" y="395531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1.Приближение детей к труду взрослых </a:t>
            </a:r>
            <a:endParaRPr lang="ru-RU" sz="36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-3920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Направления работы 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гр12\Desktop\отчёт профессии\фото\UqQ2l_5Zc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42806"/>
            <a:ext cx="4385348" cy="328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гр12\Desktop\отчёт профессии\фото\Gp3mDEILoO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54" y="1318861"/>
            <a:ext cx="3852677" cy="513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12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591657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Экскурсия </a:t>
            </a:r>
            <a:r>
              <a:rPr lang="ru-RU" sz="3600" b="1" dirty="0">
                <a:latin typeface="Times New Roman" pitchFamily="18" charset="0"/>
                <a:ea typeface="Calibri"/>
                <a:cs typeface="Times New Roman" pitchFamily="18" charset="0"/>
              </a:rPr>
              <a:t>в зоомагазин «Рыбак</a:t>
            </a:r>
            <a:r>
              <a:rPr lang="ru-RU" sz="3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гр12\Desktop\отчёт профессии\фото\eB7-_nbmr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10334"/>
            <a:ext cx="4104456" cy="5472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766" y="-27866"/>
            <a:ext cx="91282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 Приближение работы взрослых к детям</a:t>
            </a:r>
          </a:p>
        </p:txBody>
      </p:sp>
    </p:spTree>
    <p:extLst>
      <p:ext uri="{BB962C8B-B14F-4D97-AF65-F5344CB8AC3E}">
        <p14:creationId xmlns:p14="http://schemas.microsoft.com/office/powerpoint/2010/main" val="59754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гр12\Desktop\отчёт профессии\фото\-wVSB6mMNT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98628"/>
            <a:ext cx="6588089" cy="494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55975" y="153856"/>
            <a:ext cx="35637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Мастерская </a:t>
            </a:r>
            <a:r>
              <a:rPr lang="ru-RU" sz="3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«Ремонт обуви»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58987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5629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Экскурсия </a:t>
            </a:r>
            <a:r>
              <a:rPr lang="ru-RU" sz="3600" b="1" dirty="0">
                <a:latin typeface="Times New Roman" pitchFamily="18" charset="0"/>
                <a:ea typeface="Calibri"/>
                <a:cs typeface="Times New Roman" pitchFamily="18" charset="0"/>
              </a:rPr>
              <a:t>в аптеку «</a:t>
            </a:r>
            <a:r>
              <a:rPr lang="ru-RU" sz="3600" b="1" dirty="0" err="1">
                <a:latin typeface="Times New Roman" pitchFamily="18" charset="0"/>
                <a:ea typeface="Calibri"/>
                <a:cs typeface="Times New Roman" pitchFamily="18" charset="0"/>
              </a:rPr>
              <a:t>Живика</a:t>
            </a:r>
            <a:r>
              <a:rPr lang="ru-RU" sz="3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гр12\Desktop\отчёт профессии\фото\6JD0Y-0d2f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8" y="1095377"/>
            <a:ext cx="8027962" cy="5762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03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166"/>
            <a:ext cx="8748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dirty="0" smtClean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Медицинский </a:t>
            </a:r>
            <a:r>
              <a:rPr lang="ru-RU" sz="3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центр </a:t>
            </a: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3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Здоровье»</a:t>
            </a:r>
            <a:endParaRPr lang="ru-RU" sz="3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гр12\Desktop\отчёт профессии\фото\oPqkKrwgqv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83" y="764704"/>
            <a:ext cx="7712576" cy="5784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91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12276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Экскурсия </a:t>
            </a:r>
            <a:r>
              <a:rPr lang="ru-RU" sz="3600" b="1" dirty="0">
                <a:latin typeface="Times New Roman" pitchFamily="18" charset="0"/>
                <a:ea typeface="Calibri"/>
                <a:cs typeface="Times New Roman" pitchFamily="18" charset="0"/>
              </a:rPr>
              <a:t>в пожарную </a:t>
            </a:r>
            <a:r>
              <a:rPr lang="ru-RU" sz="3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часть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гр12\Desktop\отчёт профессии\фото\0wQxIJi7z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28700"/>
            <a:ext cx="7704856" cy="577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95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2191" y="75361"/>
            <a:ext cx="50160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Экскурсия в </a:t>
            </a: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Полицию </a:t>
            </a:r>
            <a:endParaRPr lang="ru-RU" sz="2000" dirty="0"/>
          </a:p>
        </p:txBody>
      </p:sp>
      <p:pic>
        <p:nvPicPr>
          <p:cNvPr id="10242" name="Picture 2" descr="C:\Users\гр12\Desktop\отчёт профессии\фото\PH6YO5wjUG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7560840" cy="567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02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44024" y="850424"/>
            <a:ext cx="4083935" cy="548640"/>
          </a:xfrm>
        </p:spPr>
        <p:txBody>
          <a:bodyPr/>
          <a:lstStyle/>
          <a:p>
            <a:pPr lvl="0" algn="ctr">
              <a:spcBef>
                <a:spcPts val="0"/>
              </a:spcBef>
            </a:pPr>
            <a:r>
              <a:rPr lang="ru-RU" sz="3600" b="1" cap="none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Экскурсия в </a:t>
            </a:r>
            <a:r>
              <a:rPr lang="ru-RU" sz="3600" b="1" cap="none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библиотеку </a:t>
            </a:r>
            <a:r>
              <a:rPr lang="ru-RU" sz="1800" cap="none" dirty="0">
                <a:solidFill>
                  <a:srgbClr val="000000"/>
                </a:solidFill>
                <a:latin typeface="Franklin Gothic Book"/>
                <a:ea typeface="+mn-ea"/>
                <a:cs typeface="+mn-cs"/>
              </a:rPr>
              <a:t/>
            </a:r>
            <a:br>
              <a:rPr lang="ru-RU" sz="1800" cap="none" dirty="0">
                <a:solidFill>
                  <a:srgbClr val="000000"/>
                </a:solidFill>
                <a:latin typeface="Franklin Gothic Book"/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13314" name="Picture 2" descr="C:\Users\гр12\Desktop\отчёт профессии\фото\d3bplKbC6H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30" y="188640"/>
            <a:ext cx="4761318" cy="357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гр12\Desktop\отчёт профессии\фото\dmC2JvV5k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955" y="3068960"/>
            <a:ext cx="4764021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44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301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Совместная деятельность взрослого и ребенка.</a:t>
            </a:r>
          </a:p>
        </p:txBody>
      </p:sp>
      <p:pic>
        <p:nvPicPr>
          <p:cNvPr id="1026" name="Picture 2" descr="C:\Users\гр12\Desktop\отчёт профессии\фото\-aqUajJce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76198"/>
            <a:ext cx="4019643" cy="535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гр12\Desktop\отчёт профессии\фото\ctcXP513Dh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8760"/>
            <a:ext cx="4019643" cy="535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44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8373" y="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148478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-26219" y="646331"/>
            <a:ext cx="9082256" cy="101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indent="-342900">
              <a:lnSpc>
                <a:spcPct val="115000"/>
              </a:lnSpc>
              <a:buAutoNum type="arabicPeriod"/>
            </a:pPr>
            <a:r>
              <a:rPr lang="ru-RU" sz="28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Игровые технологии.</a:t>
            </a:r>
          </a:p>
          <a:p>
            <a:pPr marL="457200">
              <a:lnSpc>
                <a:spcPct val="115000"/>
              </a:lnSpc>
            </a:pP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534" y="646331"/>
            <a:ext cx="4462463" cy="334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03" y="3331029"/>
            <a:ext cx="4462463" cy="334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27567" y="4106608"/>
            <a:ext cx="3564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Сюжетно-ролевые игры.</a:t>
            </a:r>
          </a:p>
        </p:txBody>
      </p:sp>
    </p:spTree>
    <p:extLst>
      <p:ext uri="{BB962C8B-B14F-4D97-AF65-F5344CB8AC3E}">
        <p14:creationId xmlns:p14="http://schemas.microsoft.com/office/powerpoint/2010/main" val="108192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гр12\Desktop\отчёт профессии\фото\BqCPlDW51K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гр12\Desktop\отчёт профессии\фото\KnoXRLy9Jp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22425"/>
            <a:ext cx="4583832" cy="3437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1239143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Дидактические игры</a:t>
            </a:r>
            <a:r>
              <a:rPr lang="ru-RU" sz="2400" b="1" dirty="0">
                <a:latin typeface="Calibri"/>
                <a:ea typeface="Calibri"/>
                <a:cs typeface="Times New Roman"/>
              </a:rPr>
              <a:t> 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7310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гр12\Desktop\отчёт профессии\фото\4SM36t3hGs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716" y="3320988"/>
            <a:ext cx="4535827" cy="3401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гр12\Desktop\отчёт профессии\фото\QhbH7dXQ2G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9755"/>
            <a:ext cx="4559829" cy="3419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87551" y="1708182"/>
            <a:ext cx="3600400" cy="483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С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ловесные 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игры</a:t>
            </a:r>
            <a:r>
              <a:rPr lang="ru-RU" b="1" i="1" dirty="0">
                <a:latin typeface="Calibri"/>
                <a:ea typeface="Calibri"/>
                <a:cs typeface="Times New Roman"/>
              </a:rPr>
              <a:t>.</a:t>
            </a:r>
            <a:endParaRPr lang="ru-RU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6224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гр12\Desktop\отчёт профессии\фото\BD4dewuI_d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928" y="325581"/>
            <a:ext cx="5015879" cy="376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гр12\Desktop\отчёт профессии\фото\c41DmXo3CJ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060848"/>
            <a:ext cx="3597864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28416" y="4228591"/>
            <a:ext cx="5015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Театрализованные игры</a:t>
            </a: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589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гр12\Desktop\отчёт профессии\фото\XV6y_1zOK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385762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гр12\Desktop\отчёт профессии\фото\9rj6fWLzQ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2"/>
            <a:ext cx="4443874" cy="333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2000" y="836712"/>
            <a:ext cx="4443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Конструирование</a:t>
            </a:r>
            <a:r>
              <a:rPr lang="ru-RU" b="1" dirty="0">
                <a:latin typeface="Calibri"/>
                <a:ea typeface="Calibri"/>
                <a:cs typeface="Times New Roman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734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гр12\Desktop\отчёт профессии\фото\aEXfDD_Xqv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6632"/>
            <a:ext cx="4613709" cy="615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08104" y="2561441"/>
            <a:ext cx="3419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Интерактивные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игры-презентации</a:t>
            </a: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396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59396" y="0"/>
            <a:ext cx="2625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b="1" dirty="0">
                <a:solidFill>
                  <a:srgbClr val="F96A1B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3270" y="644596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Проектная деятельность</a:t>
            </a:r>
            <a:endParaRPr lang="ru-RU" sz="2400" dirty="0"/>
          </a:p>
        </p:txBody>
      </p:sp>
      <p:pic>
        <p:nvPicPr>
          <p:cNvPr id="8195" name="Picture 3" descr="C:\Users\гр12\Desktop\отчёт профессии\фото\ChjImoKFDk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602" y="1556792"/>
            <a:ext cx="3110756" cy="41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гр12\Desktop\отчёт профессии\фото\jBtCM1Ce04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81" y="1556792"/>
            <a:ext cx="5337548" cy="473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0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7488832" cy="5622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9572" y="149731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Выставка стен-газет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«Все профессии важны, все профессии важны!»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50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5080" y="908720"/>
            <a:ext cx="8621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Познавательно-исследовательская деятельность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026914" y="39078"/>
            <a:ext cx="2625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96A1B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endParaRPr lang="ru-RU" dirty="0"/>
          </a:p>
        </p:txBody>
      </p:sp>
      <p:pic>
        <p:nvPicPr>
          <p:cNvPr id="10242" name="Picture 2" descr="C:\Users\гр12\Desktop\отчёт профессии\фото\gKqVLjNds2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58" y="1431940"/>
            <a:ext cx="4709525" cy="264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гр12\Desktop\отчёт профессии\фото\FyupFGvESN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483" y="3737241"/>
            <a:ext cx="4161012" cy="312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71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60753" y="-21771"/>
            <a:ext cx="2625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b="1" dirty="0">
                <a:solidFill>
                  <a:srgbClr val="F96A1B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0806" y="501353"/>
            <a:ext cx="8941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4. Информационно-коммуникационные технологии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гр12\Desktop\отчёт профессии\фото\2T771O2cJc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384" y="1116881"/>
            <a:ext cx="7303944" cy="547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16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ds24\Desktop\проект 9мая\фото\rP2zj8XXU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27" y="897687"/>
            <a:ext cx="4112731" cy="54836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ds24\Desktop\проект 9мая\фото\e8X4JUZtqV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822" y="1412776"/>
            <a:ext cx="4704523" cy="3528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18323" y="251356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Работа с родителями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63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гр12\Desktop\отчёт профессии\фото\HjnQFpXQ4W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7443734" cy="558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252536" y="12778"/>
            <a:ext cx="9603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Итоговое мероприятие музыкально-  познавательная  театрализованное  представление  «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Теремок профессий»</a:t>
            </a:r>
          </a:p>
        </p:txBody>
      </p:sp>
    </p:spTree>
    <p:extLst>
      <p:ext uri="{BB962C8B-B14F-4D97-AF65-F5344CB8AC3E}">
        <p14:creationId xmlns:p14="http://schemas.microsoft.com/office/powerpoint/2010/main" val="187106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458</TotalTime>
  <Words>199</Words>
  <Application>Microsoft Office PowerPoint</Application>
  <PresentationFormat>Экран (4:3)</PresentationFormat>
  <Paragraphs>54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Углы</vt:lpstr>
      <vt:lpstr>Ранняя профориентация детей старшего дошкольного возраста </vt:lpstr>
      <vt:lpstr> расширение знаний о мире профессий, формирование интереса к трудовой деятельности взрослых.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Экскурсия в библиотеку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Ранняя профориентация детей старшего дошкольного возраста </dc:title>
  <dc:creator>гр12</dc:creator>
  <cp:lastModifiedBy>гр12</cp:lastModifiedBy>
  <cp:revision>38</cp:revision>
  <dcterms:created xsi:type="dcterms:W3CDTF">2024-05-15T08:13:32Z</dcterms:created>
  <dcterms:modified xsi:type="dcterms:W3CDTF">2024-11-11T07:45:33Z</dcterms:modified>
</cp:coreProperties>
</file>