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9" r:id="rId5"/>
    <p:sldId id="270" r:id="rId6"/>
    <p:sldId id="258" r:id="rId7"/>
    <p:sldId id="271" r:id="rId8"/>
    <p:sldId id="259" r:id="rId9"/>
    <p:sldId id="272" r:id="rId10"/>
    <p:sldId id="260" r:id="rId11"/>
    <p:sldId id="261" r:id="rId12"/>
    <p:sldId id="262" r:id="rId13"/>
    <p:sldId id="263" r:id="rId14"/>
    <p:sldId id="273" r:id="rId15"/>
    <p:sldId id="264" r:id="rId16"/>
    <p:sldId id="265" r:id="rId17"/>
    <p:sldId id="266" r:id="rId18"/>
    <p:sldId id="274" r:id="rId19"/>
    <p:sldId id="267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60" autoAdjust="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F693ED-8AF4-44FF-8485-58D86F6D4801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AAA2EDC-BEF9-43DD-BA1A-72F9142115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avatars.mds.yandex.net/get-pdb/1633383/0a55a4d6-0051-4424-86bf-21cf44350db8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553022" cy="4365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0"/>
            <a:ext cx="87484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dirty="0" smtClean="0">
                <a:latin typeface="Monotype Corsiva" panose="03010101010201010101" pitchFamily="66" charset="0"/>
              </a:rPr>
              <a:t>Математика</a:t>
            </a:r>
            <a:endParaRPr lang="ru-RU" sz="115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5373216"/>
            <a:ext cx="3923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М.С. 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«Лицей №35»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22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17921"/>
            <a:ext cx="357982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>
                <a:latin typeface="Monotype Corsiva" panose="03010101010201010101" pitchFamily="66" charset="0"/>
              </a:rPr>
              <a:t>20+20=40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7" y="1854798"/>
            <a:ext cx="30812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latin typeface="Monotype Corsiva" panose="03010101010201010101" pitchFamily="66" charset="0"/>
              </a:rPr>
              <a:t>20*2=40</a:t>
            </a:r>
            <a:endParaRPr lang="ru-RU" sz="7200" dirty="0"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260559"/>
            <a:ext cx="61638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>
                <a:latin typeface="Monotype Corsiva" panose="03010101010201010101" pitchFamily="66" charset="0"/>
              </a:rPr>
              <a:t>10+10+10+10=40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4209" y="4504547"/>
            <a:ext cx="30812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latin typeface="Monotype Corsiva" panose="03010101010201010101" pitchFamily="66" charset="0"/>
              </a:rPr>
              <a:t>10*4=40</a:t>
            </a:r>
            <a:endParaRPr lang="ru-RU" sz="7200" dirty="0">
              <a:latin typeface="Monotype Corsiva" panose="03010101010201010101" pitchFamily="66" charset="0"/>
            </a:endParaRPr>
          </a:p>
        </p:txBody>
      </p:sp>
      <p:pic>
        <p:nvPicPr>
          <p:cNvPr id="5122" name="Picture 2" descr="https://ds02.infourok.ru/uploads/ex/0b07/0003b486-349f8269/2/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2" t="5300" r="27860" b="10808"/>
          <a:stretch/>
        </p:blipFill>
        <p:spPr bwMode="auto">
          <a:xfrm>
            <a:off x="5292080" y="134347"/>
            <a:ext cx="2369483" cy="344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51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083" y="312738"/>
            <a:ext cx="897406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8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Умножение </a:t>
            </a:r>
            <a:r>
              <a:rPr lang="ru-RU" sz="8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круглых чисел</a:t>
            </a:r>
          </a:p>
        </p:txBody>
      </p:sp>
      <p:sp>
        <p:nvSpPr>
          <p:cNvPr id="5" name="AutoShape 2" descr="https://1.bp.blogspot.com/-qGkaEESc14Q/XKDEOSNWm6I/AAAAAAAAAPA/d-1flSWGoaILP45P6-_udDeAo2MryKAcACLcBGAs/s1600/math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1.bp.blogspot.com/-qGkaEESc14Q/XKDEOSNWm6I/AAAAAAAAAPA/d-1flSWGoaILP45P6-_udDeAo2MryKAcACLcBGAs/s1600/math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8537"/>
            <a:ext cx="6768752" cy="4604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57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6" t="19318" r="27997" b="7007"/>
          <a:stretch/>
        </p:blipFill>
        <p:spPr bwMode="auto">
          <a:xfrm>
            <a:off x="835255" y="189700"/>
            <a:ext cx="7344816" cy="627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37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992" y="1556792"/>
            <a:ext cx="9073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AutoNum type="arabicPeriod"/>
            </a:pPr>
            <a:r>
              <a:rPr lang="ru-RU" sz="4800" b="1" dirty="0" smtClean="0">
                <a:latin typeface="Monotype Corsiva" panose="03010101010201010101" pitchFamily="66" charset="0"/>
              </a:rPr>
              <a:t>Читаем </a:t>
            </a:r>
            <a:r>
              <a:rPr lang="ru-RU" sz="4800" b="1" dirty="0">
                <a:latin typeface="Monotype Corsiva" panose="03010101010201010101" pitchFamily="66" charset="0"/>
              </a:rPr>
              <a:t>и записываем </a:t>
            </a:r>
            <a:r>
              <a:rPr lang="ru-RU" sz="4800" b="1" dirty="0" smtClean="0">
                <a:latin typeface="Monotype Corsiva" panose="03010101010201010101" pitchFamily="66" charset="0"/>
              </a:rPr>
              <a:t>пример;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992" y="220486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Monotype Corsiva" panose="03010101010201010101" pitchFamily="66" charset="0"/>
              </a:rPr>
              <a:t>2</a:t>
            </a:r>
            <a:r>
              <a:rPr lang="ru-RU" sz="4800" b="1" dirty="0">
                <a:latin typeface="Monotype Corsiva" panose="03010101010201010101" pitchFamily="66" charset="0"/>
              </a:rPr>
              <a:t>. </a:t>
            </a:r>
            <a:r>
              <a:rPr lang="ru-RU" sz="4800" b="1" dirty="0" smtClean="0">
                <a:latin typeface="Monotype Corsiva" panose="03010101010201010101" pitchFamily="66" charset="0"/>
              </a:rPr>
              <a:t>  Называем</a:t>
            </a:r>
            <a:r>
              <a:rPr lang="ru-RU" sz="4800" b="1" dirty="0">
                <a:latin typeface="Monotype Corsiva" panose="03010101010201010101" pitchFamily="66" charset="0"/>
              </a:rPr>
              <a:t>, сколько десятков в круглом числе;</a:t>
            </a:r>
            <a:endParaRPr lang="ru-RU" sz="4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992" y="3629631"/>
            <a:ext cx="89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Monotype Corsiva" panose="03010101010201010101" pitchFamily="66" charset="0"/>
              </a:rPr>
              <a:t>3.   Умножаем количество десятков на число;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409" y="515719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Monotype Corsiva" panose="03010101010201010101" pitchFamily="66" charset="0"/>
              </a:rPr>
              <a:t>4.   Количество </a:t>
            </a:r>
            <a:r>
              <a:rPr lang="ru-RU" sz="4800" b="1" dirty="0">
                <a:latin typeface="Monotype Corsiva" panose="03010101010201010101" pitchFamily="66" charset="0"/>
              </a:rPr>
              <a:t>десятков заменяем на круглое число 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" y="112856"/>
            <a:ext cx="9007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Алгоритм умножения круглых чисел</a:t>
            </a:r>
            <a:endParaRPr lang="ru-RU" sz="54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63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i.pinimg.com/originals/43/5d/c5/435dc591af10a8ba02c30d98ba69b8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29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9512" y="548680"/>
            <a:ext cx="84249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smtClean="0">
                <a:latin typeface="Monotype Corsiva" panose="03010101010201010101" pitchFamily="66" charset="0"/>
              </a:rPr>
              <a:t>20*5=</a:t>
            </a:r>
            <a:r>
              <a:rPr lang="ru-RU" sz="6600" smtClean="0">
                <a:solidFill>
                  <a:srgbClr val="FF0000"/>
                </a:solidFill>
                <a:latin typeface="Monotype Corsiva" panose="03010101010201010101" pitchFamily="66" charset="0"/>
              </a:rPr>
              <a:t>100</a:t>
            </a:r>
            <a:endParaRPr lang="ru-RU" sz="6600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6600" dirty="0" smtClean="0">
                <a:latin typeface="Monotype Corsiva" panose="03010101010201010101" pitchFamily="66" charset="0"/>
              </a:rPr>
              <a:t>30*3=</a:t>
            </a:r>
            <a:r>
              <a:rPr lang="ru-RU" sz="6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90</a:t>
            </a:r>
          </a:p>
          <a:p>
            <a:pPr algn="ctr"/>
            <a:r>
              <a:rPr lang="ru-RU" sz="6600" dirty="0" smtClean="0">
                <a:latin typeface="Monotype Corsiva" panose="03010101010201010101" pitchFamily="66" charset="0"/>
              </a:rPr>
              <a:t>10*5=</a:t>
            </a:r>
            <a:r>
              <a:rPr lang="ru-RU" sz="6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50</a:t>
            </a:r>
          </a:p>
          <a:p>
            <a:pPr algn="ctr"/>
            <a:r>
              <a:rPr lang="ru-RU" sz="6600" dirty="0" smtClean="0">
                <a:latin typeface="Monotype Corsiva" panose="03010101010201010101" pitchFamily="66" charset="0"/>
              </a:rPr>
              <a:t>10*5+50=</a:t>
            </a:r>
            <a:r>
              <a:rPr lang="ru-RU" sz="6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100</a:t>
            </a:r>
            <a:endParaRPr lang="ru-RU" sz="6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1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0-tub-ru.yandex.net/i?id=9f7da877c81b82d1b680215275d8a2f6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20" y="332656"/>
            <a:ext cx="32289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0-tub-ru.yandex.net/i?id=9f7da877c81b82d1b680215275d8a2f6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20" y="3596678"/>
            <a:ext cx="32289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0-tub-ru.yandex.net/i?id=9f7da877c81b82d1b680215275d8a2f6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32289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0-tub-ru.yandex.net/i?id=9f7da877c81b82d1b680215275d8a2f6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96679"/>
            <a:ext cx="32289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9610" y="1215868"/>
            <a:ext cx="27649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Monotype Corsiva" panose="03010101010201010101" pitchFamily="66" charset="0"/>
              </a:rPr>
              <a:t>20 кв.</a:t>
            </a:r>
            <a:endParaRPr lang="ru-RU" sz="8800" b="1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90314" y="1133381"/>
            <a:ext cx="27649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Monotype Corsiva" panose="03010101010201010101" pitchFamily="66" charset="0"/>
              </a:rPr>
              <a:t>20 кв.</a:t>
            </a:r>
            <a:endParaRPr lang="ru-RU" sz="8800" b="1" dirty="0"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610" y="4509120"/>
            <a:ext cx="27649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Monotype Corsiva" panose="03010101010201010101" pitchFamily="66" charset="0"/>
              </a:rPr>
              <a:t>20 кв.</a:t>
            </a:r>
            <a:endParaRPr lang="ru-RU" sz="8800" b="1" dirty="0">
              <a:latin typeface="Monotype Corsiva" panose="030101010102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8046" y="4509120"/>
            <a:ext cx="27649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Monotype Corsiva" panose="03010101010201010101" pitchFamily="66" charset="0"/>
              </a:rPr>
              <a:t>20 кв.</a:t>
            </a:r>
            <a:endParaRPr lang="ru-RU" sz="8800" b="1" dirty="0">
              <a:latin typeface="Monotype Corsiva" panose="03010101010201010101" pitchFamily="66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8840023">
            <a:off x="3100612" y="2264605"/>
            <a:ext cx="723288" cy="1306900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3082103">
            <a:off x="3066803" y="3680732"/>
            <a:ext cx="723288" cy="1306900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2578667">
            <a:off x="4714412" y="2275148"/>
            <a:ext cx="723288" cy="1306900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8056897">
            <a:off x="4712177" y="3715601"/>
            <a:ext cx="723288" cy="1366145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832954" y="2748171"/>
            <a:ext cx="13446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65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5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457" y="688628"/>
            <a:ext cx="9004388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latin typeface="Monotype Corsiva" panose="03010101010201010101" pitchFamily="66" charset="0"/>
              </a:rPr>
              <a:t>20*4=80(кв</a:t>
            </a:r>
            <a:r>
              <a:rPr lang="ru-RU" sz="7200" b="1" dirty="0" smtClean="0">
                <a:latin typeface="Monotype Corsiva" panose="03010101010201010101" pitchFamily="66" charset="0"/>
              </a:rPr>
              <a:t>.) </a:t>
            </a:r>
          </a:p>
          <a:p>
            <a:r>
              <a:rPr lang="ru-RU" sz="7200" b="1" dirty="0" smtClean="0">
                <a:latin typeface="Monotype Corsiva" panose="03010101010201010101" pitchFamily="66" charset="0"/>
              </a:rPr>
              <a:t>Ответ: 80 квартир всего.</a:t>
            </a:r>
            <a:endParaRPr lang="ru-RU" sz="7200" dirty="0">
              <a:latin typeface="Monotype Corsiva" panose="03010101010201010101" pitchFamily="66" charset="0"/>
            </a:endParaRPr>
          </a:p>
        </p:txBody>
      </p:sp>
      <p:pic>
        <p:nvPicPr>
          <p:cNvPr id="7170" name="Picture 2" descr="https://3.bp.blogspot.com/-zCKlvAOqThw/WqLqwQuBewI/AAAAAAAAJLs/otDfnTzOA68er0O1hHVgnkx_1xnfcH6ugCLcBGAs/s1600/%25D0%25B4%25D0%25BE%25D0%25BC%25D0%25B0-%25D0%25B7%25D0%25B0%25D0%25BC%25D0%25BA%25D0%25B8_DoV%2B%252860%25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8136904" cy="381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15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ds02.infourok.ru/uploads/ex/08df/0002c7fe-9a246b6a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7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40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img2.pngindir.com/20180405/vkw/kisspng-school-clip-art-audience-5ac5c117d72814.20557783152290946388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049" y="4207993"/>
            <a:ext cx="1846991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45" y="332656"/>
            <a:ext cx="914400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latin typeface="Monotype Corsiva" panose="03010101010201010101" pitchFamily="66" charset="0"/>
              </a:rPr>
              <a:t>Продолжи фразу.</a:t>
            </a:r>
          </a:p>
          <a:p>
            <a:r>
              <a:rPr lang="ru-RU" sz="5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- </a:t>
            </a:r>
            <a:r>
              <a:rPr lang="ru-RU" sz="5500" dirty="0">
                <a:solidFill>
                  <a:srgbClr val="FF0000"/>
                </a:solidFill>
                <a:latin typeface="Monotype Corsiva" panose="03010101010201010101" pitchFamily="66" charset="0"/>
              </a:rPr>
              <a:t>Сегодня на уроке я научился…</a:t>
            </a:r>
          </a:p>
          <a:p>
            <a:r>
              <a:rPr lang="ru-RU" sz="5500" dirty="0">
                <a:solidFill>
                  <a:srgbClr val="00B050"/>
                </a:solidFill>
                <a:latin typeface="Monotype Corsiva" panose="03010101010201010101" pitchFamily="66" charset="0"/>
              </a:rPr>
              <a:t>- Мне было интересно…</a:t>
            </a:r>
          </a:p>
          <a:p>
            <a:r>
              <a:rPr lang="ru-RU" sz="5500" dirty="0">
                <a:solidFill>
                  <a:srgbClr val="0070C0"/>
                </a:solidFill>
                <a:latin typeface="Monotype Corsiva" panose="03010101010201010101" pitchFamily="66" charset="0"/>
              </a:rPr>
              <a:t>- Я понял, что…</a:t>
            </a:r>
          </a:p>
          <a:p>
            <a:r>
              <a:rPr lang="ru-RU" sz="5500" dirty="0">
                <a:solidFill>
                  <a:srgbClr val="7030A0"/>
                </a:solidFill>
                <a:latin typeface="Monotype Corsiva" panose="03010101010201010101" pitchFamily="66" charset="0"/>
              </a:rPr>
              <a:t>- Больше всего мне понравилось…</a:t>
            </a:r>
          </a:p>
        </p:txBody>
      </p:sp>
    </p:spTree>
    <p:extLst>
      <p:ext uri="{BB962C8B-B14F-4D97-AF65-F5344CB8AC3E}">
        <p14:creationId xmlns:p14="http://schemas.microsoft.com/office/powerpoint/2010/main" val="84894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bject.com.ua/textbook/mathematics/10klas_1/10klas_1.files/image23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852936"/>
            <a:ext cx="3168352" cy="390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124" y="116632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Monotype Corsiva" panose="03010101010201010101" pitchFamily="66" charset="0"/>
              </a:rPr>
              <a:t> </a:t>
            </a:r>
            <a:r>
              <a:rPr lang="ru-RU" sz="5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Математика уступает свои крепости лишь сильным и </a:t>
            </a:r>
            <a:r>
              <a:rPr lang="ru-RU" sz="5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смелым. 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(А.П</a:t>
            </a:r>
            <a:r>
              <a:rPr lang="ru-RU" sz="5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. </a:t>
            </a:r>
            <a:r>
              <a:rPr lang="ru-RU" sz="5400" b="1" dirty="0" err="1">
                <a:solidFill>
                  <a:srgbClr val="7030A0"/>
                </a:solidFill>
                <a:latin typeface="Monotype Corsiva" panose="03010101010201010101" pitchFamily="66" charset="0"/>
              </a:rPr>
              <a:t>Конфорович</a:t>
            </a:r>
            <a:r>
              <a:rPr lang="ru-RU" sz="5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2586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52736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Monotype Corsiva" panose="03010101010201010101" pitchFamily="66" charset="0"/>
              </a:rPr>
              <a:t>50 – </a:t>
            </a:r>
            <a:r>
              <a:rPr lang="ru-RU" sz="4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30 </a:t>
            </a:r>
            <a:r>
              <a:rPr lang="ru-RU" sz="4800" dirty="0" smtClean="0">
                <a:latin typeface="Monotype Corsiva" panose="03010101010201010101" pitchFamily="66" charset="0"/>
              </a:rPr>
              <a:t>= </a:t>
            </a:r>
            <a:r>
              <a:rPr lang="ru-RU" sz="4800" dirty="0">
                <a:latin typeface="Monotype Corsiva" panose="03010101010201010101" pitchFamily="66" charset="0"/>
              </a:rPr>
              <a:t>20         </a:t>
            </a:r>
            <a:r>
              <a:rPr lang="ru-RU" sz="4800" dirty="0" smtClean="0">
                <a:latin typeface="Monotype Corsiva" panose="03010101010201010101" pitchFamily="66" charset="0"/>
              </a:rPr>
              <a:t>         </a:t>
            </a:r>
            <a:r>
              <a:rPr lang="ru-RU" sz="4800" dirty="0">
                <a:latin typeface="Monotype Corsiva" panose="03010101010201010101" pitchFamily="66" charset="0"/>
              </a:rPr>
              <a:t>60 </a:t>
            </a:r>
            <a:r>
              <a:rPr lang="ru-RU" sz="4800" dirty="0" smtClean="0">
                <a:latin typeface="Monotype Corsiva" panose="03010101010201010101" pitchFamily="66" charset="0"/>
              </a:rPr>
              <a:t>∙ </a:t>
            </a:r>
            <a:r>
              <a:rPr lang="ru-RU" sz="4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0</a:t>
            </a:r>
            <a:r>
              <a:rPr lang="ru-RU" sz="4800" dirty="0" smtClean="0">
                <a:latin typeface="Monotype Corsiva" panose="03010101010201010101" pitchFamily="66" charset="0"/>
              </a:rPr>
              <a:t> = </a:t>
            </a:r>
            <a:r>
              <a:rPr lang="ru-RU" sz="4800" dirty="0">
                <a:latin typeface="Monotype Corsiva" panose="03010101010201010101" pitchFamily="66" charset="0"/>
              </a:rPr>
              <a:t>0</a:t>
            </a:r>
          </a:p>
          <a:p>
            <a:r>
              <a:rPr lang="ru-RU" sz="4800" dirty="0">
                <a:latin typeface="Monotype Corsiva" panose="03010101010201010101" pitchFamily="66" charset="0"/>
              </a:rPr>
              <a:t>30 + </a:t>
            </a:r>
            <a:r>
              <a:rPr lang="ru-RU" sz="4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70</a:t>
            </a:r>
            <a:r>
              <a:rPr lang="ru-RU" sz="4800" dirty="0" smtClean="0">
                <a:latin typeface="Monotype Corsiva" panose="03010101010201010101" pitchFamily="66" charset="0"/>
              </a:rPr>
              <a:t> = </a:t>
            </a:r>
            <a:r>
              <a:rPr lang="ru-RU" sz="4800" dirty="0">
                <a:latin typeface="Monotype Corsiva" panose="03010101010201010101" pitchFamily="66" charset="0"/>
              </a:rPr>
              <a:t>100               </a:t>
            </a:r>
            <a:r>
              <a:rPr lang="ru-RU" sz="4800" dirty="0" smtClean="0">
                <a:latin typeface="Monotype Corsiva" panose="03010101010201010101" pitchFamily="66" charset="0"/>
              </a:rPr>
              <a:t> </a:t>
            </a:r>
            <a:r>
              <a:rPr lang="ru-RU" sz="4800" dirty="0">
                <a:latin typeface="Monotype Corsiva" panose="03010101010201010101" pitchFamily="66" charset="0"/>
              </a:rPr>
              <a:t>30 </a:t>
            </a:r>
            <a:r>
              <a:rPr lang="ru-RU" sz="4800" dirty="0" smtClean="0">
                <a:latin typeface="Monotype Corsiva" panose="03010101010201010101" pitchFamily="66" charset="0"/>
              </a:rPr>
              <a:t>: </a:t>
            </a:r>
            <a:r>
              <a:rPr lang="ru-RU" sz="4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</a:t>
            </a:r>
            <a:r>
              <a:rPr lang="ru-RU" sz="4800" dirty="0" smtClean="0">
                <a:latin typeface="Monotype Corsiva" panose="03010101010201010101" pitchFamily="66" charset="0"/>
              </a:rPr>
              <a:t> = </a:t>
            </a:r>
            <a:r>
              <a:rPr lang="ru-RU" sz="4800" dirty="0">
                <a:latin typeface="Monotype Corsiva" panose="03010101010201010101" pitchFamily="66" charset="0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2066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ello_html_5d3d62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7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live.staticflickr.com/8634/16458810198_abce03e652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69"/>
            <a:ext cx="8424936" cy="685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02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avatars.mds.yandex.net/get-pdb/2080781/be7c31db-f1d4-4e1a-9f25-8830723cd164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4168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42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94" y="2520219"/>
            <a:ext cx="4305880" cy="43058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13478"/>
            <a:ext cx="863249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Monotype Corsiva" panose="03010101010201010101" pitchFamily="66" charset="0"/>
              </a:rPr>
              <a:t>30 70 90     20 40 20 </a:t>
            </a:r>
            <a:endParaRPr lang="ru-RU" sz="8800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93481" y="313478"/>
            <a:ext cx="140455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>
                <a:latin typeface="Monotype Corsiva" panose="03010101010201010101" pitchFamily="66" charset="0"/>
              </a:rPr>
              <a:t>64</a:t>
            </a:r>
            <a:r>
              <a:rPr lang="ru-RU" sz="8000" dirty="0">
                <a:latin typeface="Monotype Corsiva" panose="03010101010201010101" pitchFamily="66" charset="0"/>
              </a:rPr>
              <a:t>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16078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avatars.mds.yandex.net/get-pdb/1976538/44a7c779-ac6d-45f2-ba0e-7edd4b24cd6f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56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632437">
            <a:off x="1060450" y="4214381"/>
            <a:ext cx="8388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Круглые числа</a:t>
            </a:r>
            <a:endParaRPr lang="ru-RU" sz="9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54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2734" y="446877"/>
            <a:ext cx="922239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700" dirty="0">
                <a:latin typeface="Monotype Corsiva" panose="03010101010201010101" pitchFamily="66" charset="0"/>
              </a:rPr>
              <a:t>30+40-20+10-30+50=80</a:t>
            </a:r>
          </a:p>
        </p:txBody>
      </p:sp>
      <p:pic>
        <p:nvPicPr>
          <p:cNvPr id="6148" name="Picture 4" descr="https://avatars.mds.yandex.net/get-pdb/1534889/b67a8afb-6b6d-4f96-9706-5c5900bc2e51/s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55"/>
          <a:stretch/>
        </p:blipFill>
        <p:spPr bwMode="auto">
          <a:xfrm>
            <a:off x="1475656" y="1784202"/>
            <a:ext cx="5544616" cy="476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70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www.unikru.ru/userfiles/181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99"/>
            <a:ext cx="9144000" cy="683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83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139</TotalTime>
  <Words>140</Words>
  <Application>Microsoft Office PowerPoint</Application>
  <PresentationFormat>Экран (4:3)</PresentationFormat>
  <Paragraphs>39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Мария</cp:lastModifiedBy>
  <cp:revision>17</cp:revision>
  <dcterms:created xsi:type="dcterms:W3CDTF">2020-01-26T10:37:40Z</dcterms:created>
  <dcterms:modified xsi:type="dcterms:W3CDTF">2021-04-29T14:02:41Z</dcterms:modified>
</cp:coreProperties>
</file>