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6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54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6bd5-7975-a5d8-fa29905d4ca5.jpg"/>
          <p:cNvPicPr>
            <a:picLocks noChangeAspect="1"/>
          </p:cNvPicPr>
          <p:nvPr/>
        </p:nvPicPr>
        <p:blipFill>
          <a:blip r:embed="rId3"/>
          <a:srcRect t="19079" b="19079"/>
          <a:stretch/>
        </p:blipFill>
        <p:spPr>
          <a:xfrm>
            <a:off x="4572000" y="257175"/>
            <a:ext cx="4269921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51435"/>
            <a:ext cx="3931920" cy="169735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3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US" sz="3000" b="1" dirty="0">
                <a:solidFill>
                  <a:srgbClr val="000000"/>
                </a:solidFill>
              </a:rPr>
              <a:t>Животноводство и растениеводство Оренбургской области</a:t>
            </a:r>
            <a:endParaRPr lang="en-US" sz="3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5a63-7931-a079-8b6aceb94589.jpg"/>
          <p:cNvPicPr>
            <a:picLocks noChangeAspect="1"/>
          </p:cNvPicPr>
          <p:nvPr/>
        </p:nvPicPr>
        <p:blipFill>
          <a:blip r:embed="rId3"/>
          <a:srcRect l="9496" r="9496"/>
          <a:stretch/>
        </p:blipFill>
        <p:spPr>
          <a:xfrm>
            <a:off x="6766560" y="257175"/>
            <a:ext cx="2139043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Географическое положение и климат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82842" y="1465490"/>
            <a:ext cx="5864218" cy="341267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3200" dirty="0">
                <a:solidFill>
                  <a:srgbClr val="000000"/>
                </a:solidFill>
              </a:rPr>
              <a:t>Оренбургская </a:t>
            </a:r>
            <a:r>
              <a:rPr lang="en-US" sz="3200" dirty="0" err="1">
                <a:solidFill>
                  <a:srgbClr val="000000"/>
                </a:solidFill>
              </a:rPr>
              <a:t>область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находится</a:t>
            </a:r>
            <a:endParaRPr lang="ru-RU" sz="3200" dirty="0">
              <a:solidFill>
                <a:srgbClr val="000000"/>
              </a:solidFill>
            </a:endParaRPr>
          </a:p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endParaRPr lang="ru-RU" sz="3200" dirty="0">
              <a:solidFill>
                <a:srgbClr val="000000"/>
              </a:solidFill>
            </a:endParaRPr>
          </a:p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3200" dirty="0">
                <a:solidFill>
                  <a:srgbClr val="000000"/>
                </a:solidFill>
              </a:rPr>
              <a:t> на юге России. </a:t>
            </a:r>
            <a:r>
              <a:rPr lang="en-US" sz="3200" dirty="0" err="1">
                <a:solidFill>
                  <a:srgbClr val="000000"/>
                </a:solidFill>
              </a:rPr>
              <a:t>Здесь</a:t>
            </a:r>
            <a:r>
              <a:rPr lang="en-US" sz="3200" dirty="0">
                <a:solidFill>
                  <a:srgbClr val="000000"/>
                </a:solidFill>
              </a:rPr>
              <a:t> </a:t>
            </a:r>
            <a:r>
              <a:rPr lang="en-US" sz="3200" dirty="0" err="1">
                <a:solidFill>
                  <a:srgbClr val="000000"/>
                </a:solidFill>
              </a:rPr>
              <a:t>умеренно</a:t>
            </a:r>
            <a:endParaRPr lang="ru-RU" sz="3200" dirty="0">
              <a:solidFill>
                <a:srgbClr val="000000"/>
              </a:solidFill>
            </a:endParaRPr>
          </a:p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endParaRPr lang="ru-RU" sz="3200" dirty="0">
              <a:solidFill>
                <a:srgbClr val="000000"/>
              </a:solidFill>
            </a:endParaRPr>
          </a:p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3200" dirty="0">
                <a:solidFill>
                  <a:srgbClr val="000000"/>
                </a:solidFill>
              </a:rPr>
              <a:t> континентальный </a:t>
            </a:r>
            <a:r>
              <a:rPr lang="en-US" sz="3200" dirty="0" err="1">
                <a:solidFill>
                  <a:srgbClr val="000000"/>
                </a:solidFill>
              </a:rPr>
              <a:t>климат</a:t>
            </a:r>
            <a:r>
              <a:rPr lang="en-US" sz="3200" dirty="0">
                <a:solidFill>
                  <a:srgbClr val="000000"/>
                </a:solidFill>
              </a:rPr>
              <a:t>:</a:t>
            </a:r>
            <a:endParaRPr lang="ru-RU" sz="3200" dirty="0">
              <a:solidFill>
                <a:srgbClr val="000000"/>
              </a:solidFill>
            </a:endParaRPr>
          </a:p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3200" dirty="0">
                <a:solidFill>
                  <a:srgbClr val="000000"/>
                </a:solidFill>
              </a:rPr>
              <a:t> жаркое лето и холодная зима.</a:t>
            </a:r>
            <a:endParaRPr lang="en-US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8f45-701b-b9ba-1a0c373f2618.jpg"/>
          <p:cNvPicPr>
            <a:picLocks noChangeAspect="1"/>
          </p:cNvPicPr>
          <p:nvPr/>
        </p:nvPicPr>
        <p:blipFill>
          <a:blip r:embed="rId3"/>
          <a:srcRect t="17857" b="17857"/>
          <a:stretch/>
        </p:blipFill>
        <p:spPr>
          <a:xfrm>
            <a:off x="0" y="0"/>
            <a:ext cx="4572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37760" y="308610"/>
            <a:ext cx="393192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Основные направления растениеводства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4937760" y="1028700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Зерновые культуры (пшеница, ячмень) занимают большую часть посевных площадей.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Подсолнечник и другие масличные культуры выращиваются для производства масла.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Овощи и бахчевые культуры обеспечивают местное население свежими продуктами.</a:t>
            </a:r>
            <a:endParaRPr lang="en-US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00bf-71c5-9a50-30cc4cdca9ab.jpg"/>
          <p:cNvPicPr>
            <a:picLocks noChangeAspect="1"/>
          </p:cNvPicPr>
          <p:nvPr/>
        </p:nvPicPr>
        <p:blipFill>
          <a:blip r:embed="rId3"/>
          <a:srcRect l="13674" r="13674"/>
          <a:stretch/>
        </p:blipFill>
        <p:spPr>
          <a:xfrm>
            <a:off x="274320" y="1543050"/>
            <a:ext cx="4245429" cy="333919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Особенности животноводства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4754880" y="1594485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Разведение крупного рогатого скота обеспечивает производство молока и мяса.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Овцеводство и козоводство дают шерсть, пух и мясо.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Свиноводство и птицеводство обеспечивают мясные и яичные продукты.</a:t>
            </a:r>
            <a:endParaRPr lang="en-US" sz="1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549EE11-A7CC-3B70-0886-6222A35A64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71750"/>
            <a:ext cx="4509774" cy="2571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D85BB6-0660-9962-6AF9-C621106F4C7D}"/>
              </a:ext>
            </a:extLst>
          </p:cNvPr>
          <p:cNvSpPr txBox="1"/>
          <p:nvPr/>
        </p:nvSpPr>
        <p:spPr>
          <a:xfrm>
            <a:off x="401934" y="201027"/>
            <a:ext cx="850090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</a:rPr>
              <a:t>По данным на первое полугодие 2025 года, в сфере животноводства Оренбургской области наблюдается снижение показателей по сравнению с аналогичным периодом прошлого года. </a:t>
            </a:r>
          </a:p>
          <a:p>
            <a:endParaRPr lang="ru-RU" dirty="0">
              <a:solidFill>
                <a:srgbClr val="000000"/>
              </a:solidFill>
            </a:endParaRPr>
          </a:p>
          <a:p>
            <a:r>
              <a:rPr lang="ru-RU" dirty="0">
                <a:solidFill>
                  <a:srgbClr val="000000"/>
                </a:solidFill>
              </a:rPr>
              <a:t>Например: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</a:rPr>
              <a:t>Производство мяса скота и птицы упало на 18,4%, составив 55,6 тыс. тонн.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</a:rPr>
              <a:t>Производство молока сократилось на 0,5%, до 299 тыс. тонн.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0000"/>
                </a:solidFill>
              </a:rPr>
              <a:t>Производство яиц снизилось на 1,1%, достигнув 522,4 млн штук.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df-fa2f-7c78-b9be-245632ff10ab.jpg"/>
          <p:cNvPicPr>
            <a:picLocks noChangeAspect="1"/>
          </p:cNvPicPr>
          <p:nvPr/>
        </p:nvPicPr>
        <p:blipFill>
          <a:blip r:embed="rId3"/>
          <a:srcRect t="19372" b="19372"/>
          <a:stretch/>
        </p:blipFill>
        <p:spPr>
          <a:xfrm>
            <a:off x="4572000" y="257175"/>
            <a:ext cx="4310743" cy="4620986"/>
          </a:xfrm>
          <a:prstGeom prst="rect">
            <a:avLst/>
          </a:prstGeom>
        </p:spPr>
      </p:pic>
      <p:pic>
        <p:nvPicPr>
          <p:cNvPr id="3" name="Image 1" descr="https://cdn-app.sberdevices.ru/misc/0.0.0/assets/gigachat-web/f279b7d8_Image-Shape.png"/>
          <p:cNvPicPr>
            <a:picLocks noChangeAspect="1"/>
          </p:cNvPicPr>
          <p:nvPr/>
        </p:nvPicPr>
        <p:blipFill>
          <a:blip r:embed="rId4"/>
          <a:srcRect l="3357" r="3357"/>
          <a:stretch/>
        </p:blipFill>
        <p:spPr>
          <a:xfrm>
            <a:off x="274320" y="257175"/>
            <a:ext cx="4310743" cy="4620986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548640" y="514350"/>
            <a:ext cx="2743200" cy="5657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Проблемы и вызовы отрасли</a:t>
            </a:r>
            <a:endParaRPr lang="en-US" sz="2200" dirty="0"/>
          </a:p>
        </p:txBody>
      </p:sp>
      <p:sp>
        <p:nvSpPr>
          <p:cNvPr id="5" name="Text 1"/>
          <p:cNvSpPr/>
          <p:nvPr/>
        </p:nvSpPr>
        <p:spPr>
          <a:xfrm>
            <a:off x="548640" y="1131570"/>
            <a:ext cx="2743200" cy="210883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Засухи и природные катаклизмы снижают урожайность.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Недостаток финансирования и технологий ограничивает развитие.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Конкуренция на рынке усложняет сбыт продукции.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959d-7b9f-a637-39c793ebd0c6.jpg"/>
          <p:cNvPicPr>
            <a:picLocks noChangeAspect="1"/>
          </p:cNvPicPr>
          <p:nvPr/>
        </p:nvPicPr>
        <p:blipFill>
          <a:blip r:embed="rId3"/>
          <a:srcRect t="3262" b="3262"/>
          <a:stretch/>
        </p:blipFill>
        <p:spPr>
          <a:xfrm>
            <a:off x="274320" y="257175"/>
            <a:ext cx="2824843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38328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Перспективы развития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383280" y="771525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Внедрение современных технологий повысит производительность и качество продукции.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Поддержка фермерских хозяйств обеспечит стабильность и развитие отрасли.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Развитие экспорта продукции увеличит доходы и укрепит позиции региона на рынке.</a:t>
            </a:r>
            <a:endParaRPr lang="en-US" sz="15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8DBFCE-E30F-AA63-4D51-37D4CE23F709}"/>
              </a:ext>
            </a:extLst>
          </p:cNvPr>
          <p:cNvSpPr txBox="1"/>
          <p:nvPr/>
        </p:nvSpPr>
        <p:spPr>
          <a:xfrm>
            <a:off x="3383279" y="3122021"/>
            <a:ext cx="5680333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srgbClr val="000000"/>
                </a:solidFill>
              </a:rPr>
              <a:t>В декабре 2025 года в Оренбургской области разработали региональную программу развития молочного скотоводства на 2026–2030 годы. Программа предусматривает государственную поддержку ключевых направлений отрасли: увеличение производства молока, приобретение высокопродуктивного племенного скота, строительство и модернизацию ферм, развитие кадрового потенциала и внедрение современных технологий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76ad-7e0f-b37c-73c7e5f6b47b.jpg"/>
          <p:cNvPicPr>
            <a:picLocks noChangeAspect="1"/>
          </p:cNvPicPr>
          <p:nvPr/>
        </p:nvPicPr>
        <p:blipFill>
          <a:blip r:embed="rId3"/>
          <a:srcRect t="276" b="276"/>
          <a:stretch/>
        </p:blipFill>
        <p:spPr>
          <a:xfrm>
            <a:off x="6217920" y="0"/>
            <a:ext cx="2955471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Экологические аспекты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365760" y="771525"/>
            <a:ext cx="3931920" cy="128587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В Оренбургской области особое внимание уделяется охране почв и водных ресурсов. Внедрение экологически чистых технологий помогает сохранить природу и повысить эффективность сельского хозяйства.</a:t>
            </a:r>
            <a:endParaRPr lang="en-US" sz="15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8df0-7f79-87b7-3059111a531e.jpg"/>
          <p:cNvPicPr>
            <a:picLocks noChangeAspect="1"/>
          </p:cNvPicPr>
          <p:nvPr/>
        </p:nvPicPr>
        <p:blipFill>
          <a:blip r:embed="rId3"/>
          <a:srcRect l="6714" r="6714"/>
          <a:stretch/>
        </p:blipFill>
        <p:spPr>
          <a:xfrm>
            <a:off x="274320" y="257175"/>
            <a:ext cx="2286000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3464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Влияние на экономику региона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2834640" y="771525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Создание рабочих мест для жителей сельских районов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Вклад в региональный бюджет через налоги и сборы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Поддержка сельских территорий, улучшение инфраструктуры и качества жизни</a:t>
            </a:r>
            <a:endParaRPr lang="en-US" sz="1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740e-7681-8b2c-bb9098bd24ae.jpg"/>
          <p:cNvPicPr>
            <a:picLocks noChangeAspect="1"/>
          </p:cNvPicPr>
          <p:nvPr/>
        </p:nvPicPr>
        <p:blipFill>
          <a:blip r:embed="rId3"/>
          <a:srcRect l="13674" r="13674"/>
          <a:stretch/>
        </p:blipFill>
        <p:spPr>
          <a:xfrm>
            <a:off x="274320" y="1543050"/>
            <a:ext cx="4245429" cy="3339193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6576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Социальное значение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4754880" y="1594485"/>
            <a:ext cx="3931920" cy="154305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000"/>
              </a:lnSpc>
              <a:spcBef>
                <a:spcPts val="100"/>
              </a:spcBef>
              <a:spcAft>
                <a:spcPts val="100"/>
              </a:spcAft>
              <a:buNone/>
            </a:pPr>
            <a:r>
              <a:rPr lang="en-US" sz="1500" dirty="0">
                <a:solidFill>
                  <a:srgbClr val="000000"/>
                </a:solidFill>
              </a:rPr>
              <a:t>Животноводство и растениеводство сохраняют традиции и культуру Оренбургской области, поддерживают сельские сообщества. Фермеры передают опыт из поколения в поколение, укрепляя социальную стабильность и обеспечивая занятость населения.</a:t>
            </a:r>
            <a:endParaRPr lang="en-US" sz="1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content-studio.sberdevices.ru/prod-gc/0199bf59-55b3-7eab-8891-2b2cca330488/019b2ce0-664f-7133-b2ec-40e7019ff0b0.jpg"/>
          <p:cNvPicPr>
            <a:picLocks noChangeAspect="1"/>
          </p:cNvPicPr>
          <p:nvPr/>
        </p:nvPicPr>
        <p:blipFill>
          <a:blip r:embed="rId3"/>
          <a:srcRect l="6714" r="6714"/>
          <a:stretch/>
        </p:blipFill>
        <p:spPr>
          <a:xfrm>
            <a:off x="274320" y="257175"/>
            <a:ext cx="2286000" cy="462098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834640" y="308610"/>
            <a:ext cx="3931920" cy="3086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ts val="22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US" sz="2200" b="1" dirty="0">
                <a:solidFill>
                  <a:srgbClr val="000000"/>
                </a:solidFill>
              </a:rPr>
              <a:t>Выводы и заключение</a:t>
            </a:r>
            <a:endParaRPr lang="en-US" sz="2200" dirty="0"/>
          </a:p>
        </p:txBody>
      </p:sp>
      <p:sp>
        <p:nvSpPr>
          <p:cNvPr id="4" name="Text 1"/>
          <p:cNvSpPr/>
          <p:nvPr/>
        </p:nvSpPr>
        <p:spPr>
          <a:xfrm>
            <a:off x="2834640" y="771525"/>
            <a:ext cx="3931920" cy="262318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Животноводство и растениеводство играют важную роль в экономике Оренбургской области, обеспечивая рабочие места и вклад в бюджет.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Необходимо развивать отрасль, внедряя современные технологии и поддерживая фермеров для повышения эффективности.</a:t>
            </a:r>
            <a:endParaRPr lang="en-US" sz="1500" dirty="0"/>
          </a:p>
          <a:p>
            <a:pPr marL="177800" indent="-177800">
              <a:lnSpc>
                <a:spcPts val="1770"/>
              </a:lnSpc>
              <a:spcBef>
                <a:spcPts val="100"/>
              </a:spcBef>
              <a:spcAft>
                <a:spcPts val="100"/>
              </a:spcAft>
              <a:buSzPct val="100000"/>
              <a:buChar char="•"/>
            </a:pPr>
            <a:r>
              <a:rPr lang="en-US" sz="1500" dirty="0">
                <a:solidFill>
                  <a:srgbClr val="000000"/>
                </a:solidFill>
              </a:rPr>
              <a:t>Важно сохранять экологическое равновесие и поддерживать социальные аспекты, сохраняя традиции и культуру региона.</a:t>
            </a:r>
            <a:endParaRPr lang="en-US" sz="1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413</Words>
  <Application>Microsoft Office PowerPoint</Application>
  <PresentationFormat>Экран (16:9)</PresentationFormat>
  <Paragraphs>54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3" baseType="lpstr"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Админ</cp:lastModifiedBy>
  <cp:revision>2</cp:revision>
  <dcterms:created xsi:type="dcterms:W3CDTF">2025-12-17T15:15:46Z</dcterms:created>
  <dcterms:modified xsi:type="dcterms:W3CDTF">2025-12-17T15:22:40Z</dcterms:modified>
</cp:coreProperties>
</file>