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80" r:id="rId11"/>
    <p:sldId id="268" r:id="rId12"/>
    <p:sldId id="269" r:id="rId13"/>
    <p:sldId id="271" r:id="rId14"/>
    <p:sldId id="272" r:id="rId15"/>
    <p:sldId id="273" r:id="rId16"/>
    <p:sldId id="274" r:id="rId17"/>
    <p:sldId id="275" r:id="rId18"/>
    <p:sldId id="276" r:id="rId19"/>
    <p:sldId id="278" r:id="rId20"/>
    <p:sldId id="279" r:id="rId21"/>
    <p:sldId id="28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9/8/2019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6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131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9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87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66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39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080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367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212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452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>
                <a:solidFill>
                  <a:srgbClr val="A6B727"/>
                </a:solidFill>
              </a:rPr>
              <a:pPr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12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96DFF08F-DC6B-4601-B491-B0F83F6DD2DA}" type="datetimeFigureOut">
              <a:rPr lang="en-US" smtClean="0">
                <a:solidFill>
                  <a:srgbClr val="A6B727"/>
                </a:solidFill>
              </a:rPr>
              <a:pPr defTabSz="457200"/>
              <a:t>9/8/2019</a:t>
            </a:fld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srgbClr val="A6B727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4FAB73BC-B049-4115-A692-8D63A059BFB8}" type="slidenum">
              <a:rPr lang="en-US" smtClean="0">
                <a:solidFill>
                  <a:srgbClr val="A6B727"/>
                </a:solidFill>
              </a:rPr>
              <a:pPr defTabSz="457200"/>
              <a:t>‹#›</a:t>
            </a:fld>
            <a:endParaRPr lang="en-US" dirty="0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34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268760"/>
            <a:ext cx="87849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Воздействие человека на природу</a:t>
            </a:r>
            <a:endParaRPr lang="ru-RU" sz="8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59832" y="5517232"/>
            <a:ext cx="6084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Учитель обществознания Соболева Анна Сергеевна. МБОУ «Биотехнологический лицей № 21» </a:t>
            </a:r>
            <a:r>
              <a:rPr lang="ru-RU" b="1" dirty="0" err="1" smtClean="0"/>
              <a:t>р.п</a:t>
            </a:r>
            <a:r>
              <a:rPr lang="ru-RU" b="1" dirty="0" smtClean="0"/>
              <a:t>. Кольцово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3806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240982"/>
            <a:ext cx="7272808" cy="160384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3600" b="1" dirty="0" smtClean="0">
                <a:solidFill>
                  <a:schemeClr val="bg1"/>
                </a:solidFill>
              </a:rPr>
              <a:t>Типы хозяйственной деятельности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4941168"/>
            <a:ext cx="4824536" cy="122413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3600" b="1" dirty="0" smtClean="0"/>
              <a:t>Производящее хозяйство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2816" y="3356992"/>
            <a:ext cx="4968552" cy="122413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3600" b="1" dirty="0" smtClean="0"/>
              <a:t>Присваивающее хозяйство</a:t>
            </a:r>
            <a:endParaRPr lang="ru-RU" sz="3600" b="1" dirty="0"/>
          </a:p>
        </p:txBody>
      </p:sp>
      <p:sp>
        <p:nvSpPr>
          <p:cNvPr id="7" name="Стрелка вниз 6"/>
          <p:cNvSpPr/>
          <p:nvPr/>
        </p:nvSpPr>
        <p:spPr>
          <a:xfrm>
            <a:off x="3419872" y="1844824"/>
            <a:ext cx="360040" cy="1368152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b="1"/>
          </a:p>
        </p:txBody>
      </p:sp>
      <p:sp>
        <p:nvSpPr>
          <p:cNvPr id="8" name="Стрелка вниз 7"/>
          <p:cNvSpPr/>
          <p:nvPr/>
        </p:nvSpPr>
        <p:spPr>
          <a:xfrm>
            <a:off x="6012160" y="1844824"/>
            <a:ext cx="360040" cy="2736304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b="1"/>
          </a:p>
        </p:txBody>
      </p:sp>
    </p:spTree>
    <p:extLst>
      <p:ext uri="{BB962C8B-B14F-4D97-AF65-F5344CB8AC3E}">
        <p14:creationId xmlns:p14="http://schemas.microsoft.com/office/powerpoint/2010/main" val="4078339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850106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Присваивающее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052736"/>
            <a:ext cx="8424936" cy="3849291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хозяйство с преобладающей экономической ролью охоты, собирательства и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рыболовства.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2699"/>
            <a:ext cx="5165314" cy="32192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009" y="2906627"/>
            <a:ext cx="5275287" cy="395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1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Производящее хозяйство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1"/>
            <a:ext cx="8712968" cy="2952328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хозяйство, где основным источником существования являются выращиваемые культурные растения и домашние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645024"/>
            <a:ext cx="5248126" cy="24012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068960"/>
            <a:ext cx="5194019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69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6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endParaRPr lang="ru-RU" sz="6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184576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изучающая взаимоотношения человека, животных, растений и микроорганизмов между собой и с окружающей средой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Окружающая </a:t>
            </a:r>
            <a:r>
              <a:rPr lang="ru-RU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</a:t>
            </a:r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среда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(условия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существования животных и растений в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какой-либо местности).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25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848"/>
            <a:ext cx="2448272" cy="6081464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всё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при целевой деятельности человека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сама деятельность.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55848"/>
            <a:ext cx="6441638" cy="60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86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55776" y="356871"/>
            <a:ext cx="4824536" cy="151216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Виды ресурсов</a:t>
            </a:r>
            <a:endParaRPr lang="ru-RU" sz="3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83560" y="2852708"/>
            <a:ext cx="3960440" cy="10801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Неисчерпаемые ресурсы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5556" y="2839842"/>
            <a:ext cx="3960440" cy="10801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Исчерпаемые ресурсы</a:t>
            </a:r>
            <a:endParaRPr lang="ru-RU" sz="3600" b="1" dirty="0"/>
          </a:p>
        </p:txBody>
      </p:sp>
      <p:sp>
        <p:nvSpPr>
          <p:cNvPr id="7" name="Стрелка вниз 6"/>
          <p:cNvSpPr/>
          <p:nvPr/>
        </p:nvSpPr>
        <p:spPr>
          <a:xfrm>
            <a:off x="3275856" y="2060848"/>
            <a:ext cx="360040" cy="72008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b="1"/>
          </a:p>
        </p:txBody>
      </p:sp>
      <p:sp>
        <p:nvSpPr>
          <p:cNvPr id="8" name="Стрелка вниз 7"/>
          <p:cNvSpPr/>
          <p:nvPr/>
        </p:nvSpPr>
        <p:spPr>
          <a:xfrm>
            <a:off x="5652120" y="2080368"/>
            <a:ext cx="360040" cy="72008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b="1"/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4653136"/>
            <a:ext cx="2088232" cy="16561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400" b="1" dirty="0" smtClean="0"/>
              <a:t>Восполнимые</a:t>
            </a: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4653136"/>
            <a:ext cx="2556284" cy="16561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400" b="1" dirty="0" smtClean="0"/>
              <a:t>Невосполнимые</a:t>
            </a:r>
            <a:endParaRPr lang="ru-RU" sz="2400" b="1" dirty="0"/>
          </a:p>
        </p:txBody>
      </p:sp>
      <p:sp>
        <p:nvSpPr>
          <p:cNvPr id="11" name="Стрелка вниз 10"/>
          <p:cNvSpPr/>
          <p:nvPr/>
        </p:nvSpPr>
        <p:spPr>
          <a:xfrm>
            <a:off x="1078108" y="4149080"/>
            <a:ext cx="360040" cy="46122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b="1"/>
          </a:p>
        </p:txBody>
      </p:sp>
      <p:sp>
        <p:nvSpPr>
          <p:cNvPr id="12" name="Стрелка вниз 11"/>
          <p:cNvSpPr/>
          <p:nvPr/>
        </p:nvSpPr>
        <p:spPr>
          <a:xfrm>
            <a:off x="3248236" y="4142379"/>
            <a:ext cx="360040" cy="46122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b="1"/>
          </a:p>
        </p:txBody>
      </p:sp>
    </p:spTree>
    <p:extLst>
      <p:ext uri="{BB962C8B-B14F-4D97-AF65-F5344CB8AC3E}">
        <p14:creationId xmlns:p14="http://schemas.microsoft.com/office/powerpoint/2010/main" val="331131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16737"/>
            <a:ext cx="8229600" cy="1143000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 атмосферы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179388" y="1124744"/>
            <a:ext cx="3672532" cy="1943894"/>
          </a:xfrm>
          <a:solidFill>
            <a:srgbClr val="DDEAB4"/>
          </a:solidFill>
        </p:spPr>
        <p:txBody>
          <a:bodyPr/>
          <a:lstStyle/>
          <a:p>
            <a:pPr algn="ctr">
              <a:buFontTx/>
              <a:buNone/>
            </a:pPr>
            <a:r>
              <a:rPr lang="ru-RU" b="1" dirty="0"/>
              <a:t>Естественное загрязнение</a:t>
            </a:r>
          </a:p>
          <a:p>
            <a:pPr>
              <a:buFontTx/>
              <a:buNone/>
            </a:pPr>
            <a:endParaRPr lang="ru-RU" b="1" dirty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028541" y="1124744"/>
            <a:ext cx="4975225" cy="2665412"/>
          </a:xfrm>
          <a:solidFill>
            <a:schemeClr val="folHlink"/>
          </a:solidFill>
        </p:spPr>
        <p:txBody>
          <a:bodyPr/>
          <a:lstStyle/>
          <a:p>
            <a:pPr algn="ctr">
              <a:buFontTx/>
              <a:buNone/>
            </a:pPr>
            <a:r>
              <a:rPr lang="ru-RU" b="1" dirty="0">
                <a:solidFill>
                  <a:schemeClr val="bg1"/>
                </a:solidFill>
              </a:rPr>
              <a:t>Результат деятельности человека:</a:t>
            </a:r>
          </a:p>
          <a:p>
            <a:r>
              <a:rPr lang="ru-RU" dirty="0">
                <a:solidFill>
                  <a:schemeClr val="bg1"/>
                </a:solidFill>
              </a:rPr>
              <a:t>Сжигание топлива</a:t>
            </a:r>
          </a:p>
          <a:p>
            <a:r>
              <a:rPr lang="ru-RU" dirty="0">
                <a:solidFill>
                  <a:schemeClr val="bg1"/>
                </a:solidFill>
              </a:rPr>
              <a:t>Автомобили</a:t>
            </a:r>
          </a:p>
          <a:p>
            <a:r>
              <a:rPr lang="ru-RU" dirty="0">
                <a:solidFill>
                  <a:schemeClr val="bg1"/>
                </a:solidFill>
              </a:rPr>
              <a:t>Промышленность (смог)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54" y="2636912"/>
            <a:ext cx="3716351" cy="36004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605" y="3679879"/>
            <a:ext cx="5222395" cy="311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639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Загрязнение воды и почвы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196975"/>
            <a:ext cx="8229600" cy="1800225"/>
          </a:xfrm>
        </p:spPr>
        <p:txBody>
          <a:bodyPr/>
          <a:lstStyle/>
          <a:p>
            <a:r>
              <a:rPr lang="ru-RU" b="1"/>
              <a:t>Кислотные дожди</a:t>
            </a:r>
          </a:p>
          <a:p>
            <a:r>
              <a:rPr lang="ru-RU" b="1"/>
              <a:t>Отходы промышленности</a:t>
            </a:r>
          </a:p>
          <a:p>
            <a:r>
              <a:rPr lang="ru-RU" b="1"/>
              <a:t>Бытовые отходы</a:t>
            </a:r>
          </a:p>
          <a:p>
            <a:pPr>
              <a:buFontTx/>
              <a:buNone/>
            </a:pPr>
            <a:endParaRPr lang="ru-RU" b="1"/>
          </a:p>
        </p:txBody>
      </p:sp>
      <p:pic>
        <p:nvPicPr>
          <p:cNvPr id="13316" name="Picture 4" descr="0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068638"/>
            <a:ext cx="6408737" cy="36052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8742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332656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раздельный сбор отходов ?</a:t>
            </a:r>
            <a:endParaRPr lang="ru-RU" sz="4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67125"/>
            <a:ext cx="8568951" cy="465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282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289679"/>
            <a:ext cx="88569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Наибольшая часть </a:t>
            </a:r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отходов:</a:t>
            </a:r>
          </a:p>
          <a:p>
            <a:endParaRPr lang="ru-RU" sz="3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Пищевые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растительные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отходы;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Макулатура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(бумага, картон, упаковка, журналы и газеты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Пластмассы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(полиэтилен и пластик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Стекло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(стеклянная тара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Металлы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(черные и цветные, например, алюминиевые банки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Текстиль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(изношенная одежда, например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Другой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мусор (древесина, резина, кожа).</a:t>
            </a:r>
          </a:p>
        </p:txBody>
      </p:sp>
    </p:spTree>
    <p:extLst>
      <p:ext uri="{BB962C8B-B14F-4D97-AF65-F5344CB8AC3E}">
        <p14:creationId xmlns:p14="http://schemas.microsoft.com/office/powerpoint/2010/main" val="373182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0787"/>
            <a:ext cx="871296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среднем человек производит от 1 кг мусора в день. </a:t>
            </a:r>
            <a:endParaRPr lang="ru-RU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тонн мусора произведут 2000 человек за 1 год (365дн)?</a:t>
            </a:r>
          </a:p>
          <a:p>
            <a:r>
              <a:rPr lang="ru-RU" sz="3200" dirty="0">
                <a:solidFill>
                  <a:srgbClr val="418AB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х 2000 = 2000 кг отходов мы производим в день</a:t>
            </a:r>
          </a:p>
          <a:p>
            <a:pPr algn="just"/>
            <a:r>
              <a:rPr lang="ru-RU" sz="3200" dirty="0">
                <a:solidFill>
                  <a:srgbClr val="418AB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2000 х 365 = 730000 кг отходов мы производим в год</a:t>
            </a:r>
          </a:p>
          <a:p>
            <a:pPr algn="just"/>
            <a:r>
              <a:rPr lang="ru-RU" sz="3200" dirty="0">
                <a:solidFill>
                  <a:srgbClr val="418AB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примерно 27,5 тонн отходов в год</a:t>
            </a:r>
          </a:p>
          <a:p>
            <a:pPr algn="just"/>
            <a:r>
              <a:rPr lang="ru-RU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ЧЕЛОВЕК </a:t>
            </a:r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 1-1,5 </a:t>
            </a:r>
            <a:r>
              <a:rPr lang="ru-RU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КГ МУСОРА В ДЕНЬ </a:t>
            </a:r>
          </a:p>
          <a:p>
            <a:pPr algn="just"/>
            <a:r>
              <a:rPr lang="ru-RU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7-11 КГ МУСОРА В НЕДЕЛЮ</a:t>
            </a:r>
          </a:p>
        </p:txBody>
      </p:sp>
    </p:spTree>
    <p:extLst>
      <p:ext uri="{BB962C8B-B14F-4D97-AF65-F5344CB8AC3E}">
        <p14:creationId xmlns:p14="http://schemas.microsoft.com/office/powerpoint/2010/main" val="147990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5698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ЗАЧЕМ НУЖНО СОКРАЩАТЬ ОБЪЕМ ОТХОДОВ</a:t>
            </a:r>
            <a:r>
              <a:rPr lang="ru-RU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  <a:buFont typeface="Arial"/>
              <a:buChar char="•"/>
            </a:pP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территорий для размещений полигонов;</a:t>
            </a:r>
          </a:p>
          <a:p>
            <a:pPr algn="just">
              <a:spcAft>
                <a:spcPts val="1200"/>
              </a:spcAft>
              <a:buFont typeface="Arial"/>
              <a:buChar char="•"/>
            </a:pP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 из хозяйственного оборота полезных 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земель;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  <a:buFont typeface="Arial"/>
              <a:buChar char="•"/>
            </a:pP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нагрузка на бюджеты различных уровней </a:t>
            </a:r>
            <a:b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содержанию 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полигонов;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  <a:buFont typeface="Arial"/>
              <a:buChar char="•"/>
            </a:pP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ухудшение условий жизни 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населения;</a:t>
            </a:r>
          </a:p>
          <a:p>
            <a:pPr algn="just">
              <a:spcAft>
                <a:spcPts val="1200"/>
              </a:spcAft>
              <a:buFont typeface="Arial"/>
              <a:buChar char="•"/>
            </a:pP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дополнительных налоговых доходов в бюджет за 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счет переработки 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вторичного сырья из отходов.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474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разлагаются бытовые отходы</a:t>
            </a:r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/>
              <a:buChar char="•"/>
            </a:pPr>
            <a:r>
              <a:rPr lang="ru-RU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Пищевые отходы 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10 дней – 1 месяц</a:t>
            </a:r>
          </a:p>
          <a:p>
            <a:pPr algn="just">
              <a:buFont typeface="Arial"/>
              <a:buChar char="•"/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Стекло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бутылка) – 1000 - 1 млн. лет</a:t>
            </a:r>
          </a:p>
          <a:p>
            <a:pPr algn="just">
              <a:buFont typeface="Arial"/>
              <a:buChar char="•"/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Полиэтилен и пластик 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(пакеты, упаковка) – 100 - 200 лет</a:t>
            </a:r>
          </a:p>
          <a:p>
            <a:pPr algn="just">
              <a:buFont typeface="Arial"/>
              <a:buChar char="•"/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Металлы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до 1000 лет</a:t>
            </a:r>
          </a:p>
          <a:p>
            <a:pPr algn="just">
              <a:buFont typeface="Arial"/>
              <a:buChar char="•"/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Фольга, жестяные банки 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90 - 200 лет</a:t>
            </a:r>
          </a:p>
          <a:p>
            <a:pPr algn="just">
              <a:buFont typeface="Arial"/>
              <a:buChar char="•"/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500 – 1000 лет</a:t>
            </a:r>
          </a:p>
          <a:p>
            <a:pPr algn="just">
              <a:buFont typeface="Arial"/>
              <a:buChar char="•"/>
            </a:pPr>
            <a:r>
              <a:rPr lang="ru-RU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Макулатура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газеты) – 1 месяц - сезон</a:t>
            </a:r>
            <a:endParaRPr lang="ru-RU" sz="3200" b="0" i="0" dirty="0">
              <a:solidFill>
                <a:schemeClr val="accent4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13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xn--k1abx.xn--p1ai/wp-content/uploads/2018/09/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22011"/>
            <a:ext cx="8755756" cy="661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5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435420"/>
            <a:ext cx="51125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Живая Земля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волонтерская инициативная группа. Не юридическое лицо, не компания и даже не некоммерческая организация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января 2014 г. организовалось это сообщество, а уже 8 февраля прошла </a:t>
            </a:r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раздельному сбору отходов в Новосибирском Академгородке и на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ОбьГЭСе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332656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экологии и раздельный сбор отходов в Новосибирской области</a:t>
            </a:r>
            <a:endParaRPr lang="ru-RU" sz="3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741" y="1916832"/>
            <a:ext cx="3706177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7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0648"/>
            <a:ext cx="3964682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243979"/>
            <a:ext cx="482453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текущий момент акция проходит по установленному расписанию в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районах города 2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точках: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Дзержинский район - 2 точки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Железнодорожный район - 1 точка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Заельцовский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 - 1 точка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Калининский район - 2 точки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Кировский район - 1 точка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Ленинский район -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точка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Октябрьский район - 2 точки 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Советский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- 5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точек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Первомайский район – 1 точка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Кольцово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 точка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Краснообск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 точка </a:t>
            </a:r>
          </a:p>
        </p:txBody>
      </p:sp>
    </p:spTree>
    <p:extLst>
      <p:ext uri="{BB962C8B-B14F-4D97-AF65-F5344CB8AC3E}">
        <p14:creationId xmlns:p14="http://schemas.microsoft.com/office/powerpoint/2010/main" val="238444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 </a:t>
            </a:r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акции</a:t>
            </a:r>
          </a:p>
          <a:p>
            <a:pPr algn="ctr"/>
            <a:endParaRPr lang="ru-RU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Весь </a:t>
            </a:r>
            <a:r>
              <a:rPr lang="ru-RU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собранный на акции мусор сдается на переработку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полученные средства идут на оплату транспорта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заказан волонтерами, и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оформление акции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(печатные материалы, листовки, маркетинговые расходы);</a:t>
            </a:r>
          </a:p>
          <a:p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оставшиеся деньги переводятся на благотворительность</a:t>
            </a:r>
            <a:r>
              <a:rPr lang="ru-RU" sz="3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интересные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</a:t>
            </a:r>
            <a:r>
              <a:rPr lang="ru-RU" sz="3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Новосибирска и России.</a:t>
            </a:r>
          </a:p>
        </p:txBody>
      </p:sp>
    </p:spTree>
    <p:extLst>
      <p:ext uri="{BB962C8B-B14F-4D97-AF65-F5344CB8AC3E}">
        <p14:creationId xmlns:p14="http://schemas.microsoft.com/office/powerpoint/2010/main" val="343987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9573"/>
            <a:ext cx="3612232" cy="4928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58437"/>
            <a:ext cx="511256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ПЭТ-бутылки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(от прохладительных и слабоалкогольных напитков (прозрачные бесцветные, голубые, зеленые, коричневые), растительного масла (жирные), молока и молочных продуктов (белые))	никакие другие проявления ПЭТ, несмотря на имеющийся значок</a:t>
            </a:r>
          </a:p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2-HDPE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только твердые ПНД флаконы	мягкие ПНД пакеты, даже при имеющейся маркировке</a:t>
            </a:r>
          </a:p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4-LDPE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только твердые ПВД канистры	мягкие ПВД пакеты, даже при имеющейся маркировке</a:t>
            </a:r>
          </a:p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40-FE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консервную жесть 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магнитящиеся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баллоны под давлением	</a:t>
            </a:r>
          </a:p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41-ALU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алюминиевые банки и баллоны	фольгу и другие проявления алюминия</a:t>
            </a:r>
          </a:p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70-GL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стеклянные бутылки, банки, баночки и бутылочки от детского питания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64088" y="5027708"/>
            <a:ext cx="36122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Зелёные баки, в которые можно выбрасывать данные отходы не дожидаясь «Зелёной белки»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52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116632"/>
            <a:ext cx="3550896" cy="439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60648"/>
            <a:ext cx="48965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Постоянные акции, которые проходят у нас в лицее: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Акции «Крышки Енота»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батареек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макулатуры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13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84" y="0"/>
            <a:ext cx="91551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7817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619</Words>
  <Application>Microsoft Office PowerPoint</Application>
  <PresentationFormat>Экран (4:3)</PresentationFormat>
  <Paragraphs>93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Присваивающее хозяйство</vt:lpstr>
      <vt:lpstr>Производящее хозяйство</vt:lpstr>
      <vt:lpstr>Экология</vt:lpstr>
      <vt:lpstr>Презентация PowerPoint</vt:lpstr>
      <vt:lpstr>Презентация PowerPoint</vt:lpstr>
      <vt:lpstr>Загрязнение атмосферы</vt:lpstr>
      <vt:lpstr>Загрязнение воды и почвы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Ноутбук</dc:creator>
  <cp:lastModifiedBy>Ноутбук</cp:lastModifiedBy>
  <cp:revision>6</cp:revision>
  <dcterms:created xsi:type="dcterms:W3CDTF">2019-09-04T01:46:43Z</dcterms:created>
  <dcterms:modified xsi:type="dcterms:W3CDTF">2019-09-08T13:34:51Z</dcterms:modified>
</cp:coreProperties>
</file>