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81" r:id="rId3"/>
    <p:sldId id="257" r:id="rId4"/>
    <p:sldId id="258" r:id="rId5"/>
    <p:sldId id="264" r:id="rId6"/>
    <p:sldId id="259" r:id="rId7"/>
    <p:sldId id="260" r:id="rId8"/>
    <p:sldId id="261" r:id="rId9"/>
    <p:sldId id="262" r:id="rId10"/>
    <p:sldId id="265" r:id="rId11"/>
    <p:sldId id="266" r:id="rId12"/>
    <p:sldId id="267" r:id="rId13"/>
    <p:sldId id="269" r:id="rId14"/>
    <p:sldId id="272" r:id="rId15"/>
    <p:sldId id="274" r:id="rId16"/>
    <p:sldId id="263" r:id="rId17"/>
    <p:sldId id="276" r:id="rId18"/>
    <p:sldId id="277" r:id="rId19"/>
    <p:sldId id="278" r:id="rId20"/>
    <p:sldId id="271" r:id="rId21"/>
    <p:sldId id="279" r:id="rId22"/>
    <p:sldId id="280"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296" y="-6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EFE71E-205F-487A-987F-1947A2EEE83B}" type="datetimeFigureOut">
              <a:rPr lang="ru-RU" smtClean="0"/>
              <a:pPr/>
              <a:t>22.10.2024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CCE3724-C7E1-4FED-B9A6-E00EA2F0F3E7}"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374E7DE8-294B-42E0-84F1-872F70F9C8E2}" type="slidenum">
              <a:rPr lang="ru-RU" smtClean="0"/>
              <a:pPr/>
              <a:t>1</a:t>
            </a:fld>
            <a:endParaRPr lang="ru-RU"/>
          </a:p>
        </p:txBody>
      </p:sp>
    </p:spTree>
    <p:extLst>
      <p:ext uri="{BB962C8B-B14F-4D97-AF65-F5344CB8AC3E}">
        <p14:creationId xmlns:p14="http://schemas.microsoft.com/office/powerpoint/2010/main" xmlns="" val="6747190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5B106E36-FD25-4E2D-B0AA-010F637433A0}" type="datetimeFigureOut">
              <a:rPr lang="ru-RU" smtClean="0"/>
              <a:pPr/>
              <a:t>22.10.2024</a:t>
            </a:fld>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22.10.2024</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5B106E36-FD25-4E2D-B0AA-010F637433A0}" type="datetimeFigureOut">
              <a:rPr lang="ru-RU" smtClean="0"/>
              <a:pPr/>
              <a:t>22.10.2024</a:t>
            </a:fld>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22.10.2024</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22.10.2024</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22.10.2024</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5B106E36-FD25-4E2D-B0AA-010F637433A0}" type="datetimeFigureOut">
              <a:rPr lang="ru-RU" smtClean="0"/>
              <a:pPr/>
              <a:t>22.10.2024</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22.10.2024</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5B106E36-FD25-4E2D-B0AA-010F637433A0}" type="datetimeFigureOut">
              <a:rPr lang="ru-RU" smtClean="0"/>
              <a:pPr/>
              <a:t>22.10.2024</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22.10.2024</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fld id="{5B106E36-FD25-4E2D-B0AA-010F637433A0}" type="datetimeFigureOut">
              <a:rPr lang="ru-RU" smtClean="0"/>
              <a:pPr/>
              <a:t>22.10.2024</a:t>
            </a:fld>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5B106E36-FD25-4E2D-B0AA-010F637433A0}" type="datetimeFigureOut">
              <a:rPr lang="ru-RU" smtClean="0"/>
              <a:pPr/>
              <a:t>22.10.2024</a:t>
            </a:fld>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шаблон.jpg"/>
          <p:cNvPicPr>
            <a:picLocks noChangeAspect="1"/>
          </p:cNvPicPr>
          <p:nvPr/>
        </p:nvPicPr>
        <p:blipFill>
          <a:blip r:embed="rId3" cstate="print"/>
          <a:stretch>
            <a:fillRect/>
          </a:stretch>
        </p:blipFill>
        <p:spPr>
          <a:xfrm>
            <a:off x="0" y="0"/>
            <a:ext cx="9144000" cy="6858000"/>
          </a:xfrm>
          <a:prstGeom prst="rect">
            <a:avLst/>
          </a:prstGeom>
        </p:spPr>
      </p:pic>
      <p:sp>
        <p:nvSpPr>
          <p:cNvPr id="6" name="Прямоугольник 5"/>
          <p:cNvSpPr/>
          <p:nvPr/>
        </p:nvSpPr>
        <p:spPr>
          <a:xfrm>
            <a:off x="1835696" y="1052736"/>
            <a:ext cx="5904656" cy="1877437"/>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u-RU" sz="32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Николай </a:t>
            </a:r>
            <a:r>
              <a:rPr lang="ru-RU" sz="3200" b="1" cap="all" spc="0" dirty="0" err="1"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степанович</a:t>
            </a:r>
            <a:r>
              <a:rPr lang="ru-RU" sz="32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 </a:t>
            </a:r>
          </a:p>
          <a:p>
            <a:pPr algn="ctr"/>
            <a:r>
              <a:rPr lang="ru-RU" sz="32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Гумилев</a:t>
            </a:r>
          </a:p>
          <a:p>
            <a:pPr algn="ctr"/>
            <a:endParaRPr lang="ru-RU"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endParaRPr>
          </a:p>
          <a:p>
            <a:pPr algn="ctr"/>
            <a:r>
              <a:rPr lang="ru-RU" sz="20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3 (15 апреля) 1886 – 26 АВГУСТА 1921</a:t>
            </a:r>
            <a:endParaRPr lang="ru-RU" sz="20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endParaRPr>
          </a:p>
        </p:txBody>
      </p:sp>
      <p:sp>
        <p:nvSpPr>
          <p:cNvPr id="7" name="TextBox 6"/>
          <p:cNvSpPr txBox="1"/>
          <p:nvPr/>
        </p:nvSpPr>
        <p:spPr>
          <a:xfrm>
            <a:off x="4932040" y="4221088"/>
            <a:ext cx="3096344" cy="2031325"/>
          </a:xfrm>
          <a:prstGeom prst="rect">
            <a:avLst/>
          </a:prstGeom>
          <a:noFill/>
        </p:spPr>
        <p:txBody>
          <a:bodyPr wrap="square" rtlCol="0">
            <a:spAutoFit/>
          </a:bodyPr>
          <a:lstStyle/>
          <a:p>
            <a:pPr algn="r"/>
            <a:r>
              <a:rPr lang="ru-RU" dirty="0" smtClean="0">
                <a:solidFill>
                  <a:schemeClr val="accent1">
                    <a:lumMod val="75000"/>
                  </a:schemeClr>
                </a:solidFill>
                <a:latin typeface="Times New Roman" pitchFamily="18" charset="0"/>
                <a:cs typeface="Times New Roman" pitchFamily="18" charset="0"/>
              </a:rPr>
              <a:t>Подготовила:</a:t>
            </a:r>
          </a:p>
          <a:p>
            <a:pPr algn="r"/>
            <a:r>
              <a:rPr lang="ru-RU" dirty="0" err="1" smtClean="0">
                <a:solidFill>
                  <a:schemeClr val="accent1">
                    <a:lumMod val="75000"/>
                  </a:schemeClr>
                </a:solidFill>
                <a:latin typeface="Times New Roman" pitchFamily="18" charset="0"/>
                <a:cs typeface="Times New Roman" pitchFamily="18" charset="0"/>
              </a:rPr>
              <a:t>Вильчинская</a:t>
            </a:r>
            <a:r>
              <a:rPr lang="ru-RU" dirty="0" smtClean="0">
                <a:solidFill>
                  <a:schemeClr val="accent1">
                    <a:lumMod val="75000"/>
                  </a:schemeClr>
                </a:solidFill>
                <a:latin typeface="Times New Roman" pitchFamily="18" charset="0"/>
                <a:cs typeface="Times New Roman" pitchFamily="18" charset="0"/>
              </a:rPr>
              <a:t> </a:t>
            </a:r>
          </a:p>
          <a:p>
            <a:pPr algn="r"/>
            <a:r>
              <a:rPr lang="ru-RU" dirty="0" smtClean="0">
                <a:solidFill>
                  <a:schemeClr val="accent1">
                    <a:lumMod val="75000"/>
                  </a:schemeClr>
                </a:solidFill>
                <a:latin typeface="Times New Roman" pitchFamily="18" charset="0"/>
                <a:cs typeface="Times New Roman" pitchFamily="18" charset="0"/>
              </a:rPr>
              <a:t>Оксана Леонидовна, преподаватель</a:t>
            </a:r>
          </a:p>
          <a:p>
            <a:pPr algn="r"/>
            <a:r>
              <a:rPr lang="ru-RU" dirty="0" smtClean="0">
                <a:solidFill>
                  <a:schemeClr val="accent1">
                    <a:lumMod val="75000"/>
                  </a:schemeClr>
                </a:solidFill>
                <a:latin typeface="Times New Roman" pitchFamily="18" charset="0"/>
                <a:cs typeface="Times New Roman" pitchFamily="18" charset="0"/>
              </a:rPr>
              <a:t>ГБПОУ  «Свердловский областной медицинский колледж»</a:t>
            </a:r>
            <a:endParaRPr lang="ru-RU" dirty="0">
              <a:solidFill>
                <a:schemeClr val="accent1">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26903641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259632" y="3356992"/>
            <a:ext cx="2770158" cy="270892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ln>
            <a:solidFill>
              <a:schemeClr val="bg2">
                <a:lumMod val="50000"/>
              </a:schemeClr>
            </a:solidFill>
          </a:ln>
        </p:spPr>
      </p:pic>
      <p:sp>
        <p:nvSpPr>
          <p:cNvPr id="5" name="Прямоугольник 4"/>
          <p:cNvSpPr/>
          <p:nvPr/>
        </p:nvSpPr>
        <p:spPr>
          <a:xfrm>
            <a:off x="1403647" y="764704"/>
            <a:ext cx="6768753" cy="2062103"/>
          </a:xfrm>
          <a:prstGeom prst="rect">
            <a:avLst/>
          </a:prstGeom>
          <a:noFill/>
        </p:spPr>
        <p:txBody>
          <a:bodyPr wrap="square" lIns="91440" tIns="45720" rIns="91440" bIns="45720">
            <a:spAutoFit/>
          </a:bodyPr>
          <a:lstStyle/>
          <a:p>
            <a:r>
              <a:rPr lang="ru-RU"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…Еще не раз вы вспомните меня</a:t>
            </a:r>
          </a:p>
          <a:p>
            <a:r>
              <a:rPr lang="ru-RU"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И весь мой мир, волнующий и странный…</a:t>
            </a:r>
          </a:p>
          <a:p>
            <a:pPr algn="r"/>
            <a:r>
              <a:rPr lang="ru-RU"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Н. Гумилев</a:t>
            </a:r>
            <a:endParaRPr lang="ru-RU"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028" name="AutoShape 4" descr="Портретная фотография Гумилева Николая Степановича."/>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https://sun9-54.userapi.com/BS4WlFUXDU5EiYibXieiXrHLzbOCTBzOgCYbdQ/Vq4OZ7CI3tY.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32" name="Picture 8" descr="C:\Documents and Settings\Администратор\Рабочий стол\Мои документы\Презентации\Гумилев информация\фото 2.jpg"/>
          <p:cNvPicPr>
            <a:picLocks noChangeAspect="1" noChangeArrowheads="1"/>
          </p:cNvPicPr>
          <p:nvPr/>
        </p:nvPicPr>
        <p:blipFill>
          <a:blip r:embed="rId3" cstate="print"/>
          <a:srcRect/>
          <a:stretch>
            <a:fillRect/>
          </a:stretch>
        </p:blipFill>
        <p:spPr bwMode="auto">
          <a:xfrm>
            <a:off x="3131840" y="3140968"/>
            <a:ext cx="3854202" cy="2448272"/>
          </a:xfrm>
          <a:prstGeom prst="rect">
            <a:avLst/>
          </a:prstGeom>
          <a:noFill/>
          <a:ln>
            <a:solidFill>
              <a:schemeClr val="bg2">
                <a:lumMod val="25000"/>
              </a:schemeClr>
            </a:solid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Прямоугольник 2"/>
          <p:cNvSpPr/>
          <p:nvPr/>
        </p:nvSpPr>
        <p:spPr>
          <a:xfrm>
            <a:off x="2771800" y="620688"/>
            <a:ext cx="5400600" cy="2554545"/>
          </a:xfrm>
          <a:prstGeom prst="rect">
            <a:avLst/>
          </a:prstGeom>
          <a:ln>
            <a:solidFill>
              <a:schemeClr val="bg2">
                <a:lumMod val="25000"/>
              </a:schemeClr>
            </a:solidFill>
          </a:ln>
        </p:spPr>
        <p:txBody>
          <a:bodyPr wrap="square">
            <a:spAutoFit/>
          </a:bodyPr>
          <a:lstStyle/>
          <a:p>
            <a:pPr algn="just"/>
            <a:r>
              <a:rPr lang="ru-RU" sz="2000" dirty="0" smtClean="0">
                <a:solidFill>
                  <a:schemeClr val="bg2">
                    <a:lumMod val="25000"/>
                  </a:schemeClr>
                </a:solidFill>
              </a:rPr>
              <a:t>Николай Гумилёв — русский поэт Серебряного века, создатель школы акмеизма, переводчик, литературный критик, путешественник, один из крупнейших исследователей Африки, офицер, ушедший добровольцем в начале Первой мировой войны, кавалер двух Георгиевских крестов…</a:t>
            </a:r>
            <a:endParaRPr lang="ru-RU" sz="2000" dirty="0">
              <a:solidFill>
                <a:schemeClr val="bg2">
                  <a:lumMod val="25000"/>
                </a:schemeClr>
              </a:solidFill>
            </a:endParaRPr>
          </a:p>
        </p:txBody>
      </p:sp>
      <p:sp>
        <p:nvSpPr>
          <p:cNvPr id="5" name="Прямоугольник 4"/>
          <p:cNvSpPr/>
          <p:nvPr/>
        </p:nvSpPr>
        <p:spPr>
          <a:xfrm>
            <a:off x="2771800" y="3789040"/>
            <a:ext cx="4572000" cy="1754326"/>
          </a:xfrm>
          <a:prstGeom prst="rect">
            <a:avLst/>
          </a:prstGeom>
          <a:ln>
            <a:solidFill>
              <a:schemeClr val="bg2">
                <a:lumMod val="25000"/>
              </a:schemeClr>
            </a:solidFill>
          </a:ln>
        </p:spPr>
        <p:txBody>
          <a:bodyPr wrap="square">
            <a:spAutoFit/>
          </a:bodyPr>
          <a:lstStyle/>
          <a:p>
            <a:pPr algn="just"/>
            <a:r>
              <a:rPr lang="ru-RU" dirty="0" smtClean="0">
                <a:solidFill>
                  <a:schemeClr val="bg2">
                    <a:lumMod val="25000"/>
                  </a:schemeClr>
                </a:solidFill>
              </a:rPr>
              <a:t>Родился в Кронштадте 3 (15) апреля 1886 года. Отец его, Степан (Стефан) Яковлевич служил врачом в военном флоте. Мать, Анна Ивановна, урожденная Львова, была из старинного дворянского рода.</a:t>
            </a:r>
            <a:endParaRPr lang="ru-RU" dirty="0">
              <a:solidFill>
                <a:schemeClr val="bg2">
                  <a:lumMod val="25000"/>
                </a:schemeClr>
              </a:solidFill>
            </a:endParaRPr>
          </a:p>
        </p:txBody>
      </p:sp>
      <p:pic>
        <p:nvPicPr>
          <p:cNvPr id="6" name="Рисунок 5" descr="детство.jpg"/>
          <p:cNvPicPr>
            <a:picLocks noChangeAspect="1"/>
          </p:cNvPicPr>
          <p:nvPr/>
        </p:nvPicPr>
        <p:blipFill>
          <a:blip r:embed="rId3" cstate="print"/>
          <a:stretch>
            <a:fillRect/>
          </a:stretch>
        </p:blipFill>
        <p:spPr>
          <a:xfrm>
            <a:off x="7452320" y="3717032"/>
            <a:ext cx="1252009" cy="2209428"/>
          </a:xfrm>
          <a:prstGeom prst="rect">
            <a:avLst/>
          </a:prstGeom>
          <a:ln>
            <a:solidFill>
              <a:srgbClr val="FFFF00"/>
            </a:solidFill>
          </a:ln>
        </p:spPr>
      </p:pic>
      <p:pic>
        <p:nvPicPr>
          <p:cNvPr id="7" name="Рисунок 6" descr="фото.jpg"/>
          <p:cNvPicPr>
            <a:picLocks noChangeAspect="1"/>
          </p:cNvPicPr>
          <p:nvPr/>
        </p:nvPicPr>
        <p:blipFill>
          <a:blip r:embed="rId4" cstate="print"/>
          <a:stretch>
            <a:fillRect/>
          </a:stretch>
        </p:blipFill>
        <p:spPr>
          <a:xfrm>
            <a:off x="539552" y="620687"/>
            <a:ext cx="2110269" cy="2592289"/>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родители и брат.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6" name="Рисунок 5" descr="гимназия.jpg"/>
          <p:cNvPicPr>
            <a:picLocks noChangeAspect="1"/>
          </p:cNvPicPr>
          <p:nvPr/>
        </p:nvPicPr>
        <p:blipFill>
          <a:blip r:embed="rId3" cstate="print"/>
          <a:stretch>
            <a:fillRect/>
          </a:stretch>
        </p:blipFill>
        <p:spPr>
          <a:xfrm>
            <a:off x="1835696" y="620688"/>
            <a:ext cx="5546082" cy="2530400"/>
          </a:xfrm>
          <a:prstGeom prst="rect">
            <a:avLst/>
          </a:prstGeom>
          <a:ln>
            <a:solidFill>
              <a:schemeClr val="bg2">
                <a:lumMod val="25000"/>
              </a:schemeClr>
            </a:solidFill>
          </a:ln>
        </p:spPr>
      </p:pic>
      <p:sp>
        <p:nvSpPr>
          <p:cNvPr id="7" name="Прямоугольник 6"/>
          <p:cNvSpPr/>
          <p:nvPr/>
        </p:nvSpPr>
        <p:spPr>
          <a:xfrm>
            <a:off x="2555776" y="3428999"/>
            <a:ext cx="5832648" cy="2862322"/>
          </a:xfrm>
          <a:prstGeom prst="rect">
            <a:avLst/>
          </a:prstGeom>
          <a:ln>
            <a:solidFill>
              <a:schemeClr val="bg2">
                <a:lumMod val="25000"/>
              </a:schemeClr>
            </a:solidFill>
          </a:ln>
        </p:spPr>
        <p:txBody>
          <a:bodyPr wrap="square">
            <a:spAutoFit/>
          </a:bodyPr>
          <a:lstStyle/>
          <a:p>
            <a:r>
              <a:rPr lang="ru-RU" dirty="0" smtClean="0"/>
              <a:t>Детские годы будущий поэт провел в Царском Селе, потом вместе с родителями жил некоторое время в Тифлисе (именно там в 1902 году появилось в печати его первое стихотворение). В 1903 году семья Гумилевых вернулась в Царское Село и поэт поступил в гимназию. В 1906 году закончил гимназию. Уже здесь юноша устанавливает для себя рамки, котором пока не может соответствовать, не зная, что однажды он станет тем, на кого будут равняться, кого будут считать героем и примером.</a:t>
            </a:r>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Прямоугольник 3"/>
          <p:cNvSpPr/>
          <p:nvPr/>
        </p:nvSpPr>
        <p:spPr>
          <a:xfrm>
            <a:off x="2286000" y="3573016"/>
            <a:ext cx="6318448" cy="2308324"/>
          </a:xfrm>
          <a:prstGeom prst="rect">
            <a:avLst/>
          </a:prstGeom>
        </p:spPr>
        <p:txBody>
          <a:bodyPr wrap="square">
            <a:spAutoFit/>
          </a:bodyPr>
          <a:lstStyle/>
          <a:p>
            <a:r>
              <a:rPr lang="ru-RU" dirty="0" smtClean="0"/>
              <a:t>АННА и НИКОЛАЙ познакомились в Рождественский сочельник- 24 декабря 1903 г. Тогда 14-летняя Аня Горенко была стройной девушкой с огромными серыми глазами, резко выделявшимися на фоне бледного лица и прямых черных волос. Увидев ее точеный профиль, некрасивый 17-летний юноша понял, что отныне и навсегда эта девочка станет его музой, его Прекрасной Дамой, ради которой он будет жить, писать стихи и совершать подвиги.</a:t>
            </a:r>
            <a:endParaRPr lang="ru-RU" dirty="0"/>
          </a:p>
        </p:txBody>
      </p:sp>
      <p:sp>
        <p:nvSpPr>
          <p:cNvPr id="6" name="Прямоугольник 5"/>
          <p:cNvSpPr/>
          <p:nvPr/>
        </p:nvSpPr>
        <p:spPr>
          <a:xfrm>
            <a:off x="971600" y="548681"/>
            <a:ext cx="2880320" cy="2585323"/>
          </a:xfrm>
          <a:prstGeom prst="rect">
            <a:avLst/>
          </a:prstGeom>
        </p:spPr>
        <p:txBody>
          <a:bodyPr wrap="square">
            <a:spAutoFit/>
          </a:bodyPr>
          <a:lstStyle/>
          <a:p>
            <a:r>
              <a:rPr lang="ru-RU" dirty="0" smtClean="0"/>
              <a:t>В гимназии семнадцатилетний юноша знакомится с Анной Горенко, сыгравшей важную роль в его жизни, которая позже станет известнейшей поэтессой Анной Ахматовой. </a:t>
            </a:r>
          </a:p>
        </p:txBody>
      </p:sp>
      <p:pic>
        <p:nvPicPr>
          <p:cNvPr id="7" name="Рисунок 6" descr="ахматова молод.jpeg"/>
          <p:cNvPicPr>
            <a:picLocks noChangeAspect="1"/>
          </p:cNvPicPr>
          <p:nvPr/>
        </p:nvPicPr>
        <p:blipFill>
          <a:blip r:embed="rId3" cstate="print"/>
          <a:stretch>
            <a:fillRect/>
          </a:stretch>
        </p:blipFill>
        <p:spPr>
          <a:xfrm rot="454804">
            <a:off x="4572000" y="548680"/>
            <a:ext cx="3096344" cy="2520280"/>
          </a:xfrm>
          <a:prstGeom prst="rect">
            <a:avLst/>
          </a:prstGeom>
          <a:ln>
            <a:solidFill>
              <a:srgbClr val="FF0000"/>
            </a:solid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a:solidFill>
              <a:schemeClr val="tx1">
                <a:lumMod val="95000"/>
                <a:lumOff val="5000"/>
              </a:schemeClr>
            </a:solidFill>
          </a:ln>
        </p:spPr>
      </p:pic>
      <p:sp>
        <p:nvSpPr>
          <p:cNvPr id="3" name="Прямоугольник 2"/>
          <p:cNvSpPr/>
          <p:nvPr/>
        </p:nvSpPr>
        <p:spPr>
          <a:xfrm>
            <a:off x="2339752" y="620688"/>
            <a:ext cx="4536504" cy="3323987"/>
          </a:xfrm>
          <a:prstGeom prst="rect">
            <a:avLst/>
          </a:prstGeom>
          <a:ln>
            <a:solidFill>
              <a:srgbClr val="FF0000"/>
            </a:solidFill>
          </a:ln>
        </p:spPr>
        <p:txBody>
          <a:bodyPr wrap="square">
            <a:spAutoFit/>
          </a:bodyPr>
          <a:lstStyle/>
          <a:p>
            <a:pPr algn="just"/>
            <a:r>
              <a:rPr lang="ru-RU" sz="1400" dirty="0" smtClean="0"/>
              <a:t>В то время пылкий юноша вовсю старался подражать своему кумиру Оскару Уайльду - носил цилиндр, завивал волосы и даже слегка подкрашивал губы. Все подобные герои непременно были поглощены роковой страстью, терзались от безответной или запретной любви — в общем, были крайне несчастливы в личной жизни. </a:t>
            </a:r>
          </a:p>
          <a:p>
            <a:pPr algn="just"/>
            <a:r>
              <a:rPr lang="ru-RU" sz="1400" dirty="0" smtClean="0"/>
              <a:t>На роль прекрасной, но жестокой возлюбленной Аня Горенко подходила идеально. Однако Анна была влюблена в другого. Владимир Голенищев-Кутузов — репетитор из Петербурга — был главным персонажем ее девичьих грез. К этому времени Гумилёв был уже автором книги «Путь конквистадоров» (1905), изданной небольшим тиражом на собственные средства.</a:t>
            </a:r>
            <a:endParaRPr lang="ru-RU" sz="1400" dirty="0"/>
          </a:p>
        </p:txBody>
      </p:sp>
      <p:pic>
        <p:nvPicPr>
          <p:cNvPr id="4" name="Рисунок 3" descr="Голенищев-Кутузов.jpg"/>
          <p:cNvPicPr>
            <a:picLocks noChangeAspect="1"/>
          </p:cNvPicPr>
          <p:nvPr/>
        </p:nvPicPr>
        <p:blipFill>
          <a:blip r:embed="rId3" cstate="print"/>
          <a:stretch>
            <a:fillRect/>
          </a:stretch>
        </p:blipFill>
        <p:spPr>
          <a:xfrm>
            <a:off x="6804248" y="3573016"/>
            <a:ext cx="1224136" cy="2110580"/>
          </a:xfrm>
          <a:prstGeom prst="rect">
            <a:avLst/>
          </a:prstGeom>
          <a:ln>
            <a:solidFill>
              <a:schemeClr val="tx1">
                <a:lumMod val="95000"/>
                <a:lumOff val="5000"/>
              </a:schemeClr>
            </a:solidFill>
          </a:ln>
        </p:spPr>
      </p:pic>
      <p:pic>
        <p:nvPicPr>
          <p:cNvPr id="5" name="Рисунок 4" descr="гумел молод.jpg"/>
          <p:cNvPicPr>
            <a:picLocks noChangeAspect="1"/>
          </p:cNvPicPr>
          <p:nvPr/>
        </p:nvPicPr>
        <p:blipFill>
          <a:blip r:embed="rId4" cstate="print"/>
          <a:stretch>
            <a:fillRect/>
          </a:stretch>
        </p:blipFill>
        <p:spPr>
          <a:xfrm rot="21224748">
            <a:off x="467544" y="980728"/>
            <a:ext cx="1823100" cy="2153268"/>
          </a:xfrm>
          <a:prstGeom prst="rect">
            <a:avLst/>
          </a:prstGeom>
          <a:ln>
            <a:solidFill>
              <a:schemeClr val="tx1">
                <a:lumMod val="95000"/>
                <a:lumOff val="5000"/>
              </a:schemeClr>
            </a:solidFill>
          </a:ln>
        </p:spPr>
      </p:pic>
      <p:pic>
        <p:nvPicPr>
          <p:cNvPr id="8" name="Рисунок 7" descr="первая книга.jpg"/>
          <p:cNvPicPr>
            <a:picLocks noChangeAspect="1"/>
          </p:cNvPicPr>
          <p:nvPr/>
        </p:nvPicPr>
        <p:blipFill>
          <a:blip r:embed="rId5" cstate="print"/>
          <a:stretch>
            <a:fillRect/>
          </a:stretch>
        </p:blipFill>
        <p:spPr>
          <a:xfrm rot="21144762">
            <a:off x="3851920" y="4005064"/>
            <a:ext cx="1440160" cy="2170178"/>
          </a:xfrm>
          <a:prstGeom prst="rect">
            <a:avLst/>
          </a:prstGeom>
          <a:ln>
            <a:solidFill>
              <a:srgbClr val="FF0000"/>
            </a:solidFill>
          </a:ln>
        </p:spPr>
      </p:pic>
      <p:pic>
        <p:nvPicPr>
          <p:cNvPr id="9" name="Рисунок 8" descr="оскар уальд.jpg"/>
          <p:cNvPicPr>
            <a:picLocks noChangeAspect="1"/>
          </p:cNvPicPr>
          <p:nvPr/>
        </p:nvPicPr>
        <p:blipFill>
          <a:blip r:embed="rId6" cstate="print"/>
          <a:stretch>
            <a:fillRect/>
          </a:stretch>
        </p:blipFill>
        <p:spPr>
          <a:xfrm rot="526951">
            <a:off x="7020272" y="836712"/>
            <a:ext cx="1493267" cy="1835661"/>
          </a:xfrm>
          <a:prstGeom prst="rect">
            <a:avLst/>
          </a:prstGeom>
          <a:ln>
            <a:solidFill>
              <a:schemeClr val="tx2">
                <a:lumMod val="75000"/>
              </a:schemeClr>
            </a:solidFill>
          </a:ln>
        </p:spPr>
      </p:pic>
      <p:sp>
        <p:nvSpPr>
          <p:cNvPr id="10" name="TextBox 9"/>
          <p:cNvSpPr txBox="1"/>
          <p:nvPr/>
        </p:nvSpPr>
        <p:spPr>
          <a:xfrm rot="444287">
            <a:off x="6967814" y="2825609"/>
            <a:ext cx="1224136" cy="276999"/>
          </a:xfrm>
          <a:prstGeom prst="rect">
            <a:avLst/>
          </a:prstGeom>
          <a:noFill/>
        </p:spPr>
        <p:txBody>
          <a:bodyPr wrap="square" rtlCol="0">
            <a:spAutoFit/>
          </a:bodyPr>
          <a:lstStyle/>
          <a:p>
            <a:r>
              <a:rPr lang="ru-RU" sz="1200" dirty="0" smtClean="0"/>
              <a:t>Оскар Уайльд</a:t>
            </a:r>
            <a:endParaRPr lang="ru-RU" sz="1200" dirty="0"/>
          </a:p>
        </p:txBody>
      </p:sp>
      <p:sp>
        <p:nvSpPr>
          <p:cNvPr id="11" name="TextBox 10"/>
          <p:cNvSpPr txBox="1"/>
          <p:nvPr/>
        </p:nvSpPr>
        <p:spPr>
          <a:xfrm>
            <a:off x="6300192" y="5733256"/>
            <a:ext cx="2448272" cy="276999"/>
          </a:xfrm>
          <a:prstGeom prst="rect">
            <a:avLst/>
          </a:prstGeom>
          <a:noFill/>
        </p:spPr>
        <p:txBody>
          <a:bodyPr wrap="square" rtlCol="0">
            <a:spAutoFit/>
          </a:bodyPr>
          <a:lstStyle/>
          <a:p>
            <a:r>
              <a:rPr lang="ru-RU" sz="1200" dirty="0" smtClean="0"/>
              <a:t>Владимир Голенищев-Кутузов </a:t>
            </a:r>
            <a:endParaRPr lang="ru-RU" sz="12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Прямоугольник 2"/>
          <p:cNvSpPr/>
          <p:nvPr/>
        </p:nvSpPr>
        <p:spPr>
          <a:xfrm>
            <a:off x="4283968" y="620688"/>
            <a:ext cx="4176464" cy="3139321"/>
          </a:xfrm>
          <a:prstGeom prst="rect">
            <a:avLst/>
          </a:prstGeom>
          <a:ln>
            <a:solidFill>
              <a:srgbClr val="FF0000"/>
            </a:solidFill>
          </a:ln>
        </p:spPr>
        <p:txBody>
          <a:bodyPr wrap="square">
            <a:spAutoFit/>
          </a:bodyPr>
          <a:lstStyle/>
          <a:p>
            <a:pPr algn="just"/>
            <a:r>
              <a:rPr lang="ru-RU" sz="1200" dirty="0" smtClean="0">
                <a:solidFill>
                  <a:schemeClr val="bg2">
                    <a:lumMod val="25000"/>
                  </a:schemeClr>
                </a:solidFill>
              </a:rPr>
              <a:t>	В 1906 году Гумилев уезжает в Париж. Там он надеется забыть свою роковую любовь и вернуться в образе разочарованного трагического персонажа. </a:t>
            </a:r>
          </a:p>
          <a:p>
            <a:pPr algn="just"/>
            <a:r>
              <a:rPr lang="ru-RU" sz="1200" dirty="0" smtClean="0">
                <a:solidFill>
                  <a:schemeClr val="bg2">
                    <a:lumMod val="25000"/>
                  </a:schemeClr>
                </a:solidFill>
              </a:rPr>
              <a:t>	В Париже Гумилев слушал лекции в Сорбонне, издавал журнал «Сириус», посещал художественные выставки, знакомился с французскими и русскими писателями, художниками. </a:t>
            </a:r>
          </a:p>
          <a:p>
            <a:pPr algn="just"/>
            <a:r>
              <a:rPr lang="ru-RU" sz="1200" dirty="0" smtClean="0">
                <a:solidFill>
                  <a:schemeClr val="bg2">
                    <a:lumMod val="25000"/>
                  </a:schemeClr>
                </a:solidFill>
              </a:rPr>
              <a:t>	Но тут Аня Горенко внезапно понимает, что ей не хватает слепого обожания молодого поэта. Вскоре она отправляет Гумилеву письмо с жалобами на свою ненужность и заброшенность. </a:t>
            </a:r>
          </a:p>
          <a:p>
            <a:pPr algn="just"/>
            <a:r>
              <a:rPr lang="ru-RU" sz="1200" dirty="0" smtClean="0">
                <a:solidFill>
                  <a:schemeClr val="bg2">
                    <a:lumMod val="25000"/>
                  </a:schemeClr>
                </a:solidFill>
              </a:rPr>
              <a:t>	Получив письмо Ахматовой, Гумилев, полный надежд, возвращается из Парижа, навещает Аню и делает ей очередное предложение руки и сердца, но получает очередной отказ.</a:t>
            </a:r>
          </a:p>
          <a:p>
            <a:endParaRPr lang="ru-RU" dirty="0" smtClean="0"/>
          </a:p>
        </p:txBody>
      </p:sp>
      <p:pic>
        <p:nvPicPr>
          <p:cNvPr id="4" name="Рисунок 3" descr="париж 1908.jpeg"/>
          <p:cNvPicPr>
            <a:picLocks noChangeAspect="1"/>
          </p:cNvPicPr>
          <p:nvPr/>
        </p:nvPicPr>
        <p:blipFill>
          <a:blip r:embed="rId3" cstate="print"/>
          <a:stretch>
            <a:fillRect/>
          </a:stretch>
        </p:blipFill>
        <p:spPr>
          <a:xfrm>
            <a:off x="1403648" y="548680"/>
            <a:ext cx="2368263" cy="3456385"/>
          </a:xfrm>
          <a:prstGeom prst="rect">
            <a:avLst/>
          </a:prstGeom>
          <a:ln>
            <a:solidFill>
              <a:srgbClr val="FF0000"/>
            </a:solidFill>
          </a:ln>
        </p:spPr>
      </p:pic>
      <p:sp>
        <p:nvSpPr>
          <p:cNvPr id="5" name="Прямоугольник 4"/>
          <p:cNvSpPr/>
          <p:nvPr/>
        </p:nvSpPr>
        <p:spPr>
          <a:xfrm>
            <a:off x="2555776" y="4293096"/>
            <a:ext cx="5832648" cy="1200329"/>
          </a:xfrm>
          <a:prstGeom prst="rect">
            <a:avLst/>
          </a:prstGeom>
        </p:spPr>
        <p:txBody>
          <a:bodyPr wrap="square">
            <a:spAutoFit/>
          </a:bodyPr>
          <a:lstStyle/>
          <a:p>
            <a:pPr algn="ctr"/>
            <a:r>
              <a:rPr lang="ru-RU" dirty="0" smtClean="0">
                <a:solidFill>
                  <a:srgbClr val="C00000"/>
                </a:solidFill>
              </a:rPr>
              <a:t>Но голос хрустальный казался особенно звонок,</a:t>
            </a:r>
          </a:p>
          <a:p>
            <a:pPr algn="ctr"/>
            <a:r>
              <a:rPr lang="ru-RU" dirty="0" smtClean="0">
                <a:solidFill>
                  <a:srgbClr val="C00000"/>
                </a:solidFill>
              </a:rPr>
              <a:t>Когда он упрямо сказал роковое «не надо»…</a:t>
            </a:r>
          </a:p>
          <a:p>
            <a:pPr algn="ctr"/>
            <a:r>
              <a:rPr lang="ru-RU" dirty="0" smtClean="0">
                <a:solidFill>
                  <a:srgbClr val="C00000"/>
                </a:solidFill>
              </a:rPr>
              <a:t>Царица иль, может быть, только капризный ребенок,</a:t>
            </a:r>
          </a:p>
          <a:p>
            <a:pPr algn="ctr"/>
            <a:r>
              <a:rPr lang="ru-RU" dirty="0" smtClean="0">
                <a:solidFill>
                  <a:srgbClr val="C00000"/>
                </a:solidFill>
              </a:rPr>
              <a:t>Усталый ребенок с бессильною мукою взгляда</a:t>
            </a:r>
            <a:endParaRPr lang="ru-RU" dirty="0">
              <a:solidFill>
                <a:srgbClr val="C00000"/>
              </a:solidFill>
            </a:endParaRPr>
          </a:p>
        </p:txBody>
      </p:sp>
      <p:pic>
        <p:nvPicPr>
          <p:cNvPr id="6" name="Рисунок 5" descr="сердце.png"/>
          <p:cNvPicPr>
            <a:picLocks noChangeAspect="1"/>
          </p:cNvPicPr>
          <p:nvPr/>
        </p:nvPicPr>
        <p:blipFill>
          <a:blip r:embed="rId4" cstate="print"/>
          <a:stretch>
            <a:fillRect/>
          </a:stretch>
        </p:blipFill>
        <p:spPr>
          <a:xfrm>
            <a:off x="6588224" y="3212976"/>
            <a:ext cx="1083955" cy="871623"/>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Прямоугольник 2"/>
          <p:cNvSpPr/>
          <p:nvPr/>
        </p:nvSpPr>
        <p:spPr>
          <a:xfrm>
            <a:off x="4139952" y="620688"/>
            <a:ext cx="4032448" cy="3046988"/>
          </a:xfrm>
          <a:prstGeom prst="rect">
            <a:avLst/>
          </a:prstGeom>
          <a:ln>
            <a:solidFill>
              <a:srgbClr val="FF0000"/>
            </a:solidFill>
          </a:ln>
        </p:spPr>
        <p:txBody>
          <a:bodyPr wrap="square">
            <a:spAutoFit/>
          </a:bodyPr>
          <a:lstStyle/>
          <a:p>
            <a:pPr algn="just"/>
            <a:r>
              <a:rPr lang="ru-RU" sz="1200" dirty="0" smtClean="0"/>
              <a:t>	Отвергнутый поэт снова уезжает в Париж, считая, что единственный приемлемый выход из ситуации — самоубийство. </a:t>
            </a:r>
          </a:p>
          <a:p>
            <a:pPr algn="just"/>
            <a:r>
              <a:rPr lang="ru-RU" sz="1200" dirty="0" smtClean="0"/>
              <a:t>	Сводить счеты с жизнью поэт отправляется в курортный городок </a:t>
            </a:r>
            <a:r>
              <a:rPr lang="ru-RU" sz="1200" dirty="0" err="1" smtClean="0"/>
              <a:t>Турвиль</a:t>
            </a:r>
            <a:r>
              <a:rPr lang="ru-RU" sz="1200" dirty="0" smtClean="0"/>
              <a:t>. Грязноватая вода Сены показалась Гумилеву неподходящим пристанищем для измученной души влюбленного юноши, а вот море — в самый раз, тем более что Ахматова не раз говорила ему о том, что обожает смотреть на морские волны. </a:t>
            </a:r>
          </a:p>
          <a:p>
            <a:pPr algn="just"/>
            <a:r>
              <a:rPr lang="ru-RU" sz="1200" dirty="0" smtClean="0"/>
              <a:t>	Однако его приняли за бродягу, вызвали полицию, и Николай отправился давать объяснения в участок. Свою неудачу Гумилев расценил как знак судьбы и решил попытать счастья в любви еще раз. Николай пишет Ахматовой письмо, где вновь делает ей предложение. И вновь получает отказ.</a:t>
            </a:r>
            <a:endParaRPr lang="ru-RU" sz="1200" dirty="0"/>
          </a:p>
        </p:txBody>
      </p:sp>
      <p:sp>
        <p:nvSpPr>
          <p:cNvPr id="4" name="Прямоугольник 3"/>
          <p:cNvSpPr/>
          <p:nvPr/>
        </p:nvSpPr>
        <p:spPr>
          <a:xfrm>
            <a:off x="2286000" y="4005064"/>
            <a:ext cx="4572000" cy="1323439"/>
          </a:xfrm>
          <a:prstGeom prst="rect">
            <a:avLst/>
          </a:prstGeom>
        </p:spPr>
        <p:txBody>
          <a:bodyPr wrap="square">
            <a:spAutoFit/>
          </a:bodyPr>
          <a:lstStyle/>
          <a:p>
            <a:pPr algn="ctr"/>
            <a:r>
              <a:rPr lang="ru-RU" sz="2000" dirty="0" smtClean="0">
                <a:solidFill>
                  <a:srgbClr val="C00000"/>
                </a:solidFill>
              </a:rPr>
              <a:t>Во мраке безрадостном ночи,</a:t>
            </a:r>
          </a:p>
          <a:p>
            <a:pPr algn="ctr"/>
            <a:r>
              <a:rPr lang="ru-RU" sz="2000" dirty="0" smtClean="0">
                <a:solidFill>
                  <a:srgbClr val="C00000"/>
                </a:solidFill>
              </a:rPr>
              <a:t>Душевной больной пустоты</a:t>
            </a:r>
          </a:p>
          <a:p>
            <a:pPr algn="ctr"/>
            <a:r>
              <a:rPr lang="ru-RU" sz="2000" dirty="0" smtClean="0">
                <a:solidFill>
                  <a:srgbClr val="C00000"/>
                </a:solidFill>
              </a:rPr>
              <a:t>Мне светят лишь дивные очи</a:t>
            </a:r>
          </a:p>
          <a:p>
            <a:pPr algn="ctr"/>
            <a:r>
              <a:rPr lang="ru-RU" sz="2000" dirty="0" smtClean="0">
                <a:solidFill>
                  <a:srgbClr val="C00000"/>
                </a:solidFill>
              </a:rPr>
              <a:t>Ее неземной красоты</a:t>
            </a:r>
            <a:endParaRPr lang="ru-RU" sz="2000" dirty="0">
              <a:solidFill>
                <a:srgbClr val="C00000"/>
              </a:solidFill>
            </a:endParaRPr>
          </a:p>
        </p:txBody>
      </p:sp>
      <p:pic>
        <p:nvPicPr>
          <p:cNvPr id="5" name="Рисунок 4" descr="река.jpg"/>
          <p:cNvPicPr>
            <a:picLocks noChangeAspect="1"/>
          </p:cNvPicPr>
          <p:nvPr/>
        </p:nvPicPr>
        <p:blipFill>
          <a:blip r:embed="rId3" cstate="print"/>
          <a:stretch>
            <a:fillRect/>
          </a:stretch>
        </p:blipFill>
        <p:spPr>
          <a:xfrm rot="20854926">
            <a:off x="982344" y="588309"/>
            <a:ext cx="2564665" cy="1718369"/>
          </a:xfrm>
          <a:prstGeom prst="rect">
            <a:avLst/>
          </a:prstGeom>
          <a:ln>
            <a:solidFill>
              <a:srgbClr val="FF0000"/>
            </a:solidFill>
          </a:ln>
        </p:spPr>
      </p:pic>
      <p:pic>
        <p:nvPicPr>
          <p:cNvPr id="6" name="Рисунок 5" descr="Ахматова.jpg"/>
          <p:cNvPicPr>
            <a:picLocks noChangeAspect="1"/>
          </p:cNvPicPr>
          <p:nvPr/>
        </p:nvPicPr>
        <p:blipFill>
          <a:blip r:embed="rId4" cstate="print"/>
          <a:stretch>
            <a:fillRect/>
          </a:stretch>
        </p:blipFill>
        <p:spPr>
          <a:xfrm rot="295512">
            <a:off x="6588224" y="3789040"/>
            <a:ext cx="1792716" cy="2446368"/>
          </a:xfrm>
          <a:prstGeom prst="rect">
            <a:avLst/>
          </a:prstGeom>
          <a:ln>
            <a:solidFill>
              <a:srgbClr val="FF0000"/>
            </a:solidFill>
          </a:ln>
        </p:spPr>
      </p:pic>
      <p:pic>
        <p:nvPicPr>
          <p:cNvPr id="8" name="Рисунок 7" descr="сердце на осколки.jpeg"/>
          <p:cNvPicPr>
            <a:picLocks noChangeAspect="1"/>
          </p:cNvPicPr>
          <p:nvPr/>
        </p:nvPicPr>
        <p:blipFill>
          <a:blip r:embed="rId5" cstate="print"/>
          <a:stretch>
            <a:fillRect/>
          </a:stretch>
        </p:blipFill>
        <p:spPr>
          <a:xfrm rot="20725096">
            <a:off x="6228184" y="5373216"/>
            <a:ext cx="774799" cy="774799"/>
          </a:xfrm>
          <a:prstGeom prst="rect">
            <a:avLst/>
          </a:prstGeom>
          <a:ln>
            <a:solidFill>
              <a:srgbClr val="FF0000"/>
            </a:solidFill>
          </a:ln>
        </p:spPr>
      </p:pic>
      <p:pic>
        <p:nvPicPr>
          <p:cNvPr id="9" name="Рисунок 8" descr="море 2.jpg"/>
          <p:cNvPicPr>
            <a:picLocks noChangeAspect="1"/>
          </p:cNvPicPr>
          <p:nvPr/>
        </p:nvPicPr>
        <p:blipFill>
          <a:blip r:embed="rId6" cstate="print"/>
          <a:stretch>
            <a:fillRect/>
          </a:stretch>
        </p:blipFill>
        <p:spPr>
          <a:xfrm rot="20814222">
            <a:off x="1487877" y="2396191"/>
            <a:ext cx="2357144" cy="1574428"/>
          </a:xfrm>
          <a:prstGeom prst="rect">
            <a:avLst/>
          </a:prstGeom>
          <a:ln>
            <a:solidFill>
              <a:srgbClr val="0070C0"/>
            </a:solid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Прямоугольник 2"/>
          <p:cNvSpPr/>
          <p:nvPr/>
        </p:nvSpPr>
        <p:spPr>
          <a:xfrm>
            <a:off x="755576" y="548681"/>
            <a:ext cx="5400600" cy="2862322"/>
          </a:xfrm>
          <a:prstGeom prst="rect">
            <a:avLst/>
          </a:prstGeom>
          <a:ln>
            <a:solidFill>
              <a:schemeClr val="bg2">
                <a:lumMod val="50000"/>
              </a:schemeClr>
            </a:solidFill>
          </a:ln>
        </p:spPr>
        <p:txBody>
          <a:bodyPr wrap="square">
            <a:spAutoFit/>
          </a:bodyPr>
          <a:lstStyle/>
          <a:p>
            <a:r>
              <a:rPr lang="ru-RU" dirty="0" smtClean="0"/>
              <a:t>В эти годы Гумилев дважды побывал в Африке. Первое путешествие, короткое, было летом 1907 года, второе, осенью 1908-го. В январе 1908 года вышла вторая книга Гумилева «Романтические цветы». На деньги, полученные за сборник, а также на скопленные средства родителей, он и отправляется во второе путешествие. В Каире у путешественника неожиданно кончились деньги, и он вынужден был поехать обратно. 29 ноября он вновь был в Петербурге.</a:t>
            </a:r>
            <a:endParaRPr lang="ru-RU" dirty="0"/>
          </a:p>
        </p:txBody>
      </p:sp>
      <p:pic>
        <p:nvPicPr>
          <p:cNvPr id="4" name="Рисунок 3" descr="афр2.jpg"/>
          <p:cNvPicPr>
            <a:picLocks noChangeAspect="1"/>
          </p:cNvPicPr>
          <p:nvPr/>
        </p:nvPicPr>
        <p:blipFill>
          <a:blip r:embed="rId3" cstate="print"/>
          <a:stretch>
            <a:fillRect/>
          </a:stretch>
        </p:blipFill>
        <p:spPr>
          <a:xfrm rot="21046184">
            <a:off x="5215757" y="3733534"/>
            <a:ext cx="3059832" cy="1988891"/>
          </a:xfrm>
          <a:prstGeom prst="rect">
            <a:avLst/>
          </a:prstGeom>
          <a:ln>
            <a:solidFill>
              <a:schemeClr val="bg2">
                <a:lumMod val="50000"/>
              </a:schemeClr>
            </a:solidFill>
          </a:ln>
        </p:spPr>
      </p:pic>
      <p:pic>
        <p:nvPicPr>
          <p:cNvPr id="5" name="Рисунок 4" descr="африка1.jpg"/>
          <p:cNvPicPr>
            <a:picLocks noChangeAspect="1"/>
          </p:cNvPicPr>
          <p:nvPr/>
        </p:nvPicPr>
        <p:blipFill>
          <a:blip r:embed="rId4" cstate="print"/>
          <a:stretch>
            <a:fillRect/>
          </a:stretch>
        </p:blipFill>
        <p:spPr>
          <a:xfrm rot="538285">
            <a:off x="6156176" y="908720"/>
            <a:ext cx="2642977" cy="1988840"/>
          </a:xfrm>
          <a:prstGeom prst="rect">
            <a:avLst/>
          </a:prstGeom>
          <a:ln>
            <a:solidFill>
              <a:schemeClr val="bg2">
                <a:lumMod val="50000"/>
              </a:schemeClr>
            </a:solidFill>
          </a:ln>
        </p:spPr>
      </p:pic>
      <p:pic>
        <p:nvPicPr>
          <p:cNvPr id="7" name="Рисунок 6" descr="ром цветы.jpg"/>
          <p:cNvPicPr>
            <a:picLocks noChangeAspect="1"/>
          </p:cNvPicPr>
          <p:nvPr/>
        </p:nvPicPr>
        <p:blipFill>
          <a:blip r:embed="rId5" cstate="print"/>
          <a:stretch>
            <a:fillRect/>
          </a:stretch>
        </p:blipFill>
        <p:spPr>
          <a:xfrm rot="21300531">
            <a:off x="1084408" y="3586143"/>
            <a:ext cx="2074063" cy="2683631"/>
          </a:xfrm>
          <a:prstGeom prst="rect">
            <a:avLst/>
          </a:prstGeom>
          <a:ln>
            <a:solidFill>
              <a:srgbClr val="FF0000"/>
            </a:solidFill>
          </a:ln>
        </p:spPr>
      </p:pic>
      <p:pic>
        <p:nvPicPr>
          <p:cNvPr id="8" name="Рисунок 7" descr="РОМ цветы нов.jpg"/>
          <p:cNvPicPr>
            <a:picLocks noChangeAspect="1"/>
          </p:cNvPicPr>
          <p:nvPr/>
        </p:nvPicPr>
        <p:blipFill>
          <a:blip r:embed="rId6" cstate="print"/>
          <a:stretch>
            <a:fillRect/>
          </a:stretch>
        </p:blipFill>
        <p:spPr>
          <a:xfrm rot="358601">
            <a:off x="2707221" y="3590307"/>
            <a:ext cx="1872208" cy="3006692"/>
          </a:xfrm>
          <a:prstGeom prst="rect">
            <a:avLst/>
          </a:prstGeom>
          <a:ln>
            <a:solidFill>
              <a:srgbClr val="FF0000"/>
            </a:solidFill>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Прямоугольник 5"/>
          <p:cNvSpPr/>
          <p:nvPr/>
        </p:nvSpPr>
        <p:spPr>
          <a:xfrm>
            <a:off x="2286000" y="620688"/>
            <a:ext cx="4572000" cy="2062103"/>
          </a:xfrm>
          <a:prstGeom prst="rect">
            <a:avLst/>
          </a:prstGeom>
          <a:ln>
            <a:solidFill>
              <a:srgbClr val="FF0000"/>
            </a:solidFill>
          </a:ln>
        </p:spPr>
        <p:txBody>
          <a:bodyPr wrap="square">
            <a:spAutoFit/>
          </a:bodyPr>
          <a:lstStyle/>
          <a:p>
            <a:pPr lvl="0" fontAlgn="base">
              <a:spcBef>
                <a:spcPct val="0"/>
              </a:spcBef>
              <a:spcAft>
                <a:spcPct val="0"/>
              </a:spcAft>
            </a:pPr>
            <a:r>
              <a:rPr lang="ru-RU" sz="1600" dirty="0" smtClean="0">
                <a:solidFill>
                  <a:srgbClr val="000000"/>
                </a:solidFill>
                <a:latin typeface="Times New Roman" pitchFamily="18" charset="0"/>
                <a:cs typeface="Times New Roman" pitchFamily="18" charset="0"/>
              </a:rPr>
              <a:t>С мечтами завоевать сердце Ахматовой молодой поэт так и не расстался. А потому он продолжает осаждать Анну, клясться ей в вечной любви и предлагать замужество. Ахматова была тронута такой почти собачьей преданностью и дала свое согласие на брак.</a:t>
            </a:r>
          </a:p>
          <a:p>
            <a:pPr lvl="0" fontAlgn="base">
              <a:spcBef>
                <a:spcPct val="0"/>
              </a:spcBef>
              <a:spcAft>
                <a:spcPct val="0"/>
              </a:spcAft>
            </a:pPr>
            <a:r>
              <a:rPr lang="ru-RU" sz="1600" dirty="0" smtClean="0">
                <a:solidFill>
                  <a:srgbClr val="000000"/>
                </a:solidFill>
                <a:latin typeface="Times New Roman" pitchFamily="18" charset="0"/>
                <a:cs typeface="Times New Roman" pitchFamily="18" charset="0"/>
              </a:rPr>
              <a:t>1 октября 1912 года у супругов родился мальчик, его назвали Лев, ставший также поэтом.</a:t>
            </a:r>
          </a:p>
        </p:txBody>
      </p:sp>
      <p:pic>
        <p:nvPicPr>
          <p:cNvPr id="4" name="Рисунок 3" descr="семья.jpg"/>
          <p:cNvPicPr>
            <a:picLocks noChangeAspect="1"/>
          </p:cNvPicPr>
          <p:nvPr/>
        </p:nvPicPr>
        <p:blipFill>
          <a:blip r:embed="rId3" cstate="print"/>
          <a:stretch>
            <a:fillRect/>
          </a:stretch>
        </p:blipFill>
        <p:spPr>
          <a:xfrm>
            <a:off x="2699792" y="3068960"/>
            <a:ext cx="4879950" cy="2867599"/>
          </a:xfrm>
          <a:prstGeom prst="rect">
            <a:avLst/>
          </a:prstGeom>
          <a:ln>
            <a:solidFill>
              <a:schemeClr val="bg2">
                <a:lumMod val="25000"/>
              </a:schemeClr>
            </a:solidFill>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Прямоугольник 2"/>
          <p:cNvSpPr/>
          <p:nvPr/>
        </p:nvSpPr>
        <p:spPr>
          <a:xfrm>
            <a:off x="5076056" y="1988841"/>
            <a:ext cx="3024336" cy="4247317"/>
          </a:xfrm>
          <a:prstGeom prst="rect">
            <a:avLst/>
          </a:prstGeom>
          <a:ln>
            <a:solidFill>
              <a:schemeClr val="bg2">
                <a:lumMod val="25000"/>
              </a:schemeClr>
            </a:solidFill>
          </a:ln>
        </p:spPr>
        <p:txBody>
          <a:bodyPr wrap="square">
            <a:spAutoFit/>
          </a:bodyPr>
          <a:lstStyle/>
          <a:p>
            <a:r>
              <a:rPr lang="ru-RU" dirty="0" smtClean="0"/>
              <a:t>Гумилёв был зачислен вольноопределяющимся в </a:t>
            </a:r>
            <a:r>
              <a:rPr lang="ru-RU" dirty="0" err="1" smtClean="0"/>
              <a:t>Лейб-Гвардии</a:t>
            </a:r>
            <a:r>
              <a:rPr lang="ru-RU" dirty="0" smtClean="0"/>
              <a:t> Уланский Ея Величества полк. К своему участию в войне Гумилёв отнёсся очень серьезно, подготовил себя к сражениям. Он был отличный стрелок. </a:t>
            </a:r>
          </a:p>
          <a:p>
            <a:r>
              <a:rPr lang="ru-RU" dirty="0" smtClean="0"/>
              <a:t>Уже в декабре 1914 г. улан Гумилёв был награжден Георгиевским крестом 4-й степени, а в январе 1915 г. произведен в младшие унтер-офицеры.</a:t>
            </a:r>
            <a:endParaRPr lang="ru-RU" dirty="0"/>
          </a:p>
        </p:txBody>
      </p:sp>
      <p:pic>
        <p:nvPicPr>
          <p:cNvPr id="4" name="Рисунок 3" descr="1914 вольноопределяющийся.jpg"/>
          <p:cNvPicPr>
            <a:picLocks noChangeAspect="1"/>
          </p:cNvPicPr>
          <p:nvPr/>
        </p:nvPicPr>
        <p:blipFill>
          <a:blip r:embed="rId3" cstate="print"/>
          <a:stretch>
            <a:fillRect/>
          </a:stretch>
        </p:blipFill>
        <p:spPr>
          <a:xfrm>
            <a:off x="1187624" y="1988840"/>
            <a:ext cx="3528392" cy="4248472"/>
          </a:xfrm>
          <a:prstGeom prst="rect">
            <a:avLst/>
          </a:prstGeom>
          <a:ln>
            <a:solidFill>
              <a:schemeClr val="bg2">
                <a:lumMod val="25000"/>
              </a:schemeClr>
            </a:solidFill>
          </a:ln>
        </p:spPr>
      </p:pic>
      <p:sp>
        <p:nvSpPr>
          <p:cNvPr id="5" name="Прямоугольник 4"/>
          <p:cNvSpPr/>
          <p:nvPr/>
        </p:nvSpPr>
        <p:spPr>
          <a:xfrm>
            <a:off x="1259632" y="1124744"/>
            <a:ext cx="6984776" cy="923330"/>
          </a:xfrm>
          <a:prstGeom prst="rect">
            <a:avLst/>
          </a:prstGeom>
        </p:spPr>
        <p:txBody>
          <a:bodyPr wrap="square">
            <a:spAutoFit/>
          </a:bodyPr>
          <a:lstStyle/>
          <a:p>
            <a:r>
              <a:rPr lang="ru-RU" dirty="0" smtClean="0"/>
              <a:t>(Интересно, но среди всех поэтических личностей, так патриотично писавших стихи о войне, добровольцами на фронт ушли только Николай Гумилёв и Бенедикт Лившиц.)</a:t>
            </a:r>
            <a:endParaRPr lang="ru-RU" dirty="0"/>
          </a:p>
        </p:txBody>
      </p:sp>
      <p:sp>
        <p:nvSpPr>
          <p:cNvPr id="6" name="Прямоугольник 5"/>
          <p:cNvSpPr/>
          <p:nvPr/>
        </p:nvSpPr>
        <p:spPr>
          <a:xfrm>
            <a:off x="1331640" y="548680"/>
            <a:ext cx="6984776" cy="646331"/>
          </a:xfrm>
          <a:prstGeom prst="rect">
            <a:avLst/>
          </a:prstGeom>
        </p:spPr>
        <p:txBody>
          <a:bodyPr wrap="square">
            <a:spAutoFit/>
          </a:bodyPr>
          <a:lstStyle/>
          <a:p>
            <a:r>
              <a:rPr lang="ru-RU" dirty="0" smtClean="0"/>
              <a:t>С началом Первой мировой войны поэт вместе с братом Дмитрием уходит на фронт.</a:t>
            </a:r>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Прямоугольник 2"/>
          <p:cNvSpPr/>
          <p:nvPr/>
        </p:nvSpPr>
        <p:spPr>
          <a:xfrm>
            <a:off x="5724128" y="1124743"/>
            <a:ext cx="2808312" cy="3970318"/>
          </a:xfrm>
          <a:prstGeom prst="rect">
            <a:avLst/>
          </a:prstGeom>
          <a:ln>
            <a:solidFill>
              <a:schemeClr val="bg2">
                <a:lumMod val="25000"/>
              </a:schemeClr>
            </a:solidFill>
          </a:ln>
        </p:spPr>
        <p:txBody>
          <a:bodyPr wrap="square">
            <a:spAutoFit/>
          </a:bodyPr>
          <a:lstStyle/>
          <a:p>
            <a:r>
              <a:rPr lang="ru-RU" dirty="0" smtClean="0">
                <a:solidFill>
                  <a:schemeClr val="tx2">
                    <a:lumMod val="75000"/>
                  </a:schemeClr>
                </a:solidFill>
              </a:rPr>
              <a:t>После окончания войны поэт был рад вернуться к любимому делу – литературе. Один за другим выходят поэтические сборники. </a:t>
            </a:r>
          </a:p>
          <a:p>
            <a:endParaRPr lang="ru-RU" dirty="0" smtClean="0">
              <a:solidFill>
                <a:schemeClr val="tx2">
                  <a:lumMod val="75000"/>
                </a:schemeClr>
              </a:solidFill>
            </a:endParaRPr>
          </a:p>
          <a:p>
            <a:r>
              <a:rPr lang="ru-RU" dirty="0" smtClean="0">
                <a:solidFill>
                  <a:schemeClr val="tx2">
                    <a:lumMod val="75000"/>
                  </a:schemeClr>
                </a:solidFill>
              </a:rPr>
              <a:t>Писал Гумилев и прозу, драмы, вел своеобразную летопись поэзии, занимался теорией стиха, откликался на явление искусства других стран.</a:t>
            </a:r>
            <a:endParaRPr lang="ru-RU" dirty="0">
              <a:solidFill>
                <a:schemeClr val="tx2">
                  <a:lumMod val="75000"/>
                </a:schemeClr>
              </a:solidFill>
            </a:endParaRPr>
          </a:p>
        </p:txBody>
      </p:sp>
      <p:pic>
        <p:nvPicPr>
          <p:cNvPr id="6" name="Рисунок 5" descr="книга 1.jpg"/>
          <p:cNvPicPr>
            <a:picLocks noChangeAspect="1"/>
          </p:cNvPicPr>
          <p:nvPr/>
        </p:nvPicPr>
        <p:blipFill>
          <a:blip r:embed="rId3" cstate="print"/>
          <a:stretch>
            <a:fillRect/>
          </a:stretch>
        </p:blipFill>
        <p:spPr>
          <a:xfrm>
            <a:off x="3779912" y="692696"/>
            <a:ext cx="1593924" cy="2227040"/>
          </a:xfrm>
          <a:prstGeom prst="rect">
            <a:avLst/>
          </a:prstGeom>
          <a:ln>
            <a:solidFill>
              <a:schemeClr val="tx2"/>
            </a:solidFill>
          </a:ln>
        </p:spPr>
      </p:pic>
      <p:pic>
        <p:nvPicPr>
          <p:cNvPr id="7" name="Рисунок 6" descr="книга 3.jpg"/>
          <p:cNvPicPr>
            <a:picLocks noChangeAspect="1"/>
          </p:cNvPicPr>
          <p:nvPr/>
        </p:nvPicPr>
        <p:blipFill>
          <a:blip r:embed="rId4" cstate="print"/>
          <a:stretch>
            <a:fillRect/>
          </a:stretch>
        </p:blipFill>
        <p:spPr>
          <a:xfrm rot="20545972">
            <a:off x="1115616" y="908720"/>
            <a:ext cx="2185987" cy="3333749"/>
          </a:xfrm>
          <a:prstGeom prst="rect">
            <a:avLst/>
          </a:prstGeom>
          <a:ln>
            <a:solidFill>
              <a:schemeClr val="tx2"/>
            </a:solidFill>
          </a:ln>
        </p:spPr>
      </p:pic>
      <p:pic>
        <p:nvPicPr>
          <p:cNvPr id="8" name="Рисунок 7" descr="книга 2.jpg"/>
          <p:cNvPicPr>
            <a:picLocks noChangeAspect="1"/>
          </p:cNvPicPr>
          <p:nvPr/>
        </p:nvPicPr>
        <p:blipFill>
          <a:blip r:embed="rId5" cstate="print"/>
          <a:stretch>
            <a:fillRect/>
          </a:stretch>
        </p:blipFill>
        <p:spPr>
          <a:xfrm>
            <a:off x="3347864" y="3356992"/>
            <a:ext cx="1771848" cy="2515809"/>
          </a:xfrm>
          <a:prstGeom prst="rect">
            <a:avLst/>
          </a:prstGeom>
          <a:ln>
            <a:solidFill>
              <a:schemeClr val="tx2"/>
            </a:solidFill>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Прямоугольник 2"/>
          <p:cNvSpPr/>
          <p:nvPr/>
        </p:nvSpPr>
        <p:spPr>
          <a:xfrm>
            <a:off x="2286000" y="836713"/>
            <a:ext cx="6102424" cy="5909310"/>
          </a:xfrm>
          <a:prstGeom prst="rect">
            <a:avLst/>
          </a:prstGeom>
        </p:spPr>
        <p:txBody>
          <a:bodyPr wrap="square">
            <a:spAutoFit/>
          </a:bodyPr>
          <a:lstStyle/>
          <a:p>
            <a:r>
              <a:rPr lang="ru-RU" dirty="0" smtClean="0"/>
              <a:t>3 августа 1921г. Н. Гумилев был арестован по подозрению в участии в заговоре против Советской власти. Это было так называемое “</a:t>
            </a:r>
            <a:r>
              <a:rPr lang="ru-RU" dirty="0" err="1" smtClean="0"/>
              <a:t>таганцевское</a:t>
            </a:r>
            <a:r>
              <a:rPr lang="ru-RU" dirty="0" smtClean="0"/>
              <a:t> дело”.</a:t>
            </a:r>
          </a:p>
          <a:p>
            <a:endParaRPr lang="ru-RU" dirty="0" smtClean="0"/>
          </a:p>
          <a:p>
            <a:r>
              <a:rPr lang="ru-RU" dirty="0" smtClean="0">
                <a:solidFill>
                  <a:schemeClr val="bg2">
                    <a:lumMod val="25000"/>
                  </a:schemeClr>
                </a:solidFill>
              </a:rPr>
              <a:t>После заключения под стражу в письме, адресованном жене, литератор заверял ее в том, что беспокоиться не о чем, и просил выслать ему томик Платона и табак. Перед расстрелом Гумилев написал на стене камеры:</a:t>
            </a:r>
          </a:p>
          <a:p>
            <a:endParaRPr lang="ru-RU" dirty="0" smtClean="0">
              <a:solidFill>
                <a:schemeClr val="bg2">
                  <a:lumMod val="25000"/>
                </a:schemeClr>
              </a:solidFill>
            </a:endParaRPr>
          </a:p>
          <a:p>
            <a:endParaRPr lang="ru-RU" dirty="0" smtClean="0">
              <a:solidFill>
                <a:schemeClr val="bg2">
                  <a:lumMod val="25000"/>
                </a:schemeClr>
              </a:solidFill>
            </a:endParaRPr>
          </a:p>
          <a:p>
            <a:endParaRPr lang="ru-RU" dirty="0" smtClean="0">
              <a:solidFill>
                <a:schemeClr val="bg2">
                  <a:lumMod val="25000"/>
                </a:schemeClr>
              </a:solidFill>
            </a:endParaRPr>
          </a:p>
          <a:p>
            <a:endParaRPr lang="ru-RU" dirty="0" smtClean="0">
              <a:solidFill>
                <a:schemeClr val="bg2">
                  <a:lumMod val="25000"/>
                </a:schemeClr>
              </a:solidFill>
            </a:endParaRPr>
          </a:p>
          <a:p>
            <a:endParaRPr lang="ru-RU" dirty="0" smtClean="0">
              <a:solidFill>
                <a:schemeClr val="bg2">
                  <a:lumMod val="25000"/>
                </a:schemeClr>
              </a:solidFill>
            </a:endParaRPr>
          </a:p>
          <a:p>
            <a:endParaRPr lang="ru-RU" dirty="0" smtClean="0">
              <a:solidFill>
                <a:schemeClr val="bg2">
                  <a:lumMod val="25000"/>
                </a:schemeClr>
              </a:solidFill>
            </a:endParaRPr>
          </a:p>
          <a:p>
            <a:endParaRPr lang="ru-RU" dirty="0" smtClean="0">
              <a:solidFill>
                <a:srgbClr val="FF0000"/>
              </a:solidFill>
            </a:endParaRPr>
          </a:p>
          <a:p>
            <a:endParaRPr lang="ru-RU" dirty="0" smtClean="0">
              <a:solidFill>
                <a:schemeClr val="bg2">
                  <a:lumMod val="25000"/>
                </a:schemeClr>
              </a:solidFill>
            </a:endParaRPr>
          </a:p>
          <a:p>
            <a:r>
              <a:rPr lang="ru-RU" dirty="0" smtClean="0"/>
              <a:t>24 августа 1921г. Петроград. </a:t>
            </a:r>
            <a:r>
              <a:rPr lang="ru-RU" dirty="0" err="1" smtClean="0"/>
              <a:t>Губчека</a:t>
            </a:r>
            <a:r>
              <a:rPr lang="ru-RU" dirty="0" smtClean="0"/>
              <a:t> приняла постановление о расстреле участников “</a:t>
            </a:r>
            <a:r>
              <a:rPr lang="ru-RU" dirty="0" err="1" smtClean="0"/>
              <a:t>таганцевского</a:t>
            </a:r>
            <a:r>
              <a:rPr lang="ru-RU" dirty="0" smtClean="0"/>
              <a:t> заговора” (61 человек), в том числе Н. Гумилева.</a:t>
            </a:r>
          </a:p>
          <a:p>
            <a:endParaRPr lang="ru-RU" dirty="0" smtClean="0">
              <a:solidFill>
                <a:schemeClr val="bg2">
                  <a:lumMod val="25000"/>
                </a:schemeClr>
              </a:solidFill>
            </a:endParaRPr>
          </a:p>
          <a:p>
            <a:endParaRPr lang="ru-RU" dirty="0"/>
          </a:p>
        </p:txBody>
      </p:sp>
      <p:sp>
        <p:nvSpPr>
          <p:cNvPr id="4" name="Прямоугольник 3"/>
          <p:cNvSpPr/>
          <p:nvPr/>
        </p:nvSpPr>
        <p:spPr>
          <a:xfrm>
            <a:off x="2108152" y="2967335"/>
            <a:ext cx="5848224" cy="2062103"/>
          </a:xfrm>
          <a:prstGeom prst="rect">
            <a:avLst/>
          </a:prstGeom>
          <a:noFill/>
        </p:spPr>
        <p:txBody>
          <a:bodyPr wrap="square" lIns="91440" tIns="45720" rIns="91440" bIns="45720">
            <a:spAutoFit/>
          </a:bodyPr>
          <a:lstStyle/>
          <a:p>
            <a:pPr algn="ctr"/>
            <a:endParaRPr lang="ru-RU"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a:p>
            <a:pPr algn="ctr"/>
            <a:r>
              <a:rPr lang="ru-RU"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«Господи, прости мои </a:t>
            </a:r>
          </a:p>
          <a:p>
            <a:pPr algn="ctr"/>
            <a:r>
              <a:rPr lang="ru-RU"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прегрешения,</a:t>
            </a:r>
          </a:p>
          <a:p>
            <a:pPr algn="ctr"/>
            <a:r>
              <a:rPr lang="ru-RU"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иду в последний путь».</a:t>
            </a:r>
            <a:endParaRPr lang="ru-RU"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5" name="Рисунок 4" descr="расстрел.jpg"/>
          <p:cNvPicPr>
            <a:picLocks noChangeAspect="1"/>
          </p:cNvPicPr>
          <p:nvPr/>
        </p:nvPicPr>
        <p:blipFill>
          <a:blip r:embed="rId3" cstate="print"/>
          <a:stretch>
            <a:fillRect/>
          </a:stretch>
        </p:blipFill>
        <p:spPr>
          <a:xfrm>
            <a:off x="762000" y="571500"/>
            <a:ext cx="7620000" cy="571500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1746" name="Rectangle 2"/>
          <p:cNvSpPr>
            <a:spLocks noChangeArrowheads="1"/>
          </p:cNvSpPr>
          <p:nvPr/>
        </p:nvSpPr>
        <p:spPr bwMode="auto">
          <a:xfrm>
            <a:off x="5652120" y="356093"/>
            <a:ext cx="2664296"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endParaRPr kumimoji="0" lang="ru-RU" sz="2400" b="0" i="0" u="none" strike="noStrike" cap="none" normalizeH="0" baseline="0" dirty="0" smtClean="0">
              <a:ln>
                <a:noFill/>
              </a:ln>
              <a:effectLst/>
              <a:latin typeface="Times New Roman" pitchFamily="18" charset="0"/>
              <a:ea typeface="Times New Roman" pitchFamily="18" charset="0"/>
              <a:cs typeface="Times New Roman" pitchFamily="18" charset="0"/>
            </a:endParaRPr>
          </a:p>
          <a:p>
            <a:pPr marL="0" marR="0" lvl="0" indent="0"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2">
                    <a:lumMod val="75000"/>
                  </a:schemeClr>
                </a:solidFill>
                <a:effectLst/>
                <a:latin typeface="Times New Roman" pitchFamily="18" charset="0"/>
                <a:ea typeface="Times New Roman" pitchFamily="18" charset="0"/>
                <a:cs typeface="Times New Roman" pitchFamily="18" charset="0"/>
              </a:rPr>
              <a:t>Участие Николая </a:t>
            </a:r>
            <a:r>
              <a:rPr kumimoji="0" lang="ru-RU" sz="2400" b="0" i="0" u="none" strike="noStrike" cap="none" normalizeH="0" baseline="0" dirty="0" err="1" smtClean="0">
                <a:ln>
                  <a:noFill/>
                </a:ln>
                <a:solidFill>
                  <a:schemeClr val="tx2">
                    <a:lumMod val="75000"/>
                  </a:schemeClr>
                </a:solidFill>
                <a:effectLst/>
                <a:latin typeface="Times New Roman" pitchFamily="18" charset="0"/>
                <a:ea typeface="Times New Roman" pitchFamily="18" charset="0"/>
                <a:cs typeface="Times New Roman" pitchFamily="18" charset="0"/>
              </a:rPr>
              <a:t>Гумелёва</a:t>
            </a:r>
            <a:r>
              <a:rPr kumimoji="0" lang="ru-RU" sz="2400" b="0" i="0" u="none" strike="noStrike" cap="none" normalizeH="0" baseline="0" dirty="0" smtClean="0">
                <a:ln>
                  <a:noFill/>
                </a:ln>
                <a:solidFill>
                  <a:schemeClr val="tx2">
                    <a:lumMod val="75000"/>
                  </a:schemeClr>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smtClean="0">
                <a:ln>
                  <a:noFill/>
                </a:ln>
                <a:solidFill>
                  <a:schemeClr val="tx2">
                    <a:lumMod val="75000"/>
                  </a:schemeClr>
                </a:solidFill>
                <a:effectLst/>
                <a:latin typeface="Times New Roman" pitchFamily="18" charset="0"/>
                <a:ea typeface="Times New Roman" pitchFamily="18" charset="0"/>
                <a:cs typeface="Times New Roman" pitchFamily="18" charset="0"/>
              </a:rPr>
              <a:t>в заговоре</a:t>
            </a:r>
          </a:p>
          <a:p>
            <a:pPr marL="0" marR="0" lvl="0" indent="0"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2">
                    <a:lumMod val="75000"/>
                  </a:schemeClr>
                </a:solidFill>
                <a:effectLst/>
                <a:latin typeface="Times New Roman" pitchFamily="18" charset="0"/>
                <a:ea typeface="Times New Roman" pitchFamily="18" charset="0"/>
                <a:cs typeface="Times New Roman" pitchFamily="18" charset="0"/>
              </a:rPr>
              <a:t>не установлено. </a:t>
            </a:r>
          </a:p>
          <a:p>
            <a:pPr marL="0" marR="0" lvl="0" indent="0"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2">
                    <a:lumMod val="75000"/>
                  </a:schemeClr>
                </a:solidFill>
                <a:effectLst/>
                <a:latin typeface="Times New Roman" pitchFamily="18" charset="0"/>
                <a:ea typeface="Times New Roman" pitchFamily="18" charset="0"/>
                <a:cs typeface="Times New Roman" pitchFamily="18" charset="0"/>
              </a:rPr>
              <a:t>Ни одной контрреволюционной строчки</a:t>
            </a:r>
          </a:p>
          <a:p>
            <a:pPr marL="0" marR="0" lvl="0" indent="0"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2">
                    <a:lumMod val="75000"/>
                  </a:schemeClr>
                </a:solidFill>
                <a:effectLst/>
                <a:latin typeface="Times New Roman" pitchFamily="18" charset="0"/>
                <a:ea typeface="Times New Roman" pitchFamily="18" charset="0"/>
                <a:cs typeface="Times New Roman" pitchFamily="18" charset="0"/>
              </a:rPr>
              <a:t>он не напечатал.  Политикой не занимался. </a:t>
            </a:r>
          </a:p>
          <a:p>
            <a:pPr marL="0" marR="0" lvl="0" indent="0" defTabSz="914400" rtl="0" eaLnBrk="1" fontAlgn="base" latinLnBrk="0" hangingPunct="1">
              <a:lnSpc>
                <a:spcPct val="100000"/>
              </a:lnSpc>
              <a:spcBef>
                <a:spcPct val="0"/>
              </a:spcBef>
              <a:spcAft>
                <a:spcPct val="0"/>
              </a:spcAft>
              <a:buClrTx/>
              <a:buSzTx/>
              <a:buFontTx/>
              <a:buNone/>
              <a:tabLst/>
            </a:pPr>
            <a:endParaRPr lang="ru-RU" sz="2400" dirty="0" smtClean="0">
              <a:solidFill>
                <a:schemeClr val="tx2">
                  <a:lumMod val="75000"/>
                </a:schemeClr>
              </a:solidFill>
              <a:latin typeface="Times New Roman" pitchFamily="18" charset="0"/>
              <a:ea typeface="Times New Roman" pitchFamily="18" charset="0"/>
              <a:cs typeface="Times New Roman" pitchFamily="18" charset="0"/>
            </a:endParaRPr>
          </a:p>
          <a:p>
            <a:pPr marL="0" marR="0" lvl="0" indent="0" defTabSz="914400" rtl="0" eaLnBrk="1" fontAlgn="base" latinLnBrk="0" hangingPunct="1">
              <a:lnSpc>
                <a:spcPct val="100000"/>
              </a:lnSpc>
              <a:spcBef>
                <a:spcPct val="0"/>
              </a:spcBef>
              <a:spcAft>
                <a:spcPct val="0"/>
              </a:spcAft>
              <a:buClrTx/>
              <a:buSzTx/>
              <a:buFontTx/>
              <a:buNone/>
              <a:tabLst/>
            </a:pPr>
            <a:r>
              <a:rPr lang="ru-RU" sz="2400" dirty="0" smtClean="0">
                <a:solidFill>
                  <a:schemeClr val="tx2">
                    <a:lumMod val="75000"/>
                  </a:schemeClr>
                </a:solidFill>
                <a:latin typeface="Times New Roman" pitchFamily="18" charset="0"/>
                <a:ea typeface="Times New Roman" pitchFamily="18" charset="0"/>
                <a:cs typeface="Times New Roman" pitchFamily="18" charset="0"/>
              </a:rPr>
              <a:t>Поэт</a:t>
            </a:r>
            <a:r>
              <a:rPr kumimoji="0" lang="ru-RU" sz="2400" b="0" i="0" u="none" strike="noStrike" cap="none" normalizeH="0" baseline="0" dirty="0" smtClean="0">
                <a:ln>
                  <a:noFill/>
                </a:ln>
                <a:solidFill>
                  <a:schemeClr val="tx2">
                    <a:lumMod val="75000"/>
                  </a:schemeClr>
                </a:solidFill>
                <a:effectLst/>
                <a:latin typeface="Times New Roman" pitchFamily="18" charset="0"/>
                <a:ea typeface="Times New Roman" pitchFamily="18" charset="0"/>
                <a:cs typeface="Times New Roman" pitchFamily="18" charset="0"/>
              </a:rPr>
              <a:t> стал жертвой культурного террора.</a:t>
            </a:r>
            <a:endParaRPr kumimoji="0" lang="ru-RU" sz="2400" b="0" i="0" u="none" strike="noStrike" cap="none" normalizeH="0" baseline="0" dirty="0" smtClean="0">
              <a:ln>
                <a:noFill/>
              </a:ln>
              <a:solidFill>
                <a:schemeClr val="tx2">
                  <a:lumMod val="75000"/>
                </a:schemeClr>
              </a:solidFill>
              <a:effectLst/>
              <a:latin typeface="Times New Roman" pitchFamily="18" charset="0"/>
              <a:cs typeface="Times New Roman" pitchFamily="18" charset="0"/>
            </a:endParaRPr>
          </a:p>
        </p:txBody>
      </p:sp>
      <p:pic>
        <p:nvPicPr>
          <p:cNvPr id="5" name="Рисунок 4" descr="памятник.jpg"/>
          <p:cNvPicPr>
            <a:picLocks noChangeAspect="1"/>
          </p:cNvPicPr>
          <p:nvPr/>
        </p:nvPicPr>
        <p:blipFill>
          <a:blip r:embed="rId3" cstate="print"/>
          <a:stretch>
            <a:fillRect/>
          </a:stretch>
        </p:blipFill>
        <p:spPr>
          <a:xfrm>
            <a:off x="1835696" y="692696"/>
            <a:ext cx="3264362" cy="4896544"/>
          </a:xfrm>
          <a:prstGeom prst="rect">
            <a:avLst/>
          </a:prstGeom>
          <a:ln>
            <a:solidFill>
              <a:schemeClr val="bg2">
                <a:lumMod val="25000"/>
              </a:schemeClr>
            </a:solidFill>
          </a:ln>
        </p:spPr>
      </p:pic>
      <p:sp>
        <p:nvSpPr>
          <p:cNvPr id="6" name="TextBox 5"/>
          <p:cNvSpPr txBox="1"/>
          <p:nvPr/>
        </p:nvSpPr>
        <p:spPr>
          <a:xfrm>
            <a:off x="2267744" y="5589240"/>
            <a:ext cx="2880320" cy="646331"/>
          </a:xfrm>
          <a:prstGeom prst="rect">
            <a:avLst/>
          </a:prstGeom>
          <a:noFill/>
          <a:ln>
            <a:solidFill>
              <a:schemeClr val="bg2">
                <a:lumMod val="25000"/>
              </a:schemeClr>
            </a:solidFill>
          </a:ln>
        </p:spPr>
        <p:txBody>
          <a:bodyPr wrap="square" rtlCol="0">
            <a:spAutoFit/>
          </a:bodyPr>
          <a:lstStyle/>
          <a:p>
            <a:r>
              <a:rPr lang="ru-RU" dirty="0" smtClean="0">
                <a:solidFill>
                  <a:schemeClr val="accent1">
                    <a:lumMod val="75000"/>
                  </a:schemeClr>
                </a:solidFill>
                <a:latin typeface="Times New Roman" pitchFamily="18" charset="0"/>
                <a:cs typeface="Times New Roman" pitchFamily="18" charset="0"/>
              </a:rPr>
              <a:t>Памятник поэту в Коктебеле</a:t>
            </a:r>
            <a:endParaRPr lang="ru-RU" dirty="0">
              <a:solidFill>
                <a:schemeClr val="accent1">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Прямоугольник 2"/>
          <p:cNvSpPr/>
          <p:nvPr/>
        </p:nvSpPr>
        <p:spPr>
          <a:xfrm>
            <a:off x="2286000" y="764704"/>
            <a:ext cx="4572000" cy="4708981"/>
          </a:xfrm>
          <a:prstGeom prst="rect">
            <a:avLst/>
          </a:prstGeom>
        </p:spPr>
        <p:txBody>
          <a:bodyPr wrap="square">
            <a:spAutoFit/>
          </a:bodyPr>
          <a:lstStyle/>
          <a:p>
            <a:pPr fontAlgn="base"/>
            <a:r>
              <a:rPr lang="ru-RU" sz="1200" dirty="0" smtClean="0">
                <a:solidFill>
                  <a:schemeClr val="accent3">
                    <a:lumMod val="75000"/>
                  </a:schemeClr>
                </a:solidFill>
                <a:latin typeface="Times New Roman" pitchFamily="18" charset="0"/>
                <a:cs typeface="Times New Roman" pitchFamily="18" charset="0"/>
              </a:rPr>
              <a:t>Литературное наследие легенды Серебряного века сохранилось как в поэзии, так и в прозе. </a:t>
            </a:r>
          </a:p>
          <a:p>
            <a:pPr fontAlgn="base"/>
            <a:endParaRPr lang="ru-RU" sz="1200" b="1" dirty="0" smtClean="0">
              <a:solidFill>
                <a:schemeClr val="accent3">
                  <a:lumMod val="75000"/>
                </a:schemeClr>
              </a:solidFill>
              <a:latin typeface="Times New Roman" pitchFamily="18" charset="0"/>
              <a:cs typeface="Times New Roman" pitchFamily="18" charset="0"/>
            </a:endParaRPr>
          </a:p>
          <a:p>
            <a:pPr fontAlgn="base"/>
            <a:r>
              <a:rPr lang="ru-RU" sz="1200" b="1" dirty="0" smtClean="0">
                <a:solidFill>
                  <a:schemeClr val="accent3">
                    <a:lumMod val="75000"/>
                  </a:schemeClr>
                </a:solidFill>
                <a:latin typeface="Times New Roman" pitchFamily="18" charset="0"/>
                <a:cs typeface="Times New Roman" pitchFamily="18" charset="0"/>
              </a:rPr>
              <a:t>Библиография</a:t>
            </a:r>
          </a:p>
          <a:p>
            <a:pPr fontAlgn="base"/>
            <a:r>
              <a:rPr lang="ru-RU" sz="1200" dirty="0" smtClean="0">
                <a:solidFill>
                  <a:schemeClr val="accent3">
                    <a:lumMod val="75000"/>
                  </a:schemeClr>
                </a:solidFill>
                <a:latin typeface="Times New Roman" pitchFamily="18" charset="0"/>
                <a:cs typeface="Times New Roman" pitchFamily="18" charset="0"/>
              </a:rPr>
              <a:t>«Дон Жуан в Египте» (1912 год);</a:t>
            </a:r>
          </a:p>
          <a:p>
            <a:pPr fontAlgn="base"/>
            <a:r>
              <a:rPr lang="ru-RU" sz="1200" dirty="0" smtClean="0">
                <a:solidFill>
                  <a:schemeClr val="accent3">
                    <a:lumMod val="75000"/>
                  </a:schemeClr>
                </a:solidFill>
                <a:latin typeface="Times New Roman" pitchFamily="18" charset="0"/>
                <a:cs typeface="Times New Roman" pitchFamily="18" charset="0"/>
              </a:rPr>
              <a:t>«Игра» (1913 год);</a:t>
            </a:r>
          </a:p>
          <a:p>
            <a:pPr fontAlgn="base"/>
            <a:r>
              <a:rPr lang="ru-RU" sz="1200" dirty="0" smtClean="0">
                <a:solidFill>
                  <a:schemeClr val="accent3">
                    <a:lumMod val="75000"/>
                  </a:schemeClr>
                </a:solidFill>
                <a:latin typeface="Times New Roman" pitchFamily="18" charset="0"/>
                <a:cs typeface="Times New Roman" pitchFamily="18" charset="0"/>
              </a:rPr>
              <a:t>«</a:t>
            </a:r>
            <a:r>
              <a:rPr lang="ru-RU" sz="1200" dirty="0" err="1" smtClean="0">
                <a:solidFill>
                  <a:schemeClr val="accent3">
                    <a:lumMod val="75000"/>
                  </a:schemeClr>
                </a:solidFill>
                <a:latin typeface="Times New Roman" pitchFamily="18" charset="0"/>
                <a:cs typeface="Times New Roman" pitchFamily="18" charset="0"/>
              </a:rPr>
              <a:t>Актеон</a:t>
            </a:r>
            <a:r>
              <a:rPr lang="ru-RU" sz="1200" dirty="0" smtClean="0">
                <a:solidFill>
                  <a:schemeClr val="accent3">
                    <a:lumMod val="75000"/>
                  </a:schemeClr>
                </a:solidFill>
                <a:latin typeface="Times New Roman" pitchFamily="18" charset="0"/>
                <a:cs typeface="Times New Roman" pitchFamily="18" charset="0"/>
              </a:rPr>
              <a:t>» (1913 год);</a:t>
            </a:r>
          </a:p>
          <a:p>
            <a:pPr fontAlgn="base"/>
            <a:r>
              <a:rPr lang="ru-RU" sz="1200" dirty="0" smtClean="0">
                <a:solidFill>
                  <a:schemeClr val="accent3">
                    <a:lumMod val="75000"/>
                  </a:schemeClr>
                </a:solidFill>
                <a:latin typeface="Times New Roman" pitchFamily="18" charset="0"/>
                <a:cs typeface="Times New Roman" pitchFamily="18" charset="0"/>
              </a:rPr>
              <a:t>«Записки кавалериста» (1914–1915 года);</a:t>
            </a:r>
          </a:p>
          <a:p>
            <a:pPr fontAlgn="base"/>
            <a:r>
              <a:rPr lang="ru-RU" sz="1200" dirty="0" smtClean="0">
                <a:solidFill>
                  <a:schemeClr val="accent3">
                    <a:lumMod val="75000"/>
                  </a:schemeClr>
                </a:solidFill>
                <a:latin typeface="Times New Roman" pitchFamily="18" charset="0"/>
                <a:cs typeface="Times New Roman" pitchFamily="18" charset="0"/>
              </a:rPr>
              <a:t>«Черный генерал» (1917 год);</a:t>
            </a:r>
          </a:p>
          <a:p>
            <a:pPr fontAlgn="base"/>
            <a:r>
              <a:rPr lang="ru-RU" sz="1200" dirty="0" smtClean="0">
                <a:solidFill>
                  <a:schemeClr val="accent3">
                    <a:lumMod val="75000"/>
                  </a:schemeClr>
                </a:solidFill>
                <a:latin typeface="Times New Roman" pitchFamily="18" charset="0"/>
                <a:cs typeface="Times New Roman" pitchFamily="18" charset="0"/>
              </a:rPr>
              <a:t>«</a:t>
            </a:r>
            <a:r>
              <a:rPr lang="ru-RU" sz="1200" dirty="0" err="1" smtClean="0">
                <a:solidFill>
                  <a:schemeClr val="accent3">
                    <a:lumMod val="75000"/>
                  </a:schemeClr>
                </a:solidFill>
                <a:latin typeface="Times New Roman" pitchFamily="18" charset="0"/>
                <a:cs typeface="Times New Roman" pitchFamily="18" charset="0"/>
              </a:rPr>
              <a:t>Гондла</a:t>
            </a:r>
            <a:r>
              <a:rPr lang="ru-RU" sz="1200" dirty="0" smtClean="0">
                <a:solidFill>
                  <a:schemeClr val="accent3">
                    <a:lumMod val="75000"/>
                  </a:schemeClr>
                </a:solidFill>
                <a:latin typeface="Times New Roman" pitchFamily="18" charset="0"/>
                <a:cs typeface="Times New Roman" pitchFamily="18" charset="0"/>
              </a:rPr>
              <a:t>» (1917 год);</a:t>
            </a:r>
          </a:p>
          <a:p>
            <a:pPr fontAlgn="base"/>
            <a:r>
              <a:rPr lang="ru-RU" sz="1200" dirty="0" smtClean="0">
                <a:solidFill>
                  <a:schemeClr val="accent3">
                    <a:lumMod val="75000"/>
                  </a:schemeClr>
                </a:solidFill>
                <a:latin typeface="Times New Roman" pitchFamily="18" charset="0"/>
                <a:cs typeface="Times New Roman" pitchFamily="18" charset="0"/>
              </a:rPr>
              <a:t>«Дитя Аллаха» (1918 год);</a:t>
            </a:r>
          </a:p>
          <a:p>
            <a:pPr fontAlgn="base"/>
            <a:r>
              <a:rPr lang="ru-RU" sz="1200" dirty="0" smtClean="0">
                <a:solidFill>
                  <a:schemeClr val="accent3">
                    <a:lumMod val="75000"/>
                  </a:schemeClr>
                </a:solidFill>
                <a:latin typeface="Times New Roman" pitchFamily="18" charset="0"/>
                <a:cs typeface="Times New Roman" pitchFamily="18" charset="0"/>
              </a:rPr>
              <a:t>«Душа и тело» (1919 год);</a:t>
            </a:r>
          </a:p>
          <a:p>
            <a:pPr fontAlgn="base"/>
            <a:r>
              <a:rPr lang="ru-RU" sz="1200" dirty="0" smtClean="0">
                <a:solidFill>
                  <a:schemeClr val="accent3">
                    <a:lumMod val="75000"/>
                  </a:schemeClr>
                </a:solidFill>
                <a:latin typeface="Times New Roman" pitchFamily="18" charset="0"/>
                <a:cs typeface="Times New Roman" pitchFamily="18" charset="0"/>
              </a:rPr>
              <a:t>«Молодой францисканец» (1902 год);</a:t>
            </a:r>
          </a:p>
          <a:p>
            <a:pPr fontAlgn="base"/>
            <a:r>
              <a:rPr lang="ru-RU" sz="1200" dirty="0" smtClean="0">
                <a:solidFill>
                  <a:schemeClr val="accent3">
                    <a:lumMod val="75000"/>
                  </a:schemeClr>
                </a:solidFill>
                <a:latin typeface="Times New Roman" pitchFamily="18" charset="0"/>
                <a:cs typeface="Times New Roman" pitchFamily="18" charset="0"/>
              </a:rPr>
              <a:t>«По стенам опустевшего дома…»(1905 год);</a:t>
            </a:r>
          </a:p>
          <a:p>
            <a:pPr fontAlgn="base"/>
            <a:r>
              <a:rPr lang="ru-RU" sz="1200" dirty="0" smtClean="0">
                <a:solidFill>
                  <a:schemeClr val="accent3">
                    <a:lumMod val="75000"/>
                  </a:schemeClr>
                </a:solidFill>
                <a:latin typeface="Times New Roman" pitchFamily="18" charset="0"/>
                <a:cs typeface="Times New Roman" pitchFamily="18" charset="0"/>
              </a:rPr>
              <a:t>«Так долго сердце боролось…» (1917 год);</a:t>
            </a:r>
          </a:p>
          <a:p>
            <a:pPr fontAlgn="base"/>
            <a:r>
              <a:rPr lang="ru-RU" sz="1200" dirty="0" smtClean="0">
                <a:solidFill>
                  <a:schemeClr val="accent3">
                    <a:lumMod val="75000"/>
                  </a:schemeClr>
                </a:solidFill>
                <a:latin typeface="Times New Roman" pitchFamily="18" charset="0"/>
                <a:cs typeface="Times New Roman" pitchFamily="18" charset="0"/>
              </a:rPr>
              <a:t>«Ужас» (1907 год);</a:t>
            </a:r>
          </a:p>
          <a:p>
            <a:pPr fontAlgn="base"/>
            <a:r>
              <a:rPr lang="ru-RU" sz="1200" dirty="0" smtClean="0">
                <a:solidFill>
                  <a:schemeClr val="accent3">
                    <a:lumMod val="75000"/>
                  </a:schemeClr>
                </a:solidFill>
                <a:latin typeface="Times New Roman" pitchFamily="18" charset="0"/>
                <a:cs typeface="Times New Roman" pitchFamily="18" charset="0"/>
              </a:rPr>
              <a:t>«У меня не живут цветы…» (1910 год);</a:t>
            </a:r>
          </a:p>
          <a:p>
            <a:pPr fontAlgn="base"/>
            <a:r>
              <a:rPr lang="ru-RU" sz="1200" dirty="0" smtClean="0">
                <a:solidFill>
                  <a:schemeClr val="accent3">
                    <a:lumMod val="75000"/>
                  </a:schemeClr>
                </a:solidFill>
                <a:latin typeface="Times New Roman" pitchFamily="18" charset="0"/>
                <a:cs typeface="Times New Roman" pitchFamily="18" charset="0"/>
              </a:rPr>
              <a:t>«Перчатка» (1907 год);</a:t>
            </a:r>
          </a:p>
          <a:p>
            <a:pPr fontAlgn="base"/>
            <a:r>
              <a:rPr lang="ru-RU" sz="1200" dirty="0" smtClean="0">
                <a:solidFill>
                  <a:schemeClr val="accent3">
                    <a:lumMod val="75000"/>
                  </a:schemeClr>
                </a:solidFill>
                <a:latin typeface="Times New Roman" pitchFamily="18" charset="0"/>
                <a:cs typeface="Times New Roman" pitchFamily="18" charset="0"/>
              </a:rPr>
              <a:t>«Нежно-небывалая отрада» (1917 год);</a:t>
            </a:r>
          </a:p>
          <a:p>
            <a:pPr fontAlgn="base"/>
            <a:r>
              <a:rPr lang="ru-RU" sz="1200" dirty="0" smtClean="0">
                <a:solidFill>
                  <a:schemeClr val="accent3">
                    <a:lumMod val="75000"/>
                  </a:schemeClr>
                </a:solidFill>
                <a:latin typeface="Times New Roman" pitchFamily="18" charset="0"/>
                <a:cs typeface="Times New Roman" pitchFamily="18" charset="0"/>
              </a:rPr>
              <a:t>«Колдунья» (1918 год);</a:t>
            </a:r>
          </a:p>
          <a:p>
            <a:pPr fontAlgn="base"/>
            <a:r>
              <a:rPr lang="ru-RU" sz="1200" dirty="0" smtClean="0">
                <a:solidFill>
                  <a:schemeClr val="accent3">
                    <a:lumMod val="75000"/>
                  </a:schemeClr>
                </a:solidFill>
                <a:latin typeface="Times New Roman" pitchFamily="18" charset="0"/>
                <a:cs typeface="Times New Roman" pitchFamily="18" charset="0"/>
              </a:rPr>
              <a:t>«Иногда я бываю печален…» (1905 год);</a:t>
            </a:r>
          </a:p>
          <a:p>
            <a:pPr fontAlgn="base"/>
            <a:r>
              <a:rPr lang="ru-RU" sz="1200" dirty="0" smtClean="0">
                <a:solidFill>
                  <a:schemeClr val="accent3">
                    <a:lumMod val="75000"/>
                  </a:schemeClr>
                </a:solidFill>
                <a:latin typeface="Times New Roman" pitchFamily="18" charset="0"/>
                <a:cs typeface="Times New Roman" pitchFamily="18" charset="0"/>
              </a:rPr>
              <a:t>«Гроза ночная и темная» (1905 год);</a:t>
            </a:r>
          </a:p>
          <a:p>
            <a:pPr fontAlgn="base"/>
            <a:r>
              <a:rPr lang="ru-RU" sz="1200" dirty="0" smtClean="0">
                <a:solidFill>
                  <a:schemeClr val="accent3">
                    <a:lumMod val="75000"/>
                  </a:schemeClr>
                </a:solidFill>
                <a:latin typeface="Times New Roman" pitchFamily="18" charset="0"/>
                <a:cs typeface="Times New Roman" pitchFamily="18" charset="0"/>
              </a:rPr>
              <a:t>«В пустыне» (1908 год);</a:t>
            </a:r>
          </a:p>
          <a:p>
            <a:pPr fontAlgn="base"/>
            <a:r>
              <a:rPr lang="ru-RU" sz="1200" dirty="0" smtClean="0">
                <a:solidFill>
                  <a:schemeClr val="accent3">
                    <a:lumMod val="75000"/>
                  </a:schemeClr>
                </a:solidFill>
                <a:latin typeface="Times New Roman" pitchFamily="18" charset="0"/>
                <a:cs typeface="Times New Roman" pitchFamily="18" charset="0"/>
              </a:rPr>
              <a:t>«Африканская ночь» (1913 год);</a:t>
            </a:r>
          </a:p>
          <a:p>
            <a:pPr fontAlgn="base"/>
            <a:r>
              <a:rPr lang="ru-RU" sz="1200" dirty="0" smtClean="0">
                <a:solidFill>
                  <a:schemeClr val="accent3">
                    <a:lumMod val="75000"/>
                  </a:schemeClr>
                </a:solidFill>
                <a:latin typeface="Times New Roman" pitchFamily="18" charset="0"/>
                <a:cs typeface="Times New Roman" pitchFamily="18" charset="0"/>
              </a:rPr>
              <a:t>«Любовь» (1907 год)</a:t>
            </a:r>
            <a:endParaRPr lang="ru-RU" sz="1200" dirty="0">
              <a:solidFill>
                <a:schemeClr val="accent3">
                  <a:lumMod val="75000"/>
                </a:schemeClr>
              </a:solidFill>
              <a:latin typeface="Times New Roman" pitchFamily="18" charset="0"/>
              <a:cs typeface="Times New Roman" pitchFamily="18" charset="0"/>
            </a:endParaRPr>
          </a:p>
        </p:txBody>
      </p:sp>
      <p:pic>
        <p:nvPicPr>
          <p:cNvPr id="5" name="Рисунок 4" descr="48656086.jpg"/>
          <p:cNvPicPr>
            <a:picLocks noChangeAspect="1"/>
          </p:cNvPicPr>
          <p:nvPr/>
        </p:nvPicPr>
        <p:blipFill>
          <a:blip r:embed="rId3" cstate="print"/>
          <a:stretch>
            <a:fillRect/>
          </a:stretch>
        </p:blipFill>
        <p:spPr>
          <a:xfrm rot="412220">
            <a:off x="5868144" y="2204864"/>
            <a:ext cx="2418194" cy="3329845"/>
          </a:xfrm>
          <a:prstGeom prst="rect">
            <a:avLst/>
          </a:prstGeom>
          <a:ln>
            <a:solidFill>
              <a:srgbClr val="FF0000"/>
            </a:solidFill>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Рисунок 6" descr="книги.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Администратор\Рабочий стол\Мои документы\Презентации\шаблон.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Прямоугольник 2"/>
          <p:cNvSpPr/>
          <p:nvPr/>
        </p:nvSpPr>
        <p:spPr>
          <a:xfrm>
            <a:off x="755576" y="476672"/>
            <a:ext cx="7704856" cy="1200329"/>
          </a:xfrm>
          <a:prstGeom prst="rect">
            <a:avLst/>
          </a:prstGeom>
        </p:spPr>
        <p:txBody>
          <a:bodyPr wrap="square">
            <a:spAutoFit/>
          </a:bodyPr>
          <a:lstStyle/>
          <a:p>
            <a:r>
              <a:rPr lang="ru-RU" dirty="0" smtClean="0">
                <a:solidFill>
                  <a:schemeClr val="accent3">
                    <a:lumMod val="75000"/>
                  </a:schemeClr>
                </a:solidFill>
                <a:latin typeface="Times New Roman" pitchFamily="18" charset="0"/>
                <a:cs typeface="Times New Roman" pitchFamily="18" charset="0"/>
              </a:rPr>
              <a:t>В 2007-ом году певец </a:t>
            </a:r>
            <a:r>
              <a:rPr lang="ru-RU" b="1" dirty="0" smtClean="0">
                <a:solidFill>
                  <a:schemeClr val="accent3">
                    <a:lumMod val="75000"/>
                  </a:schemeClr>
                </a:solidFill>
                <a:latin typeface="Times New Roman" pitchFamily="18" charset="0"/>
                <a:cs typeface="Times New Roman" pitchFamily="18" charset="0"/>
              </a:rPr>
              <a:t>Николай Носков</a:t>
            </a:r>
            <a:r>
              <a:rPr lang="ru-RU" dirty="0" smtClean="0">
                <a:solidFill>
                  <a:schemeClr val="accent3">
                    <a:lumMod val="75000"/>
                  </a:schemeClr>
                </a:solidFill>
                <a:latin typeface="Times New Roman" pitchFamily="18" charset="0"/>
                <a:cs typeface="Times New Roman" pitchFamily="18" charset="0"/>
              </a:rPr>
              <a:t> наложил текст стихотворения именитого деятеля искусств  </a:t>
            </a:r>
            <a:r>
              <a:rPr lang="ru-RU" dirty="0" err="1" smtClean="0">
                <a:solidFill>
                  <a:schemeClr val="accent3">
                    <a:lumMod val="75000"/>
                  </a:schemeClr>
                </a:solidFill>
                <a:latin typeface="Times New Roman" pitchFamily="18" charset="0"/>
                <a:cs typeface="Times New Roman" pitchFamily="18" charset="0"/>
              </a:rPr>
              <a:t>Н.Гумелева</a:t>
            </a:r>
            <a:r>
              <a:rPr lang="ru-RU" dirty="0" smtClean="0">
                <a:solidFill>
                  <a:schemeClr val="accent3">
                    <a:lumMod val="75000"/>
                  </a:schemeClr>
                </a:solidFill>
                <a:latin typeface="Times New Roman" pitchFamily="18" charset="0"/>
                <a:cs typeface="Times New Roman" pitchFamily="18" charset="0"/>
              </a:rPr>
              <a:t> «Однообразные мелькают…» на музыку Анатолия </a:t>
            </a:r>
            <a:r>
              <a:rPr lang="ru-RU" dirty="0" err="1" smtClean="0">
                <a:solidFill>
                  <a:schemeClr val="accent3">
                    <a:lumMod val="75000"/>
                  </a:schemeClr>
                </a:solidFill>
                <a:latin typeface="Times New Roman" pitchFamily="18" charset="0"/>
                <a:cs typeface="Times New Roman" pitchFamily="18" charset="0"/>
              </a:rPr>
              <a:t>Бальчева</a:t>
            </a:r>
            <a:r>
              <a:rPr lang="ru-RU" dirty="0" smtClean="0">
                <a:solidFill>
                  <a:schemeClr val="accent3">
                    <a:lumMod val="75000"/>
                  </a:schemeClr>
                </a:solidFill>
                <a:latin typeface="Times New Roman" pitchFamily="18" charset="0"/>
                <a:cs typeface="Times New Roman" pitchFamily="18" charset="0"/>
              </a:rPr>
              <a:t> и явил миру композицию «Романс», на которую в том же году был снят клип.</a:t>
            </a:r>
            <a:endParaRPr lang="ru-RU" dirty="0"/>
          </a:p>
        </p:txBody>
      </p:sp>
      <p:pic>
        <p:nvPicPr>
          <p:cNvPr id="5" name="Рисунок 4" descr="7de5f5c37b1c4fcb67b2ab359f41a6eb-800x.jpg"/>
          <p:cNvPicPr>
            <a:picLocks noChangeAspect="1"/>
          </p:cNvPicPr>
          <p:nvPr/>
        </p:nvPicPr>
        <p:blipFill>
          <a:blip r:embed="rId3" cstate="print"/>
          <a:stretch>
            <a:fillRect/>
          </a:stretch>
        </p:blipFill>
        <p:spPr>
          <a:xfrm>
            <a:off x="1907704" y="1628800"/>
            <a:ext cx="6330280" cy="4747710"/>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коллаж.jpg"/>
          <p:cNvPicPr>
            <a:picLocks noChangeAspect="1"/>
          </p:cNvPicPr>
          <p:nvPr/>
        </p:nvPicPr>
        <p:blipFill>
          <a:blip r:embed="rId2" cstate="print"/>
          <a:stretch>
            <a:fillRect/>
          </a:stretch>
        </p:blipFill>
        <p:spPr>
          <a:xfrm>
            <a:off x="0" y="0"/>
            <a:ext cx="9144000" cy="6858000"/>
          </a:xfrm>
          <a:prstGeom prst="rect">
            <a:avLst/>
          </a:prstGeom>
          <a:ln>
            <a:solidFill>
              <a:srgbClr val="FF0000"/>
            </a:solidFill>
          </a:ln>
        </p:spPr>
      </p:pic>
      <p:pic>
        <p:nvPicPr>
          <p:cNvPr id="4" name="Рисунок 3" descr="розы.png"/>
          <p:cNvPicPr>
            <a:picLocks noChangeAspect="1"/>
          </p:cNvPicPr>
          <p:nvPr/>
        </p:nvPicPr>
        <p:blipFill>
          <a:blip r:embed="rId3" cstate="print"/>
          <a:stretch>
            <a:fillRect/>
          </a:stretch>
        </p:blipFill>
        <p:spPr>
          <a:xfrm rot="21245230">
            <a:off x="4979365" y="2276872"/>
            <a:ext cx="4164635" cy="2208490"/>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шаблон.jpg"/>
          <p:cNvPicPr>
            <a:picLocks noChangeAspect="1"/>
          </p:cNvPicPr>
          <p:nvPr/>
        </p:nvPicPr>
        <p:blipFill>
          <a:blip r:embed="rId2" cstate="print"/>
          <a:stretch>
            <a:fillRect/>
          </a:stretch>
        </p:blipFill>
        <p:spPr>
          <a:xfrm>
            <a:off x="0" y="0"/>
            <a:ext cx="9144000" cy="6858000"/>
          </a:xfrm>
          <a:prstGeom prst="rect">
            <a:avLst/>
          </a:prstGeom>
        </p:spPr>
      </p:pic>
      <p:sp>
        <p:nvSpPr>
          <p:cNvPr id="4" name="TextBox 3"/>
          <p:cNvSpPr txBox="1"/>
          <p:nvPr/>
        </p:nvSpPr>
        <p:spPr>
          <a:xfrm>
            <a:off x="1763688" y="908720"/>
            <a:ext cx="6552728" cy="4154984"/>
          </a:xfrm>
          <a:prstGeom prst="rect">
            <a:avLst/>
          </a:prstGeom>
          <a:noFill/>
        </p:spPr>
        <p:txBody>
          <a:bodyPr wrap="square" rtlCol="0">
            <a:spAutoFit/>
          </a:bodyPr>
          <a:lstStyle/>
          <a:p>
            <a:r>
              <a:rPr lang="ru-RU" sz="1200" dirty="0" smtClean="0">
                <a:latin typeface="Times New Roman" pitchFamily="18" charset="0"/>
                <a:cs typeface="Times New Roman" pitchFamily="18" charset="0"/>
              </a:rPr>
              <a:t>Кротов, Ю.Г. Чтение как предмет библиопсихологической состоятельности личности. На примере жизнетворчества Н.Гумилева и М.Цветаевой/ Кротов Ю.Г.// Библиография. - 2001. - № 3. - С. 51-55.</a:t>
            </a:r>
          </a:p>
          <a:p>
            <a:r>
              <a:rPr lang="ru-RU" sz="1200" dirty="0" smtClean="0">
                <a:latin typeface="Times New Roman" pitchFamily="18" charset="0"/>
                <a:cs typeface="Times New Roman" pitchFamily="18" charset="0"/>
              </a:rPr>
              <a:t>Полушин, В. Смерть принял достойно: К 80-летию гибели Н.С.Гумилева/ Полушин В.// Литературная газета. - 2001. - N 35, Август. - С. 7.</a:t>
            </a:r>
          </a:p>
          <a:p>
            <a:r>
              <a:rPr lang="ru-RU" sz="1200" dirty="0" smtClean="0">
                <a:latin typeface="Times New Roman" pitchFamily="18" charset="0"/>
                <a:cs typeface="Times New Roman" pitchFamily="18" charset="0"/>
              </a:rPr>
              <a:t>Смерть Гумилева: (Статьи)// Книжное обозрение. - 2001. - N 35, Август. - С. 21.</a:t>
            </a:r>
          </a:p>
          <a:p>
            <a:r>
              <a:rPr lang="ru-RU" sz="1200" dirty="0" err="1" smtClean="0">
                <a:latin typeface="Times New Roman" pitchFamily="18" charset="0"/>
                <a:cs typeface="Times New Roman" pitchFamily="18" charset="0"/>
              </a:rPr>
              <a:t>Верченко</a:t>
            </a:r>
            <a:r>
              <a:rPr lang="ru-RU" sz="1200" dirty="0" smtClean="0">
                <a:latin typeface="Times New Roman" pitchFamily="18" charset="0"/>
                <a:cs typeface="Times New Roman" pitchFamily="18" charset="0"/>
              </a:rPr>
              <a:t>, А. Книга Николая Гумилева "Огненный столп" /</a:t>
            </a:r>
            <a:r>
              <a:rPr lang="ru-RU" sz="1200" dirty="0" err="1" smtClean="0">
                <a:latin typeface="Times New Roman" pitchFamily="18" charset="0"/>
                <a:cs typeface="Times New Roman" pitchFamily="18" charset="0"/>
              </a:rPr>
              <a:t>Верченко</a:t>
            </a:r>
            <a:r>
              <a:rPr lang="ru-RU" sz="1200" dirty="0" smtClean="0">
                <a:latin typeface="Times New Roman" pitchFamily="18" charset="0"/>
                <a:cs typeface="Times New Roman" pitchFamily="18" charset="0"/>
              </a:rPr>
              <a:t> А.// Литература: (</a:t>
            </a:r>
            <a:r>
              <a:rPr lang="ru-RU" sz="1200" dirty="0" err="1" smtClean="0">
                <a:latin typeface="Times New Roman" pitchFamily="18" charset="0"/>
                <a:cs typeface="Times New Roman" pitchFamily="18" charset="0"/>
              </a:rPr>
              <a:t>Прилож</a:t>
            </a:r>
            <a:r>
              <a:rPr lang="ru-RU" sz="1200" dirty="0" smtClean="0">
                <a:latin typeface="Times New Roman" pitchFamily="18" charset="0"/>
                <a:cs typeface="Times New Roman" pitchFamily="18" charset="0"/>
              </a:rPr>
              <a:t>. к "Первое сентября"). - 2001. - N 35, Сентябрь. - С. 14.</a:t>
            </a:r>
          </a:p>
          <a:p>
            <a:r>
              <a:rPr lang="ru-RU" sz="1200" dirty="0" err="1" smtClean="0">
                <a:latin typeface="Times New Roman" pitchFamily="18" charset="0"/>
                <a:cs typeface="Times New Roman" pitchFamily="18" charset="0"/>
              </a:rPr>
              <a:t>Суховский</a:t>
            </a:r>
            <a:r>
              <a:rPr lang="ru-RU" sz="1200" dirty="0" smtClean="0">
                <a:latin typeface="Times New Roman" pitchFamily="18" charset="0"/>
                <a:cs typeface="Times New Roman" pitchFamily="18" charset="0"/>
              </a:rPr>
              <a:t>, В. Расстрелянная честь: (О жизни и творчестве поэта Н.Гумилева)/ </a:t>
            </a:r>
            <a:r>
              <a:rPr lang="ru-RU" sz="1200" dirty="0" err="1" smtClean="0">
                <a:latin typeface="Times New Roman" pitchFamily="18" charset="0"/>
                <a:cs typeface="Times New Roman" pitchFamily="18" charset="0"/>
              </a:rPr>
              <a:t>Суховский</a:t>
            </a:r>
            <a:r>
              <a:rPr lang="ru-RU" sz="1200" dirty="0" smtClean="0">
                <a:latin typeface="Times New Roman" pitchFamily="18" charset="0"/>
                <a:cs typeface="Times New Roman" pitchFamily="18" charset="0"/>
              </a:rPr>
              <a:t> В.// Культурно-просветительная работа. - 2001. – № 8. - С. 41-42.</a:t>
            </a:r>
          </a:p>
          <a:p>
            <a:r>
              <a:rPr lang="ru-RU" sz="1200" dirty="0" smtClean="0">
                <a:latin typeface="Times New Roman" pitchFamily="18" charset="0"/>
                <a:cs typeface="Times New Roman" pitchFamily="18" charset="0"/>
              </a:rPr>
              <a:t>Грязнова, А.Т. Возвращение к истокам: Анализ стихотворения </a:t>
            </a:r>
            <a:r>
              <a:rPr lang="ru-RU" sz="1200" dirty="0" err="1" smtClean="0">
                <a:latin typeface="Times New Roman" pitchFamily="18" charset="0"/>
                <a:cs typeface="Times New Roman" pitchFamily="18" charset="0"/>
              </a:rPr>
              <a:t>Н.С.Гумелева</a:t>
            </a:r>
            <a:r>
              <a:rPr lang="ru-RU" sz="1200" dirty="0" smtClean="0">
                <a:latin typeface="Times New Roman" pitchFamily="18" charset="0"/>
                <a:cs typeface="Times New Roman" pitchFamily="18" charset="0"/>
              </a:rPr>
              <a:t> "Девочка" /Грязнова А.Т.// Русский язык в школе. - 2001. - № 4. - С. 67-73.</a:t>
            </a:r>
          </a:p>
          <a:p>
            <a:r>
              <a:rPr lang="ru-RU" sz="1200" dirty="0" err="1" smtClean="0">
                <a:latin typeface="Times New Roman" pitchFamily="18" charset="0"/>
                <a:cs typeface="Times New Roman" pitchFamily="18" charset="0"/>
              </a:rPr>
              <a:t>Давидсон</a:t>
            </a:r>
            <a:r>
              <a:rPr lang="ru-RU" sz="1200" dirty="0" smtClean="0">
                <a:latin typeface="Times New Roman" pitchFamily="18" charset="0"/>
                <a:cs typeface="Times New Roman" pitchFamily="18" charset="0"/>
              </a:rPr>
              <a:t>, А.Б. Николай Гумилев в Абиссинии /</a:t>
            </a:r>
            <a:r>
              <a:rPr lang="ru-RU" sz="1200" dirty="0" err="1" smtClean="0">
                <a:latin typeface="Times New Roman" pitchFamily="18" charset="0"/>
                <a:cs typeface="Times New Roman" pitchFamily="18" charset="0"/>
              </a:rPr>
              <a:t>Давидсон</a:t>
            </a:r>
            <a:r>
              <a:rPr lang="ru-RU" sz="1200" dirty="0" smtClean="0">
                <a:latin typeface="Times New Roman" pitchFamily="18" charset="0"/>
                <a:cs typeface="Times New Roman" pitchFamily="18" charset="0"/>
              </a:rPr>
              <a:t> А.Б.// Новая и новейшая история. - 2001. - № 6. - С. 137-148.</a:t>
            </a:r>
          </a:p>
          <a:p>
            <a:r>
              <a:rPr lang="ru-RU" sz="1200" dirty="0" smtClean="0">
                <a:latin typeface="Times New Roman" pitchFamily="18" charset="0"/>
                <a:cs typeface="Times New Roman" pitchFamily="18" charset="0"/>
              </a:rPr>
              <a:t>Малая, О.Е. Н.С.Гумилев об эстетической ценности поэзии и прозы как видов искусства/ Малая О.Е.// Философские науки. - 2002. - № 3. - С. 32-43.</a:t>
            </a:r>
          </a:p>
          <a:p>
            <a:r>
              <a:rPr lang="ru-RU" sz="1200" dirty="0" smtClean="0">
                <a:latin typeface="Times New Roman" pitchFamily="18" charset="0"/>
                <a:cs typeface="Times New Roman" pitchFamily="18" charset="0"/>
              </a:rPr>
              <a:t>Куклин, Л. Два Николая - Гумилев и Тихонов / Л. Куклин// Нева. - 2005. - N 2. - С. 212-225.</a:t>
            </a:r>
          </a:p>
          <a:p>
            <a:r>
              <a:rPr lang="ru-RU" sz="1200" dirty="0" err="1" smtClean="0">
                <a:latin typeface="Times New Roman" pitchFamily="18" charset="0"/>
                <a:cs typeface="Times New Roman" pitchFamily="18" charset="0"/>
              </a:rPr>
              <a:t>Мотеюнайте</a:t>
            </a:r>
            <a:r>
              <a:rPr lang="ru-RU" sz="1200" dirty="0" smtClean="0">
                <a:latin typeface="Times New Roman" pitchFamily="18" charset="0"/>
                <a:cs typeface="Times New Roman" pitchFamily="18" charset="0"/>
              </a:rPr>
              <a:t>, И. Путем сравнительного анализа / И. </a:t>
            </a:r>
            <a:r>
              <a:rPr lang="ru-RU" sz="1200" dirty="0" err="1" smtClean="0">
                <a:latin typeface="Times New Roman" pitchFamily="18" charset="0"/>
                <a:cs typeface="Times New Roman" pitchFamily="18" charset="0"/>
              </a:rPr>
              <a:t>Мотеюнайте</a:t>
            </a:r>
            <a:r>
              <a:rPr lang="ru-RU" sz="1200" dirty="0" smtClean="0">
                <a:latin typeface="Times New Roman" pitchFamily="18" charset="0"/>
                <a:cs typeface="Times New Roman" pitchFamily="18" charset="0"/>
              </a:rPr>
              <a:t>// Литература (</a:t>
            </a:r>
            <a:r>
              <a:rPr lang="ru-RU" sz="1200" dirty="0" err="1" smtClean="0">
                <a:latin typeface="Times New Roman" pitchFamily="18" charset="0"/>
                <a:cs typeface="Times New Roman" pitchFamily="18" charset="0"/>
              </a:rPr>
              <a:t>Прилож</a:t>
            </a:r>
            <a:r>
              <a:rPr lang="ru-RU" sz="1200" dirty="0" smtClean="0">
                <a:latin typeface="Times New Roman" pitchFamily="18" charset="0"/>
                <a:cs typeface="Times New Roman" pitchFamily="18" charset="0"/>
              </a:rPr>
              <a:t>. к "1 Сент."). - 2006. - N 3 (Февраль). - С. 34-36.</a:t>
            </a:r>
            <a:br>
              <a:rPr lang="ru-RU" sz="1200" dirty="0" smtClean="0">
                <a:latin typeface="Times New Roman" pitchFamily="18" charset="0"/>
                <a:cs typeface="Times New Roman" pitchFamily="18" charset="0"/>
              </a:rPr>
            </a:br>
            <a:r>
              <a:rPr lang="ru-RU" sz="1200" i="1" dirty="0" smtClean="0">
                <a:latin typeface="Times New Roman" pitchFamily="18" charset="0"/>
                <a:cs typeface="Times New Roman" pitchFamily="18" charset="0"/>
              </a:rPr>
              <a:t>Рассматриваются стихотворения: "Мой дар убог..." Е. Боратынского и "Мой стих он не лишен..." К. Случевского; "Благовест" А. К. Толстого и "Колокола" К. К. Романова; "Кто-то едет к..." М. Цветаевой и "Я знаю, что деревья..." Н. Гумилева.</a:t>
            </a:r>
            <a:endParaRPr lang="ru-RU" sz="1200" dirty="0" smtClean="0">
              <a:latin typeface="Times New Roman" pitchFamily="18" charset="0"/>
              <a:cs typeface="Times New Roman" pitchFamily="18" charset="0"/>
            </a:endParaRPr>
          </a:p>
        </p:txBody>
      </p:sp>
      <p:sp>
        <p:nvSpPr>
          <p:cNvPr id="6" name="Прямоугольник 5"/>
          <p:cNvSpPr/>
          <p:nvPr/>
        </p:nvSpPr>
        <p:spPr>
          <a:xfrm>
            <a:off x="1763688" y="548681"/>
            <a:ext cx="5832648" cy="307777"/>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u-RU" sz="1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rPr>
              <a:t>Список использованной литературы</a:t>
            </a:r>
            <a:endParaRPr lang="ru-RU" sz="1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414</TotalTime>
  <Words>1363</Words>
  <Application>Microsoft Office PowerPoint</Application>
  <PresentationFormat>Экран (4:3)</PresentationFormat>
  <Paragraphs>106</Paragraphs>
  <Slides>22</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Изящная</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cp:lastModifiedBy>Оксана</cp:lastModifiedBy>
  <cp:revision>44</cp:revision>
  <dcterms:modified xsi:type="dcterms:W3CDTF">2024-10-22T12:03:06Z</dcterms:modified>
</cp:coreProperties>
</file>