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320" r:id="rId16"/>
    <p:sldId id="327" r:id="rId17"/>
    <p:sldId id="271" r:id="rId18"/>
    <p:sldId id="270" r:id="rId19"/>
    <p:sldId id="272" r:id="rId20"/>
    <p:sldId id="283" r:id="rId21"/>
    <p:sldId id="284" r:id="rId22"/>
    <p:sldId id="285" r:id="rId23"/>
    <p:sldId id="286" r:id="rId24"/>
    <p:sldId id="287" r:id="rId25"/>
    <p:sldId id="288" r:id="rId26"/>
    <p:sldId id="328" r:id="rId27"/>
    <p:sldId id="330" r:id="rId28"/>
    <p:sldId id="331" r:id="rId29"/>
    <p:sldId id="332" r:id="rId30"/>
    <p:sldId id="333" r:id="rId31"/>
    <p:sldId id="334" r:id="rId32"/>
    <p:sldId id="335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877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074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855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151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637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003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904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488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387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819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06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373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8442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4789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855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392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7C217-6A51-41FA-ABEE-00548C23A57F}" type="datetimeFigureOut">
              <a:rPr lang="ru-RU" smtClean="0"/>
              <a:t>17.09.2025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2821D38-3D9D-42FE-9841-9EF03C03B2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276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31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20.xml"/><Relationship Id="rId7" Type="http://schemas.openxmlformats.org/officeDocument/2006/relationships/slide" Target="slide25.xml"/><Relationship Id="rId12" Type="http://schemas.openxmlformats.org/officeDocument/2006/relationships/slide" Target="slide5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1.xml"/><Relationship Id="rId11" Type="http://schemas.openxmlformats.org/officeDocument/2006/relationships/slide" Target="slide26.xml"/><Relationship Id="rId5" Type="http://schemas.openxmlformats.org/officeDocument/2006/relationships/slide" Target="slide22.xml"/><Relationship Id="rId10" Type="http://schemas.openxmlformats.org/officeDocument/2006/relationships/slide" Target="slide19.xml"/><Relationship Id="rId4" Type="http://schemas.openxmlformats.org/officeDocument/2006/relationships/slide" Target="slide23.xml"/><Relationship Id="rId9" Type="http://schemas.openxmlformats.org/officeDocument/2006/relationships/slide" Target="slide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4" Type="http://schemas.openxmlformats.org/officeDocument/2006/relationships/slide" Target="slide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45C49A-A813-9D94-C8C4-9530532E0F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2" y="597052"/>
            <a:ext cx="8915399" cy="2262781"/>
          </a:xfrm>
        </p:spPr>
        <p:txBody>
          <a:bodyPr/>
          <a:lstStyle/>
          <a:p>
            <a:r>
              <a:rPr lang="ru-RU" dirty="0"/>
              <a:t>Классный час «Безопасное лото»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66DC55B-A43C-F5CA-934A-0859F3BE22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79670" y="3732246"/>
            <a:ext cx="3783595" cy="236736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Выполнила: </a:t>
            </a:r>
          </a:p>
          <a:p>
            <a:r>
              <a:rPr lang="ru-RU" dirty="0">
                <a:solidFill>
                  <a:schemeClr val="tx1"/>
                </a:solidFill>
              </a:rPr>
              <a:t>Носырева Н.В.</a:t>
            </a:r>
          </a:p>
          <a:p>
            <a:r>
              <a:rPr lang="ru-RU" dirty="0">
                <a:solidFill>
                  <a:schemeClr val="tx1"/>
                </a:solidFill>
              </a:rPr>
              <a:t>Учитель математики </a:t>
            </a:r>
          </a:p>
          <a:p>
            <a:r>
              <a:rPr lang="ru-RU" dirty="0">
                <a:solidFill>
                  <a:schemeClr val="tx1"/>
                </a:solidFill>
              </a:rPr>
              <a:t>МБОУ «СОШ №5 имени А.Н. </a:t>
            </a:r>
            <a:r>
              <a:rPr lang="ru-RU" dirty="0" err="1">
                <a:solidFill>
                  <a:schemeClr val="tx1"/>
                </a:solidFill>
              </a:rPr>
              <a:t>Лавкова</a:t>
            </a:r>
            <a:r>
              <a:rPr lang="ru-RU" dirty="0">
                <a:solidFill>
                  <a:schemeClr val="tx1"/>
                </a:solidFill>
              </a:rPr>
              <a:t>»</a:t>
            </a:r>
          </a:p>
          <a:p>
            <a:r>
              <a:rPr lang="ru-RU" dirty="0">
                <a:solidFill>
                  <a:schemeClr val="tx1"/>
                </a:solidFill>
              </a:rPr>
              <a:t>Г. Сорочинска</a:t>
            </a:r>
          </a:p>
        </p:txBody>
      </p:sp>
    </p:spTree>
    <p:extLst>
      <p:ext uri="{BB962C8B-B14F-4D97-AF65-F5344CB8AC3E}">
        <p14:creationId xmlns:p14="http://schemas.microsoft.com/office/powerpoint/2010/main" val="3487799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84B19E6-C172-2C3C-6800-303AFB41D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" t="2696" r="50000" b="3727"/>
          <a:stretch/>
        </p:blipFill>
        <p:spPr>
          <a:xfrm>
            <a:off x="2392077" y="1045028"/>
            <a:ext cx="7407846" cy="54397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B4D77E-C2AB-B439-DC8A-461B4E26F56B}"/>
              </a:ext>
            </a:extLst>
          </p:cNvPr>
          <p:cNvSpPr txBox="1"/>
          <p:nvPr/>
        </p:nvSpPr>
        <p:spPr>
          <a:xfrm>
            <a:off x="1688841" y="149290"/>
            <a:ext cx="8111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Отгадав ребус вы узнаете о чем сегодня пойдет речь на классном часу:</a:t>
            </a:r>
          </a:p>
        </p:txBody>
      </p:sp>
    </p:spTree>
    <p:extLst>
      <p:ext uri="{BB962C8B-B14F-4D97-AF65-F5344CB8AC3E}">
        <p14:creationId xmlns:p14="http://schemas.microsoft.com/office/powerpoint/2010/main" val="2933373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BA664F6-5D51-E6E1-6F2A-D8A56D83E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274" r="1396" b="4758"/>
          <a:stretch/>
        </p:blipFill>
        <p:spPr>
          <a:xfrm>
            <a:off x="2397967" y="503853"/>
            <a:ext cx="7396065" cy="520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80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круг, снимок экрана, Красочность, текст&#10;&#10;Автоматически созданное описание">
            <a:extLst>
              <a:ext uri="{FF2B5EF4-FFF2-40B4-BE49-F238E27FC236}">
                <a16:creationId xmlns:a16="http://schemas.microsoft.com/office/drawing/2014/main" id="{FF7E94E4-A108-98F0-D13F-E00825048F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3" r="17556"/>
          <a:stretch/>
        </p:blipFill>
        <p:spPr>
          <a:xfrm>
            <a:off x="2211354" y="0"/>
            <a:ext cx="7539136" cy="697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310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26EA08E-2F07-B4BF-BBA4-EC15B32EC54D}"/>
              </a:ext>
            </a:extLst>
          </p:cNvPr>
          <p:cNvSpPr/>
          <p:nvPr/>
        </p:nvSpPr>
        <p:spPr>
          <a:xfrm>
            <a:off x="1847460" y="863083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Знаки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C3E2D6-5DB3-9CE6-CCDF-C4F19D2FC65E}"/>
              </a:ext>
            </a:extLst>
          </p:cNvPr>
          <p:cNvSpPr/>
          <p:nvPr/>
        </p:nvSpPr>
        <p:spPr>
          <a:xfrm>
            <a:off x="5038528" y="863082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Викторина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C94E7B3-DBDC-B5B7-B65A-5EC36FF89FB0}"/>
              </a:ext>
            </a:extLst>
          </p:cNvPr>
          <p:cNvSpPr/>
          <p:nvPr/>
        </p:nvSpPr>
        <p:spPr>
          <a:xfrm>
            <a:off x="8229596" y="85841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Ситуации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2D0857F-2492-288D-0AEB-9FCBE86B80A6}"/>
              </a:ext>
            </a:extLst>
          </p:cNvPr>
          <p:cNvSpPr/>
          <p:nvPr/>
        </p:nvSpPr>
        <p:spPr>
          <a:xfrm>
            <a:off x="1847459" y="3540967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Правила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E3186A1-0BB0-BA18-64C5-BEA469FB5AD7}"/>
              </a:ext>
            </a:extLst>
          </p:cNvPr>
          <p:cNvSpPr/>
          <p:nvPr/>
        </p:nvSpPr>
        <p:spPr>
          <a:xfrm>
            <a:off x="5038526" y="3531636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Алгоритмы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998B2A-80E3-4B8B-F3A3-570D461E88BF}"/>
              </a:ext>
            </a:extLst>
          </p:cNvPr>
          <p:cNvSpPr/>
          <p:nvPr/>
        </p:nvSpPr>
        <p:spPr>
          <a:xfrm>
            <a:off x="8229597" y="3536301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Техника безопасности</a:t>
            </a:r>
          </a:p>
        </p:txBody>
      </p:sp>
      <p:sp>
        <p:nvSpPr>
          <p:cNvPr id="11" name="Прямоугольник 10">
            <a:hlinkClick r:id="rId2" action="ppaction://hlinksldjump"/>
            <a:extLst>
              <a:ext uri="{FF2B5EF4-FFF2-40B4-BE49-F238E27FC236}">
                <a16:creationId xmlns:a16="http://schemas.microsoft.com/office/drawing/2014/main" id="{8DCC7B7E-3E76-4806-C6E8-53177745ACC0}"/>
              </a:ext>
            </a:extLst>
          </p:cNvPr>
          <p:cNvSpPr/>
          <p:nvPr/>
        </p:nvSpPr>
        <p:spPr>
          <a:xfrm>
            <a:off x="1847457" y="865415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1</a:t>
            </a:r>
          </a:p>
        </p:txBody>
      </p:sp>
      <p:sp>
        <p:nvSpPr>
          <p:cNvPr id="12" name="Прямоугольник 11">
            <a:hlinkClick r:id="rId3" action="ppaction://hlinksldjump"/>
            <a:extLst>
              <a:ext uri="{FF2B5EF4-FFF2-40B4-BE49-F238E27FC236}">
                <a16:creationId xmlns:a16="http://schemas.microsoft.com/office/drawing/2014/main" id="{BF319046-6B18-7AC0-58B8-323D0BBF7209}"/>
              </a:ext>
            </a:extLst>
          </p:cNvPr>
          <p:cNvSpPr/>
          <p:nvPr/>
        </p:nvSpPr>
        <p:spPr>
          <a:xfrm>
            <a:off x="5038523" y="874746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2</a:t>
            </a:r>
          </a:p>
        </p:txBody>
      </p:sp>
      <p:sp>
        <p:nvSpPr>
          <p:cNvPr id="13" name="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DB8362E4-41AE-E6E7-C3DE-B904F480EBB4}"/>
              </a:ext>
            </a:extLst>
          </p:cNvPr>
          <p:cNvSpPr/>
          <p:nvPr/>
        </p:nvSpPr>
        <p:spPr>
          <a:xfrm>
            <a:off x="8229595" y="88407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3</a:t>
            </a:r>
          </a:p>
        </p:txBody>
      </p:sp>
      <p:sp>
        <p:nvSpPr>
          <p:cNvPr id="14" name="Прямоугольник 13">
            <a:hlinkClick r:id="rId5" action="ppaction://hlinksldjump"/>
            <a:extLst>
              <a:ext uri="{FF2B5EF4-FFF2-40B4-BE49-F238E27FC236}">
                <a16:creationId xmlns:a16="http://schemas.microsoft.com/office/drawing/2014/main" id="{F4C76806-0631-60C0-8559-9585B49363D8}"/>
              </a:ext>
            </a:extLst>
          </p:cNvPr>
          <p:cNvSpPr/>
          <p:nvPr/>
        </p:nvSpPr>
        <p:spPr>
          <a:xfrm>
            <a:off x="1847454" y="3552629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4</a:t>
            </a:r>
          </a:p>
        </p:txBody>
      </p:sp>
      <p:sp>
        <p:nvSpPr>
          <p:cNvPr id="15" name="Прямоугольник 14">
            <a:hlinkClick r:id="rId6" action="ppaction://hlinksldjump"/>
            <a:extLst>
              <a:ext uri="{FF2B5EF4-FFF2-40B4-BE49-F238E27FC236}">
                <a16:creationId xmlns:a16="http://schemas.microsoft.com/office/drawing/2014/main" id="{7071D17A-88AD-1631-8D83-2976B693A15D}"/>
              </a:ext>
            </a:extLst>
          </p:cNvPr>
          <p:cNvSpPr/>
          <p:nvPr/>
        </p:nvSpPr>
        <p:spPr>
          <a:xfrm>
            <a:off x="5038522" y="3561960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5 </a:t>
            </a:r>
          </a:p>
        </p:txBody>
      </p:sp>
      <p:sp>
        <p:nvSpPr>
          <p:cNvPr id="16" name="Прямоугольник 15">
            <a:hlinkClick r:id="rId7" action="ppaction://hlinksldjump"/>
            <a:extLst>
              <a:ext uri="{FF2B5EF4-FFF2-40B4-BE49-F238E27FC236}">
                <a16:creationId xmlns:a16="http://schemas.microsoft.com/office/drawing/2014/main" id="{84ACFBC4-5F6B-0963-B50F-946B98E94E2F}"/>
              </a:ext>
            </a:extLst>
          </p:cNvPr>
          <p:cNvSpPr/>
          <p:nvPr/>
        </p:nvSpPr>
        <p:spPr>
          <a:xfrm>
            <a:off x="8229591" y="3550296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FBEDDB-C8C2-3C93-3B61-EDFF928926D3}"/>
              </a:ext>
            </a:extLst>
          </p:cNvPr>
          <p:cNvSpPr txBox="1"/>
          <p:nvPr/>
        </p:nvSpPr>
        <p:spPr>
          <a:xfrm>
            <a:off x="1940767" y="0"/>
            <a:ext cx="7912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Под каждой цифрой лото кроется увлекательное задание.</a:t>
            </a:r>
          </a:p>
          <a:p>
            <a:r>
              <a:rPr lang="ru-RU" dirty="0"/>
              <a:t>Выберете цифру, выполните задание:</a:t>
            </a:r>
          </a:p>
        </p:txBody>
      </p:sp>
    </p:spTree>
    <p:extLst>
      <p:ext uri="{BB962C8B-B14F-4D97-AF65-F5344CB8AC3E}">
        <p14:creationId xmlns:p14="http://schemas.microsoft.com/office/powerpoint/2010/main" val="1097293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  <a:extLst>
              <a:ext uri="{FF2B5EF4-FFF2-40B4-BE49-F238E27FC236}">
                <a16:creationId xmlns:a16="http://schemas.microsoft.com/office/drawing/2014/main" id="{726EA08E-2F07-B4BF-BBA4-EC15B32EC54D}"/>
              </a:ext>
            </a:extLst>
          </p:cNvPr>
          <p:cNvSpPr/>
          <p:nvPr/>
        </p:nvSpPr>
        <p:spPr>
          <a:xfrm>
            <a:off x="1847460" y="863083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Знаки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C3E2D6-5DB3-9CE6-CCDF-C4F19D2FC65E}"/>
              </a:ext>
            </a:extLst>
          </p:cNvPr>
          <p:cNvSpPr/>
          <p:nvPr/>
        </p:nvSpPr>
        <p:spPr>
          <a:xfrm>
            <a:off x="5038528" y="863082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Викторина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C94E7B3-DBDC-B5B7-B65A-5EC36FF89FB0}"/>
              </a:ext>
            </a:extLst>
          </p:cNvPr>
          <p:cNvSpPr/>
          <p:nvPr/>
        </p:nvSpPr>
        <p:spPr>
          <a:xfrm>
            <a:off x="8229596" y="85841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Ситуации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2D0857F-2492-288D-0AEB-9FCBE86B80A6}"/>
              </a:ext>
            </a:extLst>
          </p:cNvPr>
          <p:cNvSpPr/>
          <p:nvPr/>
        </p:nvSpPr>
        <p:spPr>
          <a:xfrm>
            <a:off x="1847459" y="3540967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Правила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E3186A1-0BB0-BA18-64C5-BEA469FB5AD7}"/>
              </a:ext>
            </a:extLst>
          </p:cNvPr>
          <p:cNvSpPr/>
          <p:nvPr/>
        </p:nvSpPr>
        <p:spPr>
          <a:xfrm>
            <a:off x="5038526" y="3531636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Алгоритмы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998B2A-80E3-4B8B-F3A3-570D461E88BF}"/>
              </a:ext>
            </a:extLst>
          </p:cNvPr>
          <p:cNvSpPr/>
          <p:nvPr/>
        </p:nvSpPr>
        <p:spPr>
          <a:xfrm>
            <a:off x="8229597" y="3536301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Техника безопасности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F319046-6B18-7AC0-58B8-323D0BBF7209}"/>
              </a:ext>
            </a:extLst>
          </p:cNvPr>
          <p:cNvSpPr/>
          <p:nvPr/>
        </p:nvSpPr>
        <p:spPr>
          <a:xfrm>
            <a:off x="5038523" y="874746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2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B8362E4-41AE-E6E7-C3DE-B904F480EBB4}"/>
              </a:ext>
            </a:extLst>
          </p:cNvPr>
          <p:cNvSpPr/>
          <p:nvPr/>
        </p:nvSpPr>
        <p:spPr>
          <a:xfrm>
            <a:off x="8229595" y="88407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3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4C76806-0631-60C0-8559-9585B49363D8}"/>
              </a:ext>
            </a:extLst>
          </p:cNvPr>
          <p:cNvSpPr/>
          <p:nvPr/>
        </p:nvSpPr>
        <p:spPr>
          <a:xfrm>
            <a:off x="1847454" y="3552629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4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071D17A-88AD-1631-8D83-2976B693A15D}"/>
              </a:ext>
            </a:extLst>
          </p:cNvPr>
          <p:cNvSpPr/>
          <p:nvPr/>
        </p:nvSpPr>
        <p:spPr>
          <a:xfrm>
            <a:off x="5038522" y="3561960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5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4ACFBC4-5F6B-0963-B50F-946B98E94E2F}"/>
              </a:ext>
            </a:extLst>
          </p:cNvPr>
          <p:cNvSpPr/>
          <p:nvPr/>
        </p:nvSpPr>
        <p:spPr>
          <a:xfrm>
            <a:off x="8229591" y="3550296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6</a:t>
            </a:r>
          </a:p>
        </p:txBody>
      </p:sp>
      <p:sp>
        <p:nvSpPr>
          <p:cNvPr id="8" name="Стрелка: вправо 7">
            <a:hlinkClick r:id="rId3" action="ppaction://hlinksldjump"/>
            <a:extLst>
              <a:ext uri="{FF2B5EF4-FFF2-40B4-BE49-F238E27FC236}">
                <a16:creationId xmlns:a16="http://schemas.microsoft.com/office/drawing/2014/main" id="{AF0AA006-C526-85C6-F6D4-806447552A75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956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26EA08E-2F07-B4BF-BBA4-EC15B32EC54D}"/>
              </a:ext>
            </a:extLst>
          </p:cNvPr>
          <p:cNvSpPr/>
          <p:nvPr/>
        </p:nvSpPr>
        <p:spPr>
          <a:xfrm>
            <a:off x="1847460" y="863083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Знаки</a:t>
            </a:r>
          </a:p>
        </p:txBody>
      </p:sp>
      <p:sp>
        <p:nvSpPr>
          <p:cNvPr id="3" name="Прямоугольник 2">
            <a:hlinkClick r:id="rId2" action="ppaction://hlinksldjump"/>
            <a:extLst>
              <a:ext uri="{FF2B5EF4-FFF2-40B4-BE49-F238E27FC236}">
                <a16:creationId xmlns:a16="http://schemas.microsoft.com/office/drawing/2014/main" id="{D7C3E2D6-5DB3-9CE6-CCDF-C4F19D2FC65E}"/>
              </a:ext>
            </a:extLst>
          </p:cNvPr>
          <p:cNvSpPr/>
          <p:nvPr/>
        </p:nvSpPr>
        <p:spPr>
          <a:xfrm>
            <a:off x="5038528" y="863082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/>
              <a:t>Викторина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C94E7B3-DBDC-B5B7-B65A-5EC36FF89FB0}"/>
              </a:ext>
            </a:extLst>
          </p:cNvPr>
          <p:cNvSpPr/>
          <p:nvPr/>
        </p:nvSpPr>
        <p:spPr>
          <a:xfrm>
            <a:off x="8229596" y="85841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Ситуации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2D0857F-2492-288D-0AEB-9FCBE86B80A6}"/>
              </a:ext>
            </a:extLst>
          </p:cNvPr>
          <p:cNvSpPr/>
          <p:nvPr/>
        </p:nvSpPr>
        <p:spPr>
          <a:xfrm>
            <a:off x="1847459" y="3540967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Правила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E3186A1-0BB0-BA18-64C5-BEA469FB5AD7}"/>
              </a:ext>
            </a:extLst>
          </p:cNvPr>
          <p:cNvSpPr/>
          <p:nvPr/>
        </p:nvSpPr>
        <p:spPr>
          <a:xfrm>
            <a:off x="5038526" y="3531636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Алгоритмы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998B2A-80E3-4B8B-F3A3-570D461E88BF}"/>
              </a:ext>
            </a:extLst>
          </p:cNvPr>
          <p:cNvSpPr/>
          <p:nvPr/>
        </p:nvSpPr>
        <p:spPr>
          <a:xfrm>
            <a:off x="8229597" y="3536301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Техника безопасности</a:t>
            </a:r>
          </a:p>
        </p:txBody>
      </p:sp>
      <p:sp>
        <p:nvSpPr>
          <p:cNvPr id="11" name="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8DCC7B7E-3E76-4806-C6E8-53177745ACC0}"/>
              </a:ext>
            </a:extLst>
          </p:cNvPr>
          <p:cNvSpPr/>
          <p:nvPr/>
        </p:nvSpPr>
        <p:spPr>
          <a:xfrm>
            <a:off x="1847457" y="865415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1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B8362E4-41AE-E6E7-C3DE-B904F480EBB4}"/>
              </a:ext>
            </a:extLst>
          </p:cNvPr>
          <p:cNvSpPr/>
          <p:nvPr/>
        </p:nvSpPr>
        <p:spPr>
          <a:xfrm>
            <a:off x="8229595" y="88407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3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4C76806-0631-60C0-8559-9585B49363D8}"/>
              </a:ext>
            </a:extLst>
          </p:cNvPr>
          <p:cNvSpPr/>
          <p:nvPr/>
        </p:nvSpPr>
        <p:spPr>
          <a:xfrm>
            <a:off x="1847454" y="3552629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4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071D17A-88AD-1631-8D83-2976B693A15D}"/>
              </a:ext>
            </a:extLst>
          </p:cNvPr>
          <p:cNvSpPr/>
          <p:nvPr/>
        </p:nvSpPr>
        <p:spPr>
          <a:xfrm>
            <a:off x="5038516" y="3552629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5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4ACFBC4-5F6B-0963-B50F-946B98E94E2F}"/>
              </a:ext>
            </a:extLst>
          </p:cNvPr>
          <p:cNvSpPr/>
          <p:nvPr/>
        </p:nvSpPr>
        <p:spPr>
          <a:xfrm>
            <a:off x="8229591" y="3550296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6</a:t>
            </a:r>
          </a:p>
        </p:txBody>
      </p:sp>
      <p:sp>
        <p:nvSpPr>
          <p:cNvPr id="8" name="Стрелка: вправо 7">
            <a:hlinkClick r:id="rId4" action="ppaction://hlinksldjump"/>
            <a:extLst>
              <a:ext uri="{FF2B5EF4-FFF2-40B4-BE49-F238E27FC236}">
                <a16:creationId xmlns:a16="http://schemas.microsoft.com/office/drawing/2014/main" id="{ACCAA63C-FA49-A6F3-C481-9C6948BFDDAB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548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26EA08E-2F07-B4BF-BBA4-EC15B32EC54D}"/>
              </a:ext>
            </a:extLst>
          </p:cNvPr>
          <p:cNvSpPr/>
          <p:nvPr/>
        </p:nvSpPr>
        <p:spPr>
          <a:xfrm>
            <a:off x="1847460" y="863083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Знаки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C3E2D6-5DB3-9CE6-CCDF-C4F19D2FC65E}"/>
              </a:ext>
            </a:extLst>
          </p:cNvPr>
          <p:cNvSpPr/>
          <p:nvPr/>
        </p:nvSpPr>
        <p:spPr>
          <a:xfrm>
            <a:off x="5038528" y="863082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Викторина</a:t>
            </a:r>
          </a:p>
        </p:txBody>
      </p:sp>
      <p:sp>
        <p:nvSpPr>
          <p:cNvPr id="4" name="Прямоугольник 3">
            <a:hlinkClick r:id="rId2" action="ppaction://hlinksldjump"/>
            <a:extLst>
              <a:ext uri="{FF2B5EF4-FFF2-40B4-BE49-F238E27FC236}">
                <a16:creationId xmlns:a16="http://schemas.microsoft.com/office/drawing/2014/main" id="{5C94E7B3-DBDC-B5B7-B65A-5EC36FF89FB0}"/>
              </a:ext>
            </a:extLst>
          </p:cNvPr>
          <p:cNvSpPr/>
          <p:nvPr/>
        </p:nvSpPr>
        <p:spPr>
          <a:xfrm>
            <a:off x="8229596" y="85841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/>
              <a:t>Ситуации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2D0857F-2492-288D-0AEB-9FCBE86B80A6}"/>
              </a:ext>
            </a:extLst>
          </p:cNvPr>
          <p:cNvSpPr/>
          <p:nvPr/>
        </p:nvSpPr>
        <p:spPr>
          <a:xfrm>
            <a:off x="1847459" y="3540967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Правила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E3186A1-0BB0-BA18-64C5-BEA469FB5AD7}"/>
              </a:ext>
            </a:extLst>
          </p:cNvPr>
          <p:cNvSpPr/>
          <p:nvPr/>
        </p:nvSpPr>
        <p:spPr>
          <a:xfrm>
            <a:off x="5038526" y="3531636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Алгоритмы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998B2A-80E3-4B8B-F3A3-570D461E88BF}"/>
              </a:ext>
            </a:extLst>
          </p:cNvPr>
          <p:cNvSpPr/>
          <p:nvPr/>
        </p:nvSpPr>
        <p:spPr>
          <a:xfrm>
            <a:off x="8229597" y="3536301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Техника безопасности</a:t>
            </a:r>
          </a:p>
        </p:txBody>
      </p:sp>
      <p:sp>
        <p:nvSpPr>
          <p:cNvPr id="11" name="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8DCC7B7E-3E76-4806-C6E8-53177745ACC0}"/>
              </a:ext>
            </a:extLst>
          </p:cNvPr>
          <p:cNvSpPr/>
          <p:nvPr/>
        </p:nvSpPr>
        <p:spPr>
          <a:xfrm>
            <a:off x="1847457" y="865415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1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F319046-6B18-7AC0-58B8-323D0BBF7209}"/>
              </a:ext>
            </a:extLst>
          </p:cNvPr>
          <p:cNvSpPr/>
          <p:nvPr/>
        </p:nvSpPr>
        <p:spPr>
          <a:xfrm>
            <a:off x="5038523" y="874746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2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4C76806-0631-60C0-8559-9585B49363D8}"/>
              </a:ext>
            </a:extLst>
          </p:cNvPr>
          <p:cNvSpPr/>
          <p:nvPr/>
        </p:nvSpPr>
        <p:spPr>
          <a:xfrm>
            <a:off x="1847454" y="3552629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4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071D17A-88AD-1631-8D83-2976B693A15D}"/>
              </a:ext>
            </a:extLst>
          </p:cNvPr>
          <p:cNvSpPr/>
          <p:nvPr/>
        </p:nvSpPr>
        <p:spPr>
          <a:xfrm>
            <a:off x="5038522" y="3561960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5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4ACFBC4-5F6B-0963-B50F-946B98E94E2F}"/>
              </a:ext>
            </a:extLst>
          </p:cNvPr>
          <p:cNvSpPr/>
          <p:nvPr/>
        </p:nvSpPr>
        <p:spPr>
          <a:xfrm>
            <a:off x="8229591" y="3550296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6</a:t>
            </a:r>
          </a:p>
        </p:txBody>
      </p:sp>
      <p:sp>
        <p:nvSpPr>
          <p:cNvPr id="8" name="Стрелка: вправо 7">
            <a:hlinkClick r:id="rId4" action="ppaction://hlinksldjump"/>
            <a:extLst>
              <a:ext uri="{FF2B5EF4-FFF2-40B4-BE49-F238E27FC236}">
                <a16:creationId xmlns:a16="http://schemas.microsoft.com/office/drawing/2014/main" id="{A8F20D7F-1E82-55FF-B0DC-2A18B330E5C8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706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26EA08E-2F07-B4BF-BBA4-EC15B32EC54D}"/>
              </a:ext>
            </a:extLst>
          </p:cNvPr>
          <p:cNvSpPr/>
          <p:nvPr/>
        </p:nvSpPr>
        <p:spPr>
          <a:xfrm>
            <a:off x="1847460" y="863083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Знаки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C3E2D6-5DB3-9CE6-CCDF-C4F19D2FC65E}"/>
              </a:ext>
            </a:extLst>
          </p:cNvPr>
          <p:cNvSpPr/>
          <p:nvPr/>
        </p:nvSpPr>
        <p:spPr>
          <a:xfrm>
            <a:off x="5038528" y="863082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Викторина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C94E7B3-DBDC-B5B7-B65A-5EC36FF89FB0}"/>
              </a:ext>
            </a:extLst>
          </p:cNvPr>
          <p:cNvSpPr/>
          <p:nvPr/>
        </p:nvSpPr>
        <p:spPr>
          <a:xfrm>
            <a:off x="8229596" y="85841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Ситуации</a:t>
            </a:r>
          </a:p>
        </p:txBody>
      </p:sp>
      <p:sp>
        <p:nvSpPr>
          <p:cNvPr id="5" name="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A2D0857F-2492-288D-0AEB-9FCBE86B80A6}"/>
              </a:ext>
            </a:extLst>
          </p:cNvPr>
          <p:cNvSpPr/>
          <p:nvPr/>
        </p:nvSpPr>
        <p:spPr>
          <a:xfrm>
            <a:off x="1847459" y="3540967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Правила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E3186A1-0BB0-BA18-64C5-BEA469FB5AD7}"/>
              </a:ext>
            </a:extLst>
          </p:cNvPr>
          <p:cNvSpPr/>
          <p:nvPr/>
        </p:nvSpPr>
        <p:spPr>
          <a:xfrm>
            <a:off x="5038526" y="3531636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Алгоритмы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998B2A-80E3-4B8B-F3A3-570D461E88BF}"/>
              </a:ext>
            </a:extLst>
          </p:cNvPr>
          <p:cNvSpPr/>
          <p:nvPr/>
        </p:nvSpPr>
        <p:spPr>
          <a:xfrm>
            <a:off x="8229597" y="3536301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Техника безопасности</a:t>
            </a:r>
          </a:p>
        </p:txBody>
      </p:sp>
      <p:sp>
        <p:nvSpPr>
          <p:cNvPr id="11" name="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8DCC7B7E-3E76-4806-C6E8-53177745ACC0}"/>
              </a:ext>
            </a:extLst>
          </p:cNvPr>
          <p:cNvSpPr/>
          <p:nvPr/>
        </p:nvSpPr>
        <p:spPr>
          <a:xfrm>
            <a:off x="1847457" y="865415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1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F319046-6B18-7AC0-58B8-323D0BBF7209}"/>
              </a:ext>
            </a:extLst>
          </p:cNvPr>
          <p:cNvSpPr/>
          <p:nvPr/>
        </p:nvSpPr>
        <p:spPr>
          <a:xfrm>
            <a:off x="5038523" y="874746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2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B8362E4-41AE-E6E7-C3DE-B904F480EBB4}"/>
              </a:ext>
            </a:extLst>
          </p:cNvPr>
          <p:cNvSpPr/>
          <p:nvPr/>
        </p:nvSpPr>
        <p:spPr>
          <a:xfrm>
            <a:off x="8229595" y="88407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3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071D17A-88AD-1631-8D83-2976B693A15D}"/>
              </a:ext>
            </a:extLst>
          </p:cNvPr>
          <p:cNvSpPr/>
          <p:nvPr/>
        </p:nvSpPr>
        <p:spPr>
          <a:xfrm>
            <a:off x="5038522" y="3561960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5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4ACFBC4-5F6B-0963-B50F-946B98E94E2F}"/>
              </a:ext>
            </a:extLst>
          </p:cNvPr>
          <p:cNvSpPr/>
          <p:nvPr/>
        </p:nvSpPr>
        <p:spPr>
          <a:xfrm>
            <a:off x="8229591" y="3550296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6</a:t>
            </a:r>
          </a:p>
        </p:txBody>
      </p:sp>
      <p:sp>
        <p:nvSpPr>
          <p:cNvPr id="8" name="Стрелка: вправо 7">
            <a:hlinkClick r:id="rId4" action="ppaction://hlinksldjump"/>
            <a:extLst>
              <a:ext uri="{FF2B5EF4-FFF2-40B4-BE49-F238E27FC236}">
                <a16:creationId xmlns:a16="http://schemas.microsoft.com/office/drawing/2014/main" id="{EBF8909B-5A14-4048-232C-92843918DF66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964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26EA08E-2F07-B4BF-BBA4-EC15B32EC54D}"/>
              </a:ext>
            </a:extLst>
          </p:cNvPr>
          <p:cNvSpPr/>
          <p:nvPr/>
        </p:nvSpPr>
        <p:spPr>
          <a:xfrm>
            <a:off x="1847460" y="863083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Знаки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C3E2D6-5DB3-9CE6-CCDF-C4F19D2FC65E}"/>
              </a:ext>
            </a:extLst>
          </p:cNvPr>
          <p:cNvSpPr/>
          <p:nvPr/>
        </p:nvSpPr>
        <p:spPr>
          <a:xfrm>
            <a:off x="5038528" y="863082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Викторина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C94E7B3-DBDC-B5B7-B65A-5EC36FF89FB0}"/>
              </a:ext>
            </a:extLst>
          </p:cNvPr>
          <p:cNvSpPr/>
          <p:nvPr/>
        </p:nvSpPr>
        <p:spPr>
          <a:xfrm>
            <a:off x="8229596" y="85841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Ситуации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2D0857F-2492-288D-0AEB-9FCBE86B80A6}"/>
              </a:ext>
            </a:extLst>
          </p:cNvPr>
          <p:cNvSpPr/>
          <p:nvPr/>
        </p:nvSpPr>
        <p:spPr>
          <a:xfrm>
            <a:off x="1847459" y="3540967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Правила </a:t>
            </a:r>
          </a:p>
        </p:txBody>
      </p:sp>
      <p:sp>
        <p:nvSpPr>
          <p:cNvPr id="6" name="Прямоугольник 5">
            <a:hlinkClick r:id="rId2" action="ppaction://hlinksldjump"/>
            <a:extLst>
              <a:ext uri="{FF2B5EF4-FFF2-40B4-BE49-F238E27FC236}">
                <a16:creationId xmlns:a16="http://schemas.microsoft.com/office/drawing/2014/main" id="{4E3186A1-0BB0-BA18-64C5-BEA469FB5AD7}"/>
              </a:ext>
            </a:extLst>
          </p:cNvPr>
          <p:cNvSpPr/>
          <p:nvPr/>
        </p:nvSpPr>
        <p:spPr>
          <a:xfrm>
            <a:off x="5038526" y="3531636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/>
              <a:t>Алгоритмы</a:t>
            </a:r>
            <a:r>
              <a:rPr lang="ru-RU" sz="4000" dirty="0"/>
              <a:t>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998B2A-80E3-4B8B-F3A3-570D461E88BF}"/>
              </a:ext>
            </a:extLst>
          </p:cNvPr>
          <p:cNvSpPr/>
          <p:nvPr/>
        </p:nvSpPr>
        <p:spPr>
          <a:xfrm>
            <a:off x="8229597" y="3536301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Техника безопасности</a:t>
            </a:r>
          </a:p>
        </p:txBody>
      </p:sp>
      <p:sp>
        <p:nvSpPr>
          <p:cNvPr id="11" name="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8DCC7B7E-3E76-4806-C6E8-53177745ACC0}"/>
              </a:ext>
            </a:extLst>
          </p:cNvPr>
          <p:cNvSpPr/>
          <p:nvPr/>
        </p:nvSpPr>
        <p:spPr>
          <a:xfrm>
            <a:off x="1847457" y="865415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1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F319046-6B18-7AC0-58B8-323D0BBF7209}"/>
              </a:ext>
            </a:extLst>
          </p:cNvPr>
          <p:cNvSpPr/>
          <p:nvPr/>
        </p:nvSpPr>
        <p:spPr>
          <a:xfrm>
            <a:off x="5038523" y="874746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2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B8362E4-41AE-E6E7-C3DE-B904F480EBB4}"/>
              </a:ext>
            </a:extLst>
          </p:cNvPr>
          <p:cNvSpPr/>
          <p:nvPr/>
        </p:nvSpPr>
        <p:spPr>
          <a:xfrm>
            <a:off x="8229595" y="88407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3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4C76806-0631-60C0-8559-9585B49363D8}"/>
              </a:ext>
            </a:extLst>
          </p:cNvPr>
          <p:cNvSpPr/>
          <p:nvPr/>
        </p:nvSpPr>
        <p:spPr>
          <a:xfrm>
            <a:off x="1847454" y="3552629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4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4ACFBC4-5F6B-0963-B50F-946B98E94E2F}"/>
              </a:ext>
            </a:extLst>
          </p:cNvPr>
          <p:cNvSpPr/>
          <p:nvPr/>
        </p:nvSpPr>
        <p:spPr>
          <a:xfrm>
            <a:off x="8229591" y="3550296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6</a:t>
            </a:r>
          </a:p>
        </p:txBody>
      </p:sp>
      <p:sp>
        <p:nvSpPr>
          <p:cNvPr id="8" name="Стрелка: вправо 7">
            <a:hlinkClick r:id="rId4" action="ppaction://hlinksldjump"/>
            <a:extLst>
              <a:ext uri="{FF2B5EF4-FFF2-40B4-BE49-F238E27FC236}">
                <a16:creationId xmlns:a16="http://schemas.microsoft.com/office/drawing/2014/main" id="{79C2E76C-E9B0-FA0F-9D2B-DEAF912FC6EF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993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26EA08E-2F07-B4BF-BBA4-EC15B32EC54D}"/>
              </a:ext>
            </a:extLst>
          </p:cNvPr>
          <p:cNvSpPr/>
          <p:nvPr/>
        </p:nvSpPr>
        <p:spPr>
          <a:xfrm>
            <a:off x="1847460" y="863083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Знаки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C3E2D6-5DB3-9CE6-CCDF-C4F19D2FC65E}"/>
              </a:ext>
            </a:extLst>
          </p:cNvPr>
          <p:cNvSpPr/>
          <p:nvPr/>
        </p:nvSpPr>
        <p:spPr>
          <a:xfrm>
            <a:off x="5038528" y="863082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Викторина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C94E7B3-DBDC-B5B7-B65A-5EC36FF89FB0}"/>
              </a:ext>
            </a:extLst>
          </p:cNvPr>
          <p:cNvSpPr/>
          <p:nvPr/>
        </p:nvSpPr>
        <p:spPr>
          <a:xfrm>
            <a:off x="8229596" y="85841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Ситуации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2D0857F-2492-288D-0AEB-9FCBE86B80A6}"/>
              </a:ext>
            </a:extLst>
          </p:cNvPr>
          <p:cNvSpPr/>
          <p:nvPr/>
        </p:nvSpPr>
        <p:spPr>
          <a:xfrm>
            <a:off x="1847459" y="3540967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Правила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E3186A1-0BB0-BA18-64C5-BEA469FB5AD7}"/>
              </a:ext>
            </a:extLst>
          </p:cNvPr>
          <p:cNvSpPr/>
          <p:nvPr/>
        </p:nvSpPr>
        <p:spPr>
          <a:xfrm>
            <a:off x="5038526" y="3531636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Алгоритмы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998B2A-80E3-4B8B-F3A3-570D461E88BF}"/>
              </a:ext>
            </a:extLst>
          </p:cNvPr>
          <p:cNvSpPr/>
          <p:nvPr/>
        </p:nvSpPr>
        <p:spPr>
          <a:xfrm>
            <a:off x="8229597" y="3536301"/>
            <a:ext cx="3191069" cy="2677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/>
              <a:t>Техника безопасности</a:t>
            </a:r>
          </a:p>
        </p:txBody>
      </p:sp>
      <p:sp>
        <p:nvSpPr>
          <p:cNvPr id="11" name="Прямоугольник 10">
            <a:hlinkClick r:id="rId2" action="ppaction://hlinksldjump"/>
            <a:extLst>
              <a:ext uri="{FF2B5EF4-FFF2-40B4-BE49-F238E27FC236}">
                <a16:creationId xmlns:a16="http://schemas.microsoft.com/office/drawing/2014/main" id="{8DCC7B7E-3E76-4806-C6E8-53177745ACC0}"/>
              </a:ext>
            </a:extLst>
          </p:cNvPr>
          <p:cNvSpPr/>
          <p:nvPr/>
        </p:nvSpPr>
        <p:spPr>
          <a:xfrm>
            <a:off x="1847457" y="865415"/>
            <a:ext cx="3191069" cy="26778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1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F319046-6B18-7AC0-58B8-323D0BBF7209}"/>
              </a:ext>
            </a:extLst>
          </p:cNvPr>
          <p:cNvSpPr/>
          <p:nvPr/>
        </p:nvSpPr>
        <p:spPr>
          <a:xfrm>
            <a:off x="5038523" y="874746"/>
            <a:ext cx="3191069" cy="267788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2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B8362E4-41AE-E6E7-C3DE-B904F480EBB4}"/>
              </a:ext>
            </a:extLst>
          </p:cNvPr>
          <p:cNvSpPr/>
          <p:nvPr/>
        </p:nvSpPr>
        <p:spPr>
          <a:xfrm>
            <a:off x="8229595" y="884077"/>
            <a:ext cx="3191069" cy="26778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3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4C76806-0631-60C0-8559-9585B49363D8}"/>
              </a:ext>
            </a:extLst>
          </p:cNvPr>
          <p:cNvSpPr/>
          <p:nvPr/>
        </p:nvSpPr>
        <p:spPr>
          <a:xfrm>
            <a:off x="1847454" y="3552629"/>
            <a:ext cx="3191069" cy="26778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4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071D17A-88AD-1631-8D83-2976B693A15D}"/>
              </a:ext>
            </a:extLst>
          </p:cNvPr>
          <p:cNvSpPr/>
          <p:nvPr/>
        </p:nvSpPr>
        <p:spPr>
          <a:xfrm>
            <a:off x="5038522" y="3561960"/>
            <a:ext cx="3191069" cy="267788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/>
              <a:t>5 </a:t>
            </a:r>
          </a:p>
        </p:txBody>
      </p:sp>
      <p:sp>
        <p:nvSpPr>
          <p:cNvPr id="8" name="Стрелка: вправо 7">
            <a:hlinkClick r:id="rId3" action="ppaction://hlinksldjump"/>
            <a:extLst>
              <a:ext uri="{FF2B5EF4-FFF2-40B4-BE49-F238E27FC236}">
                <a16:creationId xmlns:a16="http://schemas.microsoft.com/office/drawing/2014/main" id="{5FE0DAF7-8424-1DDA-5402-FF322C87B20B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002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9B6F85C-0C12-CEAB-743D-1D341C72C5DA}"/>
              </a:ext>
            </a:extLst>
          </p:cNvPr>
          <p:cNvSpPr txBox="1"/>
          <p:nvPr/>
        </p:nvSpPr>
        <p:spPr>
          <a:xfrm>
            <a:off x="1595535" y="149291"/>
            <a:ext cx="97971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Запишите название каждого знака и распределите их на группы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403D4B3-A298-8E62-7618-B2FBAC692D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352" t="11701" r="27985" b="13877"/>
          <a:stretch/>
        </p:blipFill>
        <p:spPr>
          <a:xfrm>
            <a:off x="1474237" y="0"/>
            <a:ext cx="10717763" cy="687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1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логотип, Графика, символ&#10;&#10;Автоматически созданное описание">
            <a:extLst>
              <a:ext uri="{FF2B5EF4-FFF2-40B4-BE49-F238E27FC236}">
                <a16:creationId xmlns:a16="http://schemas.microsoft.com/office/drawing/2014/main" id="{750692F0-2BEF-544F-931F-AC93AED96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392" y="0"/>
            <a:ext cx="8963608" cy="406032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0BFC9D-7C01-00F5-320E-B97DD855D24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52" t="11701" r="27985" b="13877"/>
          <a:stretch/>
        </p:blipFill>
        <p:spPr>
          <a:xfrm>
            <a:off x="0" y="2942831"/>
            <a:ext cx="6232849" cy="3998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1894E5-DDF3-B616-77DF-09D22E5BDF83}"/>
              </a:ext>
            </a:extLst>
          </p:cNvPr>
          <p:cNvSpPr txBox="1"/>
          <p:nvPr/>
        </p:nvSpPr>
        <p:spPr>
          <a:xfrm>
            <a:off x="6475445" y="4060327"/>
            <a:ext cx="527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Распределите знаки на группы:</a:t>
            </a:r>
          </a:p>
        </p:txBody>
      </p:sp>
    </p:spTree>
    <p:extLst>
      <p:ext uri="{BB962C8B-B14F-4D97-AF65-F5344CB8AC3E}">
        <p14:creationId xmlns:p14="http://schemas.microsoft.com/office/powerpoint/2010/main" val="131911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Шриф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E1556DC1-643E-CDBE-0770-1D077FF00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2344"/>
            <a:ext cx="12192000" cy="3893312"/>
          </a:xfrm>
          <a:prstGeom prst="rect">
            <a:avLst/>
          </a:prstGeom>
        </p:spPr>
      </p:pic>
      <p:sp>
        <p:nvSpPr>
          <p:cNvPr id="4" name="Стрелка: вправо 3">
            <a:hlinkClick r:id="rId3" action="ppaction://hlinksldjump"/>
            <a:extLst>
              <a:ext uri="{FF2B5EF4-FFF2-40B4-BE49-F238E27FC236}">
                <a16:creationId xmlns:a16="http://schemas.microsoft.com/office/drawing/2014/main" id="{F3E2DA36-8A7C-62D3-F2AA-05D36D6DA72B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356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stihi.ru/pics/2009/05/06/1650.jpg">
            <a:extLst>
              <a:ext uri="{FF2B5EF4-FFF2-40B4-BE49-F238E27FC236}">
                <a16:creationId xmlns:a16="http://schemas.microsoft.com/office/drawing/2014/main" id="{FE627B7D-6EBD-3F15-5FDC-12DDC6669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75" y="857250"/>
            <a:ext cx="4110038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270879-B4BD-DFBD-ECBF-7EE6A33E8BB7}"/>
              </a:ext>
            </a:extLst>
          </p:cNvPr>
          <p:cNvSpPr txBox="1"/>
          <p:nvPr/>
        </p:nvSpPr>
        <p:spPr>
          <a:xfrm>
            <a:off x="3309918" y="1500174"/>
            <a:ext cx="4466286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0EBA5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Викторина</a:t>
            </a:r>
          </a:p>
          <a:p>
            <a:pPr algn="ctr">
              <a:defRPr/>
            </a:pPr>
            <a:r>
              <a:rPr lang="ru-RU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0EBA5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«ПДД»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9E095546-5982-04EE-3A9E-DB4D282F20AF}"/>
              </a:ext>
            </a:extLst>
          </p:cNvPr>
          <p:cNvSpPr/>
          <p:nvPr/>
        </p:nvSpPr>
        <p:spPr>
          <a:xfrm>
            <a:off x="2524100" y="1643050"/>
            <a:ext cx="2857520" cy="785818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Переход</a:t>
            </a:r>
          </a:p>
        </p:txBody>
      </p:sp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id="{1A675DBA-726F-0AA5-0EF8-4C50DC88C303}"/>
              </a:ext>
            </a:extLst>
          </p:cNvPr>
          <p:cNvSpPr/>
          <p:nvPr/>
        </p:nvSpPr>
        <p:spPr>
          <a:xfrm>
            <a:off x="2595538" y="3500438"/>
            <a:ext cx="2714644" cy="785818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Перекрёсток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FFAFCB75-8BB1-D67E-7D43-58A97E395005}"/>
              </a:ext>
            </a:extLst>
          </p:cNvPr>
          <p:cNvSpPr/>
          <p:nvPr/>
        </p:nvSpPr>
        <p:spPr>
          <a:xfrm>
            <a:off x="2595538" y="5286388"/>
            <a:ext cx="2786082" cy="714380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Сигналы и предметы</a:t>
            </a:r>
          </a:p>
        </p:txBody>
      </p:sp>
      <p:sp>
        <p:nvSpPr>
          <p:cNvPr id="5" name="Овал 4">
            <a:hlinkClick r:id="rId2" action="ppaction://hlinksldjump"/>
            <a:extLst>
              <a:ext uri="{FF2B5EF4-FFF2-40B4-BE49-F238E27FC236}">
                <a16:creationId xmlns:a16="http://schemas.microsoft.com/office/drawing/2014/main" id="{E8066C98-9E4E-CC9F-B685-1D96550698D7}"/>
              </a:ext>
            </a:extLst>
          </p:cNvPr>
          <p:cNvSpPr/>
          <p:nvPr/>
        </p:nvSpPr>
        <p:spPr>
          <a:xfrm>
            <a:off x="6096000" y="1643050"/>
            <a:ext cx="857256" cy="8572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1</a:t>
            </a:r>
          </a:p>
        </p:txBody>
      </p:sp>
      <p:sp>
        <p:nvSpPr>
          <p:cNvPr id="6" name="Овал 5">
            <a:hlinkClick r:id="rId3" action="ppaction://hlinksldjump"/>
            <a:extLst>
              <a:ext uri="{FF2B5EF4-FFF2-40B4-BE49-F238E27FC236}">
                <a16:creationId xmlns:a16="http://schemas.microsoft.com/office/drawing/2014/main" id="{8698057A-82D0-4C6B-C8E7-98E03B783E20}"/>
              </a:ext>
            </a:extLst>
          </p:cNvPr>
          <p:cNvSpPr/>
          <p:nvPr/>
        </p:nvSpPr>
        <p:spPr>
          <a:xfrm>
            <a:off x="6096000" y="3357562"/>
            <a:ext cx="857256" cy="8572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1</a:t>
            </a:r>
          </a:p>
        </p:txBody>
      </p:sp>
      <p:sp>
        <p:nvSpPr>
          <p:cNvPr id="14" name="Овал 13">
            <a:hlinkClick r:id="rId4" action="ppaction://hlinksldjump"/>
            <a:extLst>
              <a:ext uri="{FF2B5EF4-FFF2-40B4-BE49-F238E27FC236}">
                <a16:creationId xmlns:a16="http://schemas.microsoft.com/office/drawing/2014/main" id="{2571F4C1-C2C3-C672-3544-5B4ED5110FB2}"/>
              </a:ext>
            </a:extLst>
          </p:cNvPr>
          <p:cNvSpPr/>
          <p:nvPr/>
        </p:nvSpPr>
        <p:spPr>
          <a:xfrm>
            <a:off x="6096000" y="5143512"/>
            <a:ext cx="857256" cy="8572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3206A0-7521-1835-2C14-A411825D3712}"/>
              </a:ext>
            </a:extLst>
          </p:cNvPr>
          <p:cNvSpPr txBox="1"/>
          <p:nvPr/>
        </p:nvSpPr>
        <p:spPr>
          <a:xfrm>
            <a:off x="3452794" y="357167"/>
            <a:ext cx="4733988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dirty="0">
                <a:ln w="11430">
                  <a:solidFill>
                    <a:sysClr val="windowText" lastClr="000000"/>
                  </a:solidFill>
                </a:ln>
                <a:solidFill>
                  <a:srgbClr val="0EBA5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Викторина  «ПДД»</a:t>
            </a:r>
          </a:p>
        </p:txBody>
      </p:sp>
      <p:sp>
        <p:nvSpPr>
          <p:cNvPr id="16" name="Овал 15">
            <a:hlinkClick r:id="rId5" action="ppaction://hlinksldjump"/>
            <a:extLst>
              <a:ext uri="{FF2B5EF4-FFF2-40B4-BE49-F238E27FC236}">
                <a16:creationId xmlns:a16="http://schemas.microsoft.com/office/drawing/2014/main" id="{CF4E55CA-F640-F3EB-BA64-4F0746B8A61C}"/>
              </a:ext>
            </a:extLst>
          </p:cNvPr>
          <p:cNvSpPr/>
          <p:nvPr/>
        </p:nvSpPr>
        <p:spPr>
          <a:xfrm>
            <a:off x="9239272" y="3357562"/>
            <a:ext cx="857256" cy="857256"/>
          </a:xfrm>
          <a:prstGeom prst="ellipse">
            <a:avLst/>
          </a:prstGeom>
          <a:solidFill>
            <a:srgbClr val="0EBA50"/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3</a:t>
            </a:r>
          </a:p>
        </p:txBody>
      </p:sp>
      <p:sp>
        <p:nvSpPr>
          <p:cNvPr id="17" name="Овал 16">
            <a:hlinkClick r:id="rId6" action="ppaction://hlinksldjump"/>
            <a:extLst>
              <a:ext uri="{FF2B5EF4-FFF2-40B4-BE49-F238E27FC236}">
                <a16:creationId xmlns:a16="http://schemas.microsoft.com/office/drawing/2014/main" id="{95478005-CC49-8079-CF48-8034B1C23634}"/>
              </a:ext>
            </a:extLst>
          </p:cNvPr>
          <p:cNvSpPr/>
          <p:nvPr/>
        </p:nvSpPr>
        <p:spPr>
          <a:xfrm>
            <a:off x="7739074" y="3357562"/>
            <a:ext cx="857256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18" name="Овал 17">
            <a:hlinkClick r:id="rId7" action="ppaction://hlinksldjump"/>
            <a:extLst>
              <a:ext uri="{FF2B5EF4-FFF2-40B4-BE49-F238E27FC236}">
                <a16:creationId xmlns:a16="http://schemas.microsoft.com/office/drawing/2014/main" id="{7D7CEDFB-BC91-C1EB-38DB-F7D8D0F41073}"/>
              </a:ext>
            </a:extLst>
          </p:cNvPr>
          <p:cNvSpPr/>
          <p:nvPr/>
        </p:nvSpPr>
        <p:spPr>
          <a:xfrm>
            <a:off x="9239272" y="5143512"/>
            <a:ext cx="857256" cy="857256"/>
          </a:xfrm>
          <a:prstGeom prst="ellipse">
            <a:avLst/>
          </a:prstGeom>
          <a:solidFill>
            <a:srgbClr val="0EBA50"/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3</a:t>
            </a:r>
          </a:p>
        </p:txBody>
      </p:sp>
      <p:sp>
        <p:nvSpPr>
          <p:cNvPr id="19" name="Овал 18">
            <a:hlinkClick r:id="rId8" action="ppaction://hlinksldjump"/>
            <a:extLst>
              <a:ext uri="{FF2B5EF4-FFF2-40B4-BE49-F238E27FC236}">
                <a16:creationId xmlns:a16="http://schemas.microsoft.com/office/drawing/2014/main" id="{5601DA95-6494-6EA6-7260-F9E91227050E}"/>
              </a:ext>
            </a:extLst>
          </p:cNvPr>
          <p:cNvSpPr/>
          <p:nvPr/>
        </p:nvSpPr>
        <p:spPr>
          <a:xfrm>
            <a:off x="7739074" y="5143512"/>
            <a:ext cx="857256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" name="Овал 19">
            <a:hlinkClick r:id="rId9" action="ppaction://hlinksldjump"/>
            <a:extLst>
              <a:ext uri="{FF2B5EF4-FFF2-40B4-BE49-F238E27FC236}">
                <a16:creationId xmlns:a16="http://schemas.microsoft.com/office/drawing/2014/main" id="{DA419B74-BDBA-C588-4BDD-1D20B7303698}"/>
              </a:ext>
            </a:extLst>
          </p:cNvPr>
          <p:cNvSpPr/>
          <p:nvPr/>
        </p:nvSpPr>
        <p:spPr>
          <a:xfrm>
            <a:off x="7739074" y="1643050"/>
            <a:ext cx="857256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1" name="Овал 20">
            <a:hlinkClick r:id="rId10" action="ppaction://hlinksldjump"/>
            <a:extLst>
              <a:ext uri="{FF2B5EF4-FFF2-40B4-BE49-F238E27FC236}">
                <a16:creationId xmlns:a16="http://schemas.microsoft.com/office/drawing/2014/main" id="{74CB1BEF-E3FB-50D8-E9C5-DFA0B0A04189}"/>
              </a:ext>
            </a:extLst>
          </p:cNvPr>
          <p:cNvSpPr/>
          <p:nvPr/>
        </p:nvSpPr>
        <p:spPr>
          <a:xfrm>
            <a:off x="9239272" y="1643050"/>
            <a:ext cx="857256" cy="857256"/>
          </a:xfrm>
          <a:prstGeom prst="ellipse">
            <a:avLst/>
          </a:prstGeom>
          <a:solidFill>
            <a:srgbClr val="0EBA50"/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3</a:t>
            </a:r>
          </a:p>
        </p:txBody>
      </p:sp>
      <p:sp>
        <p:nvSpPr>
          <p:cNvPr id="22" name="Скругленный прямоугольник 21">
            <a:extLst>
              <a:ext uri="{FF2B5EF4-FFF2-40B4-BE49-F238E27FC236}">
                <a16:creationId xmlns:a16="http://schemas.microsoft.com/office/drawing/2014/main" id="{2016C49B-A2CB-3FFC-AC34-544370794D74}"/>
              </a:ext>
            </a:extLst>
          </p:cNvPr>
          <p:cNvSpPr/>
          <p:nvPr/>
        </p:nvSpPr>
        <p:spPr>
          <a:xfrm>
            <a:off x="8524892" y="214290"/>
            <a:ext cx="1928794" cy="571480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1 ТУР</a:t>
            </a:r>
          </a:p>
        </p:txBody>
      </p:sp>
      <p:sp>
        <p:nvSpPr>
          <p:cNvPr id="23" name="Прямоугольный треугольник 22">
            <a:hlinkClick r:id="rId11" action="ppaction://hlinksldjump"/>
            <a:extLst>
              <a:ext uri="{FF2B5EF4-FFF2-40B4-BE49-F238E27FC236}">
                <a16:creationId xmlns:a16="http://schemas.microsoft.com/office/drawing/2014/main" id="{315472D3-DB01-8508-8FF6-614FDB7F47E3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Стрелка: вправо 6">
            <a:hlinkClick r:id="rId12" action="ppaction://hlinksldjump"/>
            <a:extLst>
              <a:ext uri="{FF2B5EF4-FFF2-40B4-BE49-F238E27FC236}">
                <a16:creationId xmlns:a16="http://schemas.microsoft.com/office/drawing/2014/main" id="{721F3862-F034-F48E-C743-AECA73D365CD}"/>
              </a:ext>
            </a:extLst>
          </p:cNvPr>
          <p:cNvSpPr/>
          <p:nvPr/>
        </p:nvSpPr>
        <p:spPr>
          <a:xfrm>
            <a:off x="10991460" y="6429396"/>
            <a:ext cx="1200539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9250F27A-708B-C658-3496-6E84FB47F820}"/>
              </a:ext>
            </a:extLst>
          </p:cNvPr>
          <p:cNvSpPr/>
          <p:nvPr/>
        </p:nvSpPr>
        <p:spPr>
          <a:xfrm>
            <a:off x="4881554" y="285728"/>
            <a:ext cx="2643206" cy="642942"/>
          </a:xfrm>
          <a:prstGeom prst="roundRect">
            <a:avLst/>
          </a:prstGeom>
          <a:solidFill>
            <a:srgbClr val="FF0000">
              <a:alpha val="96000"/>
            </a:srgbClr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Пешеход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8A1A6919-1002-D2C0-BAAE-6D0404C697DF}"/>
              </a:ext>
            </a:extLst>
          </p:cNvPr>
          <p:cNvSpPr/>
          <p:nvPr/>
        </p:nvSpPr>
        <p:spPr>
          <a:xfrm>
            <a:off x="3738546" y="1285860"/>
            <a:ext cx="4786346" cy="2428892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Часть дороги, предназначенная для пешеходов? 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3B74FFA9-6AF6-FEC6-10B3-D14BD5AF48A9}"/>
              </a:ext>
            </a:extLst>
          </p:cNvPr>
          <p:cNvSpPr/>
          <p:nvPr/>
        </p:nvSpPr>
        <p:spPr>
          <a:xfrm>
            <a:off x="3881422" y="5357826"/>
            <a:ext cx="4786346" cy="57150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Тротуар</a:t>
            </a:r>
          </a:p>
        </p:txBody>
      </p:sp>
      <p:pic>
        <p:nvPicPr>
          <p:cNvPr id="19458" name="Picture 2" descr="http://little.com.ua/images/stories/useful/161612.jpg">
            <a:extLst>
              <a:ext uri="{FF2B5EF4-FFF2-40B4-BE49-F238E27FC236}">
                <a16:creationId xmlns:a16="http://schemas.microsoft.com/office/drawing/2014/main" id="{D042309D-3141-647D-8541-25DD67E10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0063" y="1135064"/>
            <a:ext cx="3643312" cy="3228975"/>
          </a:xfrm>
          <a:prstGeom prst="rect">
            <a:avLst/>
          </a:prstGeom>
          <a:ln>
            <a:solidFill>
              <a:srgbClr val="0EBA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ый треугольник 6">
            <a:hlinkClick r:id="rId3" action="ppaction://hlinksldjump"/>
            <a:extLst>
              <a:ext uri="{FF2B5EF4-FFF2-40B4-BE49-F238E27FC236}">
                <a16:creationId xmlns:a16="http://schemas.microsoft.com/office/drawing/2014/main" id="{F4B311AF-4991-501F-66C2-4BD82E462102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85F8AC6F-6326-0C65-B039-52E3933434F7}"/>
              </a:ext>
            </a:extLst>
          </p:cNvPr>
          <p:cNvSpPr/>
          <p:nvPr/>
        </p:nvSpPr>
        <p:spPr>
          <a:xfrm>
            <a:off x="4881554" y="285728"/>
            <a:ext cx="2643206" cy="642942"/>
          </a:xfrm>
          <a:prstGeom prst="roundRect">
            <a:avLst/>
          </a:prstGeom>
          <a:solidFill>
            <a:srgbClr val="FFFF00">
              <a:alpha val="96000"/>
            </a:srgbClr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Пешеход</a:t>
            </a:r>
          </a:p>
        </p:txBody>
      </p:sp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id="{4DA84CFD-BDFF-66F4-BDDA-2240E3AE63B0}"/>
              </a:ext>
            </a:extLst>
          </p:cNvPr>
          <p:cNvSpPr/>
          <p:nvPr/>
        </p:nvSpPr>
        <p:spPr>
          <a:xfrm>
            <a:off x="3738546" y="1285860"/>
            <a:ext cx="4786346" cy="2428892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По какой стороне тротуара должны идти пешеходы?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D25A5344-7A44-FD8D-0C01-6906CE32C6F9}"/>
              </a:ext>
            </a:extLst>
          </p:cNvPr>
          <p:cNvSpPr/>
          <p:nvPr/>
        </p:nvSpPr>
        <p:spPr>
          <a:xfrm>
            <a:off x="3881422" y="5357826"/>
            <a:ext cx="4786346" cy="57150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По правой стороне</a:t>
            </a:r>
          </a:p>
        </p:txBody>
      </p:sp>
      <p:sp>
        <p:nvSpPr>
          <p:cNvPr id="6" name="Прямоугольный треугольник 5">
            <a:hlinkClick r:id="rId2" action="ppaction://hlinksldjump"/>
            <a:extLst>
              <a:ext uri="{FF2B5EF4-FFF2-40B4-BE49-F238E27FC236}">
                <a16:creationId xmlns:a16="http://schemas.microsoft.com/office/drawing/2014/main" id="{156439D8-4D24-5B4D-FD5C-459A0B6073FE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8D4EE5B4-E4DF-5C68-E452-DEBB14D0A666}"/>
              </a:ext>
            </a:extLst>
          </p:cNvPr>
          <p:cNvSpPr/>
          <p:nvPr/>
        </p:nvSpPr>
        <p:spPr>
          <a:xfrm>
            <a:off x="4881554" y="285728"/>
            <a:ext cx="2643206" cy="642942"/>
          </a:xfrm>
          <a:prstGeom prst="roundRect">
            <a:avLst/>
          </a:prstGeom>
          <a:solidFill>
            <a:srgbClr val="0EBA50">
              <a:alpha val="96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Пешеход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904FEEC0-8BE3-E7D2-C12C-B36B7B7BB0BE}"/>
              </a:ext>
            </a:extLst>
          </p:cNvPr>
          <p:cNvSpPr/>
          <p:nvPr/>
        </p:nvSpPr>
        <p:spPr>
          <a:xfrm>
            <a:off x="3738546" y="1285860"/>
            <a:ext cx="4786346" cy="2428892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Являются ли пешеходами лица, выполняющие работу на дороге?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0925991C-02F7-693B-3E1F-31549D3E659A}"/>
              </a:ext>
            </a:extLst>
          </p:cNvPr>
          <p:cNvSpPr/>
          <p:nvPr/>
        </p:nvSpPr>
        <p:spPr>
          <a:xfrm>
            <a:off x="3881422" y="5357826"/>
            <a:ext cx="4786346" cy="57150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Нет </a:t>
            </a:r>
          </a:p>
        </p:txBody>
      </p:sp>
      <p:pic>
        <p:nvPicPr>
          <p:cNvPr id="18434" name="Picture 2" descr="http://news.pushkino.tv/content/_news/3198/remd.jpg">
            <a:extLst>
              <a:ext uri="{FF2B5EF4-FFF2-40B4-BE49-F238E27FC236}">
                <a16:creationId xmlns:a16="http://schemas.microsoft.com/office/drawing/2014/main" id="{6595CECE-1CA0-270B-05F7-491789FE7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24313" y="1214438"/>
            <a:ext cx="4095750" cy="3071812"/>
          </a:xfrm>
          <a:prstGeom prst="rect">
            <a:avLst/>
          </a:prstGeom>
          <a:ln>
            <a:solidFill>
              <a:srgbClr val="0EBA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ый треугольник 6">
            <a:hlinkClick r:id="rId3" action="ppaction://hlinksldjump"/>
            <a:extLst>
              <a:ext uri="{FF2B5EF4-FFF2-40B4-BE49-F238E27FC236}">
                <a16:creationId xmlns:a16="http://schemas.microsoft.com/office/drawing/2014/main" id="{8B10B4DB-5733-5E4A-BB00-8261C7399559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BA47E755-7BE7-4D88-8DB4-C0996A82D06F}"/>
              </a:ext>
            </a:extLst>
          </p:cNvPr>
          <p:cNvSpPr/>
          <p:nvPr/>
        </p:nvSpPr>
        <p:spPr>
          <a:xfrm>
            <a:off x="4881554" y="285728"/>
            <a:ext cx="2643206" cy="642942"/>
          </a:xfrm>
          <a:prstGeom prst="roundRect">
            <a:avLst/>
          </a:prstGeom>
          <a:solidFill>
            <a:srgbClr val="FF0000">
              <a:alpha val="96000"/>
            </a:srgbClr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Перекрёсток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792513BE-9792-863B-4888-586203CEAADF}"/>
              </a:ext>
            </a:extLst>
          </p:cNvPr>
          <p:cNvSpPr/>
          <p:nvPr/>
        </p:nvSpPr>
        <p:spPr>
          <a:xfrm>
            <a:off x="3738546" y="1285860"/>
            <a:ext cx="4786346" cy="2428892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Verdana" pitchFamily="34" charset="0"/>
              </a:rPr>
              <a:t>Кому должны подчиняться пешеходы и водители, если на перекрестке работают одновременно и светофор,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Verdana" pitchFamily="34" charset="0"/>
              </a:rPr>
              <a:t> и регулировщик?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57068412-8A14-1A98-1525-6A3D926508B1}"/>
              </a:ext>
            </a:extLst>
          </p:cNvPr>
          <p:cNvSpPr/>
          <p:nvPr/>
        </p:nvSpPr>
        <p:spPr>
          <a:xfrm>
            <a:off x="3881422" y="5357826"/>
            <a:ext cx="4786346" cy="57150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Регулировщику </a:t>
            </a:r>
          </a:p>
        </p:txBody>
      </p:sp>
      <p:pic>
        <p:nvPicPr>
          <p:cNvPr id="17410" name="Picture 2" descr="http://www.glazey.info/perekrdddestok.JPG">
            <a:extLst>
              <a:ext uri="{FF2B5EF4-FFF2-40B4-BE49-F238E27FC236}">
                <a16:creationId xmlns:a16="http://schemas.microsoft.com/office/drawing/2014/main" id="{EE8A75A8-5AE7-4398-BCEB-FCC69A265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8564" y="1071564"/>
            <a:ext cx="4822825" cy="3214687"/>
          </a:xfrm>
          <a:prstGeom prst="rect">
            <a:avLst/>
          </a:prstGeom>
          <a:ln>
            <a:solidFill>
              <a:srgbClr val="0EBA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ый треугольник 6">
            <a:hlinkClick r:id="rId3" action="ppaction://hlinksldjump"/>
            <a:extLst>
              <a:ext uri="{FF2B5EF4-FFF2-40B4-BE49-F238E27FC236}">
                <a16:creationId xmlns:a16="http://schemas.microsoft.com/office/drawing/2014/main" id="{2156DD0F-142C-0D0E-A4C1-DF51C444CF68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A1ED1F88-226C-CAB1-6BC6-FA879ACD8281}"/>
              </a:ext>
            </a:extLst>
          </p:cNvPr>
          <p:cNvSpPr/>
          <p:nvPr/>
        </p:nvSpPr>
        <p:spPr>
          <a:xfrm>
            <a:off x="4881554" y="285728"/>
            <a:ext cx="2643206" cy="642942"/>
          </a:xfrm>
          <a:prstGeom prst="roundRect">
            <a:avLst/>
          </a:prstGeom>
          <a:solidFill>
            <a:srgbClr val="FFFF00">
              <a:alpha val="96000"/>
            </a:srgbClr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Перекрёсток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AA3F024D-41BF-5935-D8B3-3427810DA09D}"/>
              </a:ext>
            </a:extLst>
          </p:cNvPr>
          <p:cNvSpPr/>
          <p:nvPr/>
        </p:nvSpPr>
        <p:spPr>
          <a:xfrm>
            <a:off x="3881422" y="1071546"/>
            <a:ext cx="4786346" cy="92869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Назовите нарушителей </a:t>
            </a:r>
          </a:p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дорожного движения.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2E9F3DD7-67A4-BE79-DDA0-072FC95BC48F}"/>
              </a:ext>
            </a:extLst>
          </p:cNvPr>
          <p:cNvSpPr/>
          <p:nvPr/>
        </p:nvSpPr>
        <p:spPr>
          <a:xfrm>
            <a:off x="3952860" y="5643578"/>
            <a:ext cx="4786346" cy="57150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№ 1, 2, 4, 7</a:t>
            </a:r>
          </a:p>
        </p:txBody>
      </p:sp>
      <p:pic>
        <p:nvPicPr>
          <p:cNvPr id="7" name="Рисунок 6" descr="ПДД8.jpg">
            <a:extLst>
              <a:ext uri="{FF2B5EF4-FFF2-40B4-BE49-F238E27FC236}">
                <a16:creationId xmlns:a16="http://schemas.microsoft.com/office/drawing/2014/main" id="{7D815A47-8538-C6C6-DF7F-D568F96279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095751" y="2071689"/>
            <a:ext cx="4500563" cy="3297237"/>
          </a:xfrm>
          <a:prstGeom prst="rect">
            <a:avLst/>
          </a:prstGeom>
          <a:ln>
            <a:solidFill>
              <a:srgbClr val="0EBA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ый тре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E13D639C-75A0-84A7-23C7-CD20BD59AB2C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7BC71E2E-8749-AA80-8366-FE0E20EF8FDB}"/>
              </a:ext>
            </a:extLst>
          </p:cNvPr>
          <p:cNvSpPr/>
          <p:nvPr/>
        </p:nvSpPr>
        <p:spPr>
          <a:xfrm>
            <a:off x="4881554" y="285728"/>
            <a:ext cx="2643206" cy="642942"/>
          </a:xfrm>
          <a:prstGeom prst="roundRect">
            <a:avLst/>
          </a:prstGeom>
          <a:solidFill>
            <a:srgbClr val="0EBA50">
              <a:alpha val="96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Перекрёсток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2761853C-A7F8-47C5-9890-ABBAD3D5CE12}"/>
              </a:ext>
            </a:extLst>
          </p:cNvPr>
          <p:cNvSpPr/>
          <p:nvPr/>
        </p:nvSpPr>
        <p:spPr>
          <a:xfrm>
            <a:off x="3738546" y="1285860"/>
            <a:ext cx="4786346" cy="2428892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  <a:latin typeface="Verdana" pitchFamily="34" charset="0"/>
              </a:rPr>
              <a:t>Какой сигнал светофора включается одновременно для всех сторон перекрестка?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E94B4A02-670E-FEF1-5A47-F7899EB6F513}"/>
              </a:ext>
            </a:extLst>
          </p:cNvPr>
          <p:cNvSpPr/>
          <p:nvPr/>
        </p:nvSpPr>
        <p:spPr>
          <a:xfrm>
            <a:off x="3881422" y="5357826"/>
            <a:ext cx="4786346" cy="57150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Жёлтый</a:t>
            </a:r>
          </a:p>
        </p:txBody>
      </p:sp>
      <p:pic>
        <p:nvPicPr>
          <p:cNvPr id="15362" name="Picture 2" descr="http://info.sibnet.ru/ni/284/284849b.jpg">
            <a:extLst>
              <a:ext uri="{FF2B5EF4-FFF2-40B4-BE49-F238E27FC236}">
                <a16:creationId xmlns:a16="http://schemas.microsoft.com/office/drawing/2014/main" id="{08380C32-CB6C-6155-CB44-FEB6047D7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67126" y="1143000"/>
            <a:ext cx="5000625" cy="3754438"/>
          </a:xfrm>
          <a:prstGeom prst="rect">
            <a:avLst/>
          </a:prstGeom>
          <a:ln>
            <a:solidFill>
              <a:srgbClr val="0EBA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ый треугольник 6">
            <a:hlinkClick r:id="rId3" action="ppaction://hlinksldjump"/>
            <a:extLst>
              <a:ext uri="{FF2B5EF4-FFF2-40B4-BE49-F238E27FC236}">
                <a16:creationId xmlns:a16="http://schemas.microsoft.com/office/drawing/2014/main" id="{53F613C2-5357-4D95-2D4D-DC76618AF79E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F4011D97-9EF7-0700-A02A-206146C62A18}"/>
              </a:ext>
            </a:extLst>
          </p:cNvPr>
          <p:cNvSpPr/>
          <p:nvPr/>
        </p:nvSpPr>
        <p:spPr>
          <a:xfrm>
            <a:off x="4881554" y="285728"/>
            <a:ext cx="2643206" cy="642942"/>
          </a:xfrm>
          <a:prstGeom prst="roundRect">
            <a:avLst/>
          </a:prstGeom>
          <a:solidFill>
            <a:srgbClr val="FF0000">
              <a:alpha val="96000"/>
            </a:srgbClr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Verdana" pitchFamily="34" charset="0"/>
              </a:rPr>
              <a:t>Сигналы и предметы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F4051F80-E7FA-F07B-683B-CD51EA7DB2B6}"/>
              </a:ext>
            </a:extLst>
          </p:cNvPr>
          <p:cNvSpPr/>
          <p:nvPr/>
        </p:nvSpPr>
        <p:spPr>
          <a:xfrm>
            <a:off x="3738546" y="1285860"/>
            <a:ext cx="4786346" cy="2428892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Трехглазый помощник дорог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2E0EC5C0-04C9-7C95-2CCD-F0C31D5C977F}"/>
              </a:ext>
            </a:extLst>
          </p:cNvPr>
          <p:cNvSpPr/>
          <p:nvPr/>
        </p:nvSpPr>
        <p:spPr>
          <a:xfrm>
            <a:off x="3881422" y="5357826"/>
            <a:ext cx="4786346" cy="57150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Светофор</a:t>
            </a:r>
          </a:p>
        </p:txBody>
      </p:sp>
      <p:pic>
        <p:nvPicPr>
          <p:cNvPr id="14338" name="Picture 2" descr="http://productnews.link.net/general/News/18-01-2011/trafficlight300x200.jpg">
            <a:extLst>
              <a:ext uri="{FF2B5EF4-FFF2-40B4-BE49-F238E27FC236}">
                <a16:creationId xmlns:a16="http://schemas.microsoft.com/office/drawing/2014/main" id="{BD460F68-B3EE-E39F-9B2D-138252F3C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214439"/>
            <a:ext cx="3714750" cy="389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ый треугольник 6">
            <a:hlinkClick r:id="rId3" action="ppaction://hlinksldjump"/>
            <a:extLst>
              <a:ext uri="{FF2B5EF4-FFF2-40B4-BE49-F238E27FC236}">
                <a16:creationId xmlns:a16="http://schemas.microsoft.com/office/drawing/2014/main" id="{5DEBC1DB-5838-5CCB-9BF8-7DB1E89492E4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11C943EA-C8CC-E5CF-2625-CDC8E251FD62}"/>
              </a:ext>
            </a:extLst>
          </p:cNvPr>
          <p:cNvSpPr/>
          <p:nvPr/>
        </p:nvSpPr>
        <p:spPr>
          <a:xfrm>
            <a:off x="4881554" y="285728"/>
            <a:ext cx="2643206" cy="642942"/>
          </a:xfrm>
          <a:prstGeom prst="roundRect">
            <a:avLst/>
          </a:prstGeom>
          <a:solidFill>
            <a:srgbClr val="FFFF00">
              <a:alpha val="96000"/>
            </a:srgbClr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Verdana" pitchFamily="34" charset="0"/>
              </a:rPr>
              <a:t>Сигналы и предметы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321CDEB7-B83E-831B-E2DC-9F58A03243BF}"/>
              </a:ext>
            </a:extLst>
          </p:cNvPr>
          <p:cNvSpPr/>
          <p:nvPr/>
        </p:nvSpPr>
        <p:spPr>
          <a:xfrm>
            <a:off x="3738546" y="1285860"/>
            <a:ext cx="4786346" cy="2428892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Палочка милиционера? 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1327DE99-8080-39A8-685B-0A73FA82CA87}"/>
              </a:ext>
            </a:extLst>
          </p:cNvPr>
          <p:cNvSpPr/>
          <p:nvPr/>
        </p:nvSpPr>
        <p:spPr>
          <a:xfrm>
            <a:off x="3881422" y="5357826"/>
            <a:ext cx="4786346" cy="57150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Жезл</a:t>
            </a:r>
          </a:p>
        </p:txBody>
      </p:sp>
      <p:grpSp>
        <p:nvGrpSpPr>
          <p:cNvPr id="3" name="Группа 9">
            <a:extLst>
              <a:ext uri="{FF2B5EF4-FFF2-40B4-BE49-F238E27FC236}">
                <a16:creationId xmlns:a16="http://schemas.microsoft.com/office/drawing/2014/main" id="{0521953F-C030-AE34-E640-70122CA61598}"/>
              </a:ext>
            </a:extLst>
          </p:cNvPr>
          <p:cNvGrpSpPr>
            <a:grpSpLocks/>
          </p:cNvGrpSpPr>
          <p:nvPr/>
        </p:nvGrpSpPr>
        <p:grpSpPr bwMode="auto">
          <a:xfrm>
            <a:off x="4524376" y="1357313"/>
            <a:ext cx="3814763" cy="3429000"/>
            <a:chOff x="3210534" y="1785926"/>
            <a:chExt cx="3814177" cy="3429007"/>
          </a:xfrm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BB606648-DFF9-A8F9-997C-B63872164B28}"/>
                </a:ext>
              </a:extLst>
            </p:cNvPr>
            <p:cNvSpPr/>
            <p:nvPr/>
          </p:nvSpPr>
          <p:spPr>
            <a:xfrm rot="2668611">
              <a:off x="3210534" y="2717790"/>
              <a:ext cx="2396757" cy="3556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6400" name="Picture 4" descr="http://static.autonews.rbc.ua/img/publication/450x270/2/0/2009_05_14_142657_2.jpeg">
              <a:extLst>
                <a:ext uri="{FF2B5EF4-FFF2-40B4-BE49-F238E27FC236}">
                  <a16:creationId xmlns:a16="http://schemas.microsoft.com/office/drawing/2014/main" id="{3BA1FB30-BD80-6C2D-0646-4DFD4E0472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4678" y="1785926"/>
              <a:ext cx="3810033" cy="3429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Прямоугольный тре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68B8B706-902B-E164-7DF2-A16C3DBD54F4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id="{52F957F7-9144-4D50-3AE0-6A2140388F5B}"/>
              </a:ext>
            </a:extLst>
          </p:cNvPr>
          <p:cNvSpPr/>
          <p:nvPr/>
        </p:nvSpPr>
        <p:spPr>
          <a:xfrm>
            <a:off x="4881554" y="285728"/>
            <a:ext cx="2643206" cy="642942"/>
          </a:xfrm>
          <a:prstGeom prst="roundRect">
            <a:avLst/>
          </a:prstGeom>
          <a:solidFill>
            <a:srgbClr val="0EBA50">
              <a:alpha val="96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latin typeface="Verdana" pitchFamily="34" charset="0"/>
              </a:rPr>
              <a:t>Сигналы и предметы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A72FBAC7-5623-01EE-0D75-17ED95E835C3}"/>
              </a:ext>
            </a:extLst>
          </p:cNvPr>
          <p:cNvSpPr/>
          <p:nvPr/>
        </p:nvSpPr>
        <p:spPr>
          <a:xfrm>
            <a:off x="3738546" y="1285860"/>
            <a:ext cx="4786346" cy="2428892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Сигнальное устройство на железной дороге?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ADFF4657-569F-103A-F1E5-8E66A591576A}"/>
              </a:ext>
            </a:extLst>
          </p:cNvPr>
          <p:cNvSpPr/>
          <p:nvPr/>
        </p:nvSpPr>
        <p:spPr>
          <a:xfrm>
            <a:off x="3881422" y="5357826"/>
            <a:ext cx="4786346" cy="571504"/>
          </a:xfrm>
          <a:prstGeom prst="roundRect">
            <a:avLst/>
          </a:prstGeom>
          <a:solidFill>
            <a:srgbClr val="FFFF00">
              <a:alpha val="50000"/>
            </a:srgbClr>
          </a:solidFill>
          <a:ln>
            <a:solidFill>
              <a:srgbClr val="0EBA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Verdana" pitchFamily="34" charset="0"/>
              </a:rPr>
              <a:t>Семафор</a:t>
            </a:r>
          </a:p>
        </p:txBody>
      </p:sp>
      <p:pic>
        <p:nvPicPr>
          <p:cNvPr id="12290" name="Picture 2" descr="http://img-fotki.yandex.ru/get/4608/ntwalker.56/0_4dd9e_955afa7d_XL">
            <a:extLst>
              <a:ext uri="{FF2B5EF4-FFF2-40B4-BE49-F238E27FC236}">
                <a16:creationId xmlns:a16="http://schemas.microsoft.com/office/drawing/2014/main" id="{AE842642-7A84-775B-1FC3-EA05398E7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52938" y="1143001"/>
            <a:ext cx="3643312" cy="3857625"/>
          </a:xfrm>
          <a:prstGeom prst="rect">
            <a:avLst/>
          </a:prstGeom>
          <a:ln>
            <a:solidFill>
              <a:srgbClr val="0EBA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ый треугольник 6">
            <a:hlinkClick r:id="rId3" action="ppaction://hlinksldjump"/>
            <a:extLst>
              <a:ext uri="{FF2B5EF4-FFF2-40B4-BE49-F238E27FC236}">
                <a16:creationId xmlns:a16="http://schemas.microsoft.com/office/drawing/2014/main" id="{16450E45-6741-28AA-4AB8-72747FB49647}"/>
              </a:ext>
            </a:extLst>
          </p:cNvPr>
          <p:cNvSpPr/>
          <p:nvPr/>
        </p:nvSpPr>
        <p:spPr>
          <a:xfrm flipH="1">
            <a:off x="10239404" y="6429396"/>
            <a:ext cx="428596" cy="428604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екст, снимок экрана, Шрифт, плакат&#10;&#10;Автоматически созданное описание">
            <a:extLst>
              <a:ext uri="{FF2B5EF4-FFF2-40B4-BE49-F238E27FC236}">
                <a16:creationId xmlns:a16="http://schemas.microsoft.com/office/drawing/2014/main" id="{325E9226-F219-FF28-46A6-895D7A160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321" y="0"/>
            <a:ext cx="99773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58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931382-253E-1BE5-F7B7-9FC28D3A4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Ситуация 1.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E57D61-B0AA-2910-A3D1-50B5617E2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352939"/>
            <a:ext cx="8915400" cy="4558283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Вам в друзья добавился незнакомый вам человек. И активно начинает с вами общаться. Общение идет на дружелюбной ноте. Общие интересы, одни и те же онлайн игры. Присылает различные видеоролики, которые поддерживают ваши взгляды. Предлагает подписаться на каналы, которые соответствуют данной тематике. Рассказывает свои истории, истории своих друзей, о том что они делают, чтобы изменить ситуацию. И в один день предлагает вам вместе с ним и еще одним его другом немного заработать. Для этого всего лишь нужно сходить и разбить памятник. И за это ты можешь получить хорошее вознаграждение.</a:t>
            </a:r>
          </a:p>
        </p:txBody>
      </p:sp>
    </p:spTree>
    <p:extLst>
      <p:ext uri="{BB962C8B-B14F-4D97-AF65-F5344CB8AC3E}">
        <p14:creationId xmlns:p14="http://schemas.microsoft.com/office/powerpoint/2010/main" val="10143803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81801C-4E56-1AF3-8FE6-599BC96BB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Ситуация 2.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EA1BE9-38EA-4172-5A9C-749E8FB609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Прозвенел первый звонок! Первого сентября все собрались в классе. Смех, веселье, радость встречи. Но ваш одноклассник изменился. Стал замкнутым, не разговорчивым, озлобленным. В его социальной сети появились странные посты, много изображения оружия. И однажды на вашу просьбу сказать, что случилось, он вам сказал, что скоро они все заплатят, скоро будет очень весело… </a:t>
            </a:r>
          </a:p>
        </p:txBody>
      </p:sp>
      <p:sp>
        <p:nvSpPr>
          <p:cNvPr id="4" name="Стрелка: вправо 3">
            <a:hlinkClick r:id="rId2" action="ppaction://hlinksldjump"/>
            <a:extLst>
              <a:ext uri="{FF2B5EF4-FFF2-40B4-BE49-F238E27FC236}">
                <a16:creationId xmlns:a16="http://schemas.microsoft.com/office/drawing/2014/main" id="{29EABC2E-4599-AFA4-0970-DB13D2486F46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5719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E7E0DB5-E051-01A7-4BB8-127BEE424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Правила безопасности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ED2B2AAB-2832-D265-24C9-5C33FD04CB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726068"/>
            <a:ext cx="3992732" cy="576262"/>
          </a:xfrm>
        </p:spPr>
        <p:txBody>
          <a:bodyPr/>
          <a:lstStyle/>
          <a:p>
            <a:pPr algn="ctr"/>
            <a:r>
              <a:rPr lang="ru-RU" dirty="0"/>
              <a:t>1 команда</a:t>
            </a:r>
          </a:p>
        </p:txBody>
      </p:sp>
      <p:pic>
        <p:nvPicPr>
          <p:cNvPr id="13" name="Объект 12" descr="Изображение выглядит как текст, Графика, графическая вставка, круг&#10;&#10;Автоматически созданное описание">
            <a:extLst>
              <a:ext uri="{FF2B5EF4-FFF2-40B4-BE49-F238E27FC236}">
                <a16:creationId xmlns:a16="http://schemas.microsoft.com/office/drawing/2014/main" id="{3793E2E7-A26D-1DB2-A800-8DB5E4D914F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3" y="2690630"/>
            <a:ext cx="4343400" cy="3070590"/>
          </a:xfrm>
        </p:spPr>
      </p:pic>
      <p:sp>
        <p:nvSpPr>
          <p:cNvPr id="9" name="Текст 8">
            <a:extLst>
              <a:ext uri="{FF2B5EF4-FFF2-40B4-BE49-F238E27FC236}">
                <a16:creationId xmlns:a16="http://schemas.microsoft.com/office/drawing/2014/main" id="{CDC0D8B6-AC6C-1143-4643-159998713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3992" y="1713660"/>
            <a:ext cx="3999001" cy="576262"/>
          </a:xfrm>
        </p:spPr>
        <p:txBody>
          <a:bodyPr/>
          <a:lstStyle/>
          <a:p>
            <a:pPr algn="ctr"/>
            <a:r>
              <a:rPr lang="ru-RU" dirty="0"/>
              <a:t>2 команда</a:t>
            </a:r>
          </a:p>
        </p:txBody>
      </p:sp>
      <p:pic>
        <p:nvPicPr>
          <p:cNvPr id="15" name="Объект 14" descr="Изображение выглядит как текст, мультфильм,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DBF29C7A-29B5-3AC5-ECA4-E6D0270A193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563" y="2595761"/>
            <a:ext cx="4338637" cy="3253977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EE1A39-3F4D-1EC9-1C88-06FB1FDF1CBE}"/>
              </a:ext>
            </a:extLst>
          </p:cNvPr>
          <p:cNvSpPr txBox="1"/>
          <p:nvPr/>
        </p:nvSpPr>
        <p:spPr>
          <a:xfrm>
            <a:off x="2202024" y="1212980"/>
            <a:ext cx="9433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Создать памятку о правилах безопасности и представить другой команде:</a:t>
            </a:r>
          </a:p>
        </p:txBody>
      </p:sp>
      <p:sp>
        <p:nvSpPr>
          <p:cNvPr id="16" name="Стрелка: вправо 15">
            <a:hlinkClick r:id="rId4" action="ppaction://hlinksldjump"/>
            <a:extLst>
              <a:ext uri="{FF2B5EF4-FFF2-40B4-BE49-F238E27FC236}">
                <a16:creationId xmlns:a16="http://schemas.microsoft.com/office/drawing/2014/main" id="{8CFC52A5-9719-F6E6-51C0-40AC34C45156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7260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195457-0A81-DFAF-B6D1-ED002AAEB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Отработка алгоритмов антитеррористической безопасности: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2EC94A0-6BA3-E24C-C6CB-A907FDDA0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508" y="1777446"/>
            <a:ext cx="3992732" cy="576262"/>
          </a:xfrm>
        </p:spPr>
        <p:txBody>
          <a:bodyPr/>
          <a:lstStyle/>
          <a:p>
            <a:pPr algn="ctr"/>
            <a:r>
              <a:rPr lang="ru-RU" sz="2000" b="1" dirty="0"/>
              <a:t>При вооруженном нападении: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E3E322C-3157-5B12-4803-BE308BBB85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0340" y="2634063"/>
            <a:ext cx="4159694" cy="3354060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ru-RU" sz="1600" dirty="0"/>
              <a:t>Забаррикадироваться в том помещении в котором оказались во время сигнала о нападении;</a:t>
            </a:r>
          </a:p>
          <a:p>
            <a:pPr>
              <a:buFont typeface="+mj-lt"/>
              <a:buAutoNum type="arabicPeriod"/>
            </a:pPr>
            <a:r>
              <a:rPr lang="ru-RU" sz="1600" dirty="0"/>
              <a:t>Телефон перевести в </a:t>
            </a:r>
            <a:r>
              <a:rPr lang="ru-RU" sz="1600" dirty="0" err="1"/>
              <a:t>БЕЗзвучный</a:t>
            </a:r>
            <a:r>
              <a:rPr lang="ru-RU" sz="1600" dirty="0"/>
              <a:t> режим;</a:t>
            </a:r>
          </a:p>
          <a:p>
            <a:pPr>
              <a:buFont typeface="+mj-lt"/>
              <a:buAutoNum type="arabicPeriod"/>
            </a:pPr>
            <a:r>
              <a:rPr lang="ru-RU" sz="1600" dirty="0"/>
              <a:t>Сесть на пол в дальний угол от двери и окон;</a:t>
            </a:r>
          </a:p>
          <a:p>
            <a:pPr>
              <a:buFont typeface="+mj-lt"/>
              <a:buAutoNum type="arabicPeriod"/>
            </a:pPr>
            <a:r>
              <a:rPr lang="ru-RU" sz="1600" dirty="0"/>
              <a:t>Соблюдать спокойствие и тишину.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42C14C7-E874-9F1D-B76A-8514C77478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89986" y="2057801"/>
            <a:ext cx="3791338" cy="576262"/>
          </a:xfrm>
        </p:spPr>
        <p:txBody>
          <a:bodyPr/>
          <a:lstStyle/>
          <a:p>
            <a:r>
              <a:rPr lang="ru-RU" sz="2000" b="1" dirty="0"/>
              <a:t>При обнаружении взрывного устройства в здании школы: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3707BD0-FAB0-22ED-4993-DD2309D19F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60034" y="2641523"/>
            <a:ext cx="3999001" cy="3354060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ru-RU" sz="1600" dirty="0"/>
              <a:t>Немедленно эвакуироваться из здания школы через наиболее безопасный ближайший запасной выход, минуя место обнаружения взрывного устройства.</a:t>
            </a:r>
          </a:p>
        </p:txBody>
      </p:sp>
      <p:sp>
        <p:nvSpPr>
          <p:cNvPr id="7" name="Текст 4">
            <a:extLst>
              <a:ext uri="{FF2B5EF4-FFF2-40B4-BE49-F238E27FC236}">
                <a16:creationId xmlns:a16="http://schemas.microsoft.com/office/drawing/2014/main" id="{01BEA59D-2374-9491-E655-320C899C1956}"/>
              </a:ext>
            </a:extLst>
          </p:cNvPr>
          <p:cNvSpPr txBox="1">
            <a:spLocks/>
          </p:cNvSpPr>
          <p:nvPr/>
        </p:nvSpPr>
        <p:spPr>
          <a:xfrm>
            <a:off x="8265526" y="1742578"/>
            <a:ext cx="3999001" cy="5762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24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/>
              <a:t>При воздушной тревоге: </a:t>
            </a:r>
          </a:p>
        </p:txBody>
      </p:sp>
      <p:sp>
        <p:nvSpPr>
          <p:cNvPr id="8" name="Объект 5">
            <a:extLst>
              <a:ext uri="{FF2B5EF4-FFF2-40B4-BE49-F238E27FC236}">
                <a16:creationId xmlns:a16="http://schemas.microsoft.com/office/drawing/2014/main" id="{6DEEC46F-6054-00E6-F19E-D9270EC900DB}"/>
              </a:ext>
            </a:extLst>
          </p:cNvPr>
          <p:cNvSpPr txBox="1">
            <a:spLocks/>
          </p:cNvSpPr>
          <p:nvPr/>
        </p:nvSpPr>
        <p:spPr>
          <a:xfrm>
            <a:off x="8265525" y="2619873"/>
            <a:ext cx="3999001" cy="33540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/>
            </a:pPr>
            <a:r>
              <a:rPr lang="ru-RU" sz="1600" dirty="0"/>
              <a:t>Незамедлительно проследовать за учителем в бомбоубежище, соблюдая спокойствие.</a:t>
            </a:r>
          </a:p>
        </p:txBody>
      </p:sp>
      <p:sp>
        <p:nvSpPr>
          <p:cNvPr id="9" name="Стрелка: вправо 8">
            <a:hlinkClick r:id="rId2" action="ppaction://hlinksldjump"/>
            <a:extLst>
              <a:ext uri="{FF2B5EF4-FFF2-40B4-BE49-F238E27FC236}">
                <a16:creationId xmlns:a16="http://schemas.microsoft.com/office/drawing/2014/main" id="{BB28EFFD-BE33-4E28-A8B3-8FB52CC69ED0}"/>
              </a:ext>
            </a:extLst>
          </p:cNvPr>
          <p:cNvSpPr/>
          <p:nvPr/>
        </p:nvSpPr>
        <p:spPr>
          <a:xfrm>
            <a:off x="10496939" y="6237510"/>
            <a:ext cx="1464906" cy="51318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6959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CE204611-A4C5-14D3-8C16-2704B098B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Техника безопасности: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67AE2B32-4C4F-CC32-7DBD-C6C64B6C51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Прослушав основные правила</a:t>
            </a:r>
            <a:r>
              <a:rPr lang="en-US" dirty="0"/>
              <a:t> </a:t>
            </a:r>
            <a:r>
              <a:rPr lang="ru-RU" dirty="0"/>
              <a:t>по безопасности, выполнив основные алгоритмы, теперь можете расписаться в журнале по технике безопасности.</a:t>
            </a:r>
          </a:p>
        </p:txBody>
      </p:sp>
    </p:spTree>
    <p:extLst>
      <p:ext uri="{BB962C8B-B14F-4D97-AF65-F5344CB8AC3E}">
        <p14:creationId xmlns:p14="http://schemas.microsoft.com/office/powerpoint/2010/main" val="24092204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BA14681-6B27-5279-F50C-6F6F596C8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0034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169</TotalTime>
  <Words>584</Words>
  <Application>Microsoft Office PowerPoint</Application>
  <PresentationFormat>Широкоэкранный</PresentationFormat>
  <Paragraphs>154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7" baseType="lpstr">
      <vt:lpstr>Arial</vt:lpstr>
      <vt:lpstr>Century Gothic</vt:lpstr>
      <vt:lpstr>Verdana</vt:lpstr>
      <vt:lpstr>Wingdings 3</vt:lpstr>
      <vt:lpstr>Легкий дым</vt:lpstr>
      <vt:lpstr>Классный час «Безопасное лото»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Ситуация 1.</vt:lpstr>
      <vt:lpstr>Ситуация 2.</vt:lpstr>
      <vt:lpstr>Правила безопасности</vt:lpstr>
      <vt:lpstr>Отработка алгоритмов антитеррористической безопасности:</vt:lpstr>
      <vt:lpstr>Техника безопасности: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Пользователь</dc:creator>
  <cp:lastModifiedBy>Пользователь</cp:lastModifiedBy>
  <cp:revision>1</cp:revision>
  <dcterms:created xsi:type="dcterms:W3CDTF">2025-09-17T09:37:38Z</dcterms:created>
  <dcterms:modified xsi:type="dcterms:W3CDTF">2025-09-17T12:27:28Z</dcterms:modified>
</cp:coreProperties>
</file>