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7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115616" y="908720"/>
            <a:ext cx="727280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дошкольное образовательное учреждение детский сад № 1 комбинированного вида поселок Дубна Муниципальног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Дубенский район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собрание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«Учим детей общаться.</a:t>
            </a:r>
          </a:p>
          <a:p>
            <a:pPr algn="ctr"/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коммуникативных навыков»</a:t>
            </a:r>
          </a:p>
          <a:p>
            <a:pPr algn="ctr"/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Серегина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Елена Анатольевна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s://i2.wp.com/instamam.ru/wp-content/uploads/2016/05/Fotolia_68765193_Subscription_Monthly_M.jpg?fit=1688%2C112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3693728"/>
            <a:ext cx="4608512" cy="3071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364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9512" y="908720"/>
            <a:ext cx="8784976" cy="2449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Способность к общению включает в себя:</a:t>
            </a:r>
            <a:endParaRPr lang="ru-RU" sz="24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1) желание вступать в контакт с окружающими (“Я хочу!”);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2) умение организовать общение (“Я умею!”);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3) знание норм и правил, которым необходимо следовать при общении с окружающими (“Я знаю!”).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2050" name="Picture 2" descr="https://megaboo.ru/upload/000/u1/3/c/poslovicy-o-druzhbe-picture-norm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835696" y="3698027"/>
            <a:ext cx="5001915" cy="2851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08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9512" y="908720"/>
            <a:ext cx="8784976" cy="2031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Коммуникативная деятельность имеет большое значение для формирования и развития детской психики, а также для становления человека как личности. Если бы с рождения ребенок был лишен возможности общаться с людьми, он никогда не смог бы стать культурно и нравственно развитым гражданином.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3074" name="Picture 2" descr="https://www.zastavki.com/pictures/originals/2017People___Children_Small_children_school_children_in_the_classroom_117674_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136241"/>
            <a:ext cx="5179027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190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thumbs.dreamstime.com/b/%D0%B2%D0%BE-%D1%88%D0%B5%D0%B1%D0%BD%D0%B0%D1%8F-%D0%BF%D0%B0-%D0%BE%D1%87%D0%BA%D0%B0-%D1%81-%D0%BF%D0%BE%D0%BA%D1%80%D0%B0%D1%88%D0%B5%D0%BD%D0%BD%D1%8B%D0%BC%D0%B8-%D0%B7%D0%B2%D0%B5%D0%B7-%D0%B0%D0%BC%D0%B8-811531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16"/>
            <a:ext cx="9144000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11960" y="4437112"/>
            <a:ext cx="4536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 Волшебник»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3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76672"/>
            <a:ext cx="8568952" cy="2025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06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Выдающийся педагог В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. А. Сухомлинский говорил: </a:t>
            </a:r>
            <a:endParaRPr lang="ru-RU" sz="240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algn="just" fontAlgn="base">
              <a:lnSpc>
                <a:spcPct val="106000"/>
              </a:lnSpc>
              <a:spcAft>
                <a:spcPts val="0"/>
              </a:spcAft>
            </a:pP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32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Там, где нет мудрости родительского воспитания, любовь матери и отца к детям уродует их».</a:t>
            </a:r>
            <a:endParaRPr lang="ru-RU" sz="3200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pic>
        <p:nvPicPr>
          <p:cNvPr id="5122" name="Picture 2" descr="https://ib-t.by/assets/images/For_Gallery/uslovnay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570" y="3161589"/>
            <a:ext cx="5544616" cy="369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38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76672"/>
            <a:ext cx="8568952" cy="12946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06000"/>
              </a:lnSpc>
              <a:spcAft>
                <a:spcPts val="0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</a:t>
            </a:r>
          </a:p>
          <a:p>
            <a:pPr algn="just" fontAlgn="base">
              <a:lnSpc>
                <a:spcPct val="106000"/>
              </a:lnSpc>
              <a:spcAft>
                <a:spcPts val="0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Не правильные формы общения с ребенком:</a:t>
            </a: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r>
              <a:rPr lang="ru-RU" sz="36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</a:t>
            </a:r>
            <a:r>
              <a:rPr lang="ru-RU" sz="3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ткровенная жестокость</a:t>
            </a: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r>
              <a:rPr lang="ru-RU" sz="36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у</a:t>
            </a:r>
            <a:r>
              <a:rPr lang="ru-RU" sz="3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миление</a:t>
            </a: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r>
              <a:rPr lang="ru-RU" sz="36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д</a:t>
            </a:r>
            <a:r>
              <a:rPr lang="ru-RU" sz="3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еспотическая любовь</a:t>
            </a: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r>
              <a:rPr lang="ru-RU" sz="36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л</a:t>
            </a:r>
            <a:r>
              <a:rPr lang="ru-RU" sz="3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юбовь откупа</a:t>
            </a: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r>
              <a:rPr lang="ru-RU" sz="36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</a:t>
            </a:r>
            <a:r>
              <a:rPr lang="ru-RU" sz="36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емейные ссоры и конфликты</a:t>
            </a: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endParaRPr lang="ru-RU" sz="32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endParaRPr lang="ru-RU" sz="5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556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76672"/>
            <a:ext cx="8568952" cy="67649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06000"/>
              </a:lnSpc>
              <a:spcAft>
                <a:spcPts val="0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</a:t>
            </a: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</a:t>
            </a:r>
            <a:r>
              <a:rPr lang="ru-RU" sz="3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Т</a:t>
            </a:r>
            <a:r>
              <a:rPr lang="ru-RU" sz="36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ест-игра </a:t>
            </a:r>
            <a:r>
              <a:rPr lang="ru-RU" sz="3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“Как Вы общаетесь с детьми”.</a:t>
            </a:r>
            <a:endParaRPr lang="ru-RU" sz="2800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 algn="just" fontAlgn="base">
              <a:lnSpc>
                <a:spcPct val="106000"/>
              </a:lnSpc>
              <a:spcAft>
                <a:spcPts val="0"/>
              </a:spcAft>
            </a:pPr>
            <a:endParaRPr lang="ru-RU" sz="36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endParaRPr lang="ru-RU" sz="32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endParaRPr lang="ru-RU" sz="400000" dirty="0">
              <a:ea typeface="Calibri"/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94198"/>
            <a:ext cx="7344816" cy="5167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217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76672"/>
            <a:ext cx="8568952" cy="7347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06000"/>
              </a:lnSpc>
              <a:spcAft>
                <a:spcPts val="0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</a:t>
            </a: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</a:t>
            </a:r>
            <a:r>
              <a:rPr lang="ru-RU" sz="3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Т</a:t>
            </a:r>
            <a:r>
              <a:rPr lang="ru-RU" sz="36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ест-игра </a:t>
            </a:r>
            <a:r>
              <a:rPr lang="ru-RU" sz="3600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“Как Вы общаетесь с детьми</a:t>
            </a:r>
            <a:r>
              <a:rPr lang="ru-RU" sz="36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”.</a:t>
            </a:r>
            <a:endParaRPr lang="ru-RU" sz="32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1. “Сколько раз тебе повторять!”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“Посоветуй мне, пожалуйста…”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3. “Не знаю, что бы я без тебя делала!..”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4. “И в кого ты такой уродился?”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5. “Какие у тебя замечательные друзья!”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6. “Ну, на кого ты похожа!..”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7. “Вот я в твое время…”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8. “Ты моя опора и помощница(к)”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9. “Ну, что за друзья у тебя!”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10. “О чем ты только думаешь?!”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11. “Какая ты у меня умница!”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12. “А как ты считаешь, сынок (доченька)?”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13. “У всех дети как дети. А ты?!”</a:t>
            </a:r>
            <a:endParaRPr lang="ru-RU" sz="1600" b="1" dirty="0">
              <a:ea typeface="Calibri"/>
              <a:cs typeface="Times New Roman"/>
            </a:endParaRPr>
          </a:p>
          <a:p>
            <a:pPr algn="just">
              <a:lnSpc>
                <a:spcPct val="106000"/>
              </a:lnSpc>
              <a:spcAft>
                <a:spcPts val="675"/>
              </a:spcAft>
            </a:pP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14. “Какой ты у меня сообразительный(</a:t>
            </a:r>
            <a:r>
              <a:rPr lang="ru-RU" sz="1600" b="1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ая</a:t>
            </a:r>
            <a:r>
              <a:rPr lang="ru-RU" sz="16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)!”</a:t>
            </a:r>
            <a:endParaRPr lang="ru-RU" sz="1600" b="1" dirty="0">
              <a:ea typeface="Calibri"/>
              <a:cs typeface="Times New Roman"/>
            </a:endParaRP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endParaRPr lang="ru-RU" sz="400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607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76672"/>
            <a:ext cx="8568952" cy="665399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06000"/>
              </a:lnSpc>
              <a:spcAft>
                <a:spcPts val="0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</a:t>
            </a:r>
          </a:p>
          <a:p>
            <a:pPr algn="ctr">
              <a:lnSpc>
                <a:spcPct val="106000"/>
              </a:lnSpc>
              <a:spcAft>
                <a:spcPts val="675"/>
              </a:spcAft>
            </a:pPr>
            <a:r>
              <a:rPr lang="ru-RU" sz="32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2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  </a:t>
            </a:r>
            <a:r>
              <a:rPr lang="ru-RU" sz="3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Игра « Три зеркала»</a:t>
            </a:r>
            <a:r>
              <a:rPr lang="ru-RU" sz="3600" dirty="0" smtClean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.</a:t>
            </a:r>
            <a:endParaRPr lang="ru-RU" sz="3200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 marL="457200" indent="-457200" algn="just" fontAlgn="base">
              <a:lnSpc>
                <a:spcPct val="106000"/>
              </a:lnSpc>
              <a:spcAft>
                <a:spcPts val="0"/>
              </a:spcAft>
              <a:buFontTx/>
              <a:buChar char="-"/>
            </a:pPr>
            <a:endParaRPr lang="ru-RU" sz="400000" dirty="0"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4474">
            <a:off x="400733" y="3355142"/>
            <a:ext cx="2253356" cy="2253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910" y="1844824"/>
            <a:ext cx="2520155" cy="2520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3995">
            <a:off x="6412133" y="3153604"/>
            <a:ext cx="2422748" cy="2422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839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76672"/>
            <a:ext cx="8568952" cy="63772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algn="just">
              <a:lnSpc>
                <a:spcPct val="106000"/>
              </a:lnSpc>
              <a:spcAft>
                <a:spcPts val="800"/>
              </a:spcAft>
            </a:pPr>
            <a:r>
              <a:rPr lang="ru-RU" sz="1900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1 </a:t>
            </a:r>
            <a:r>
              <a:rPr lang="ru-RU" sz="1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Расширяйте круг знакомств своего ребенка, чаще приглашайте к себе друзей, берите малыша в гости к знакомым людям, расширяйте маршруты прогулок, учите ребенка спокойно относиться к новым местам.</a:t>
            </a:r>
            <a:endParaRPr lang="ru-RU" sz="1900" b="1" dirty="0">
              <a:ea typeface="Calibri"/>
              <a:cs typeface="Times New Roman"/>
            </a:endParaRPr>
          </a:p>
          <a:p>
            <a:pPr marL="457200" algn="just">
              <a:lnSpc>
                <a:spcPct val="106000"/>
              </a:lnSpc>
              <a:spcAft>
                <a:spcPts val="800"/>
              </a:spcAft>
            </a:pPr>
            <a:r>
              <a:rPr lang="ru-RU" sz="1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2. Не стоит постоянно беспокоиться за ребенка, стремиться полностью оберегать его от всевозможных опасностей, в основном придуманных вами; не старайтесь сами сделать все за ребенка, предупредить любые затруднения. Дайте ему определенную меру свободы и открытых действий.</a:t>
            </a:r>
            <a:endParaRPr lang="ru-RU" sz="1900" b="1" dirty="0">
              <a:ea typeface="Calibri"/>
              <a:cs typeface="Times New Roman"/>
            </a:endParaRPr>
          </a:p>
          <a:p>
            <a:pPr marL="457200" algn="just">
              <a:lnSpc>
                <a:spcPct val="106000"/>
              </a:lnSpc>
              <a:spcAft>
                <a:spcPts val="800"/>
              </a:spcAft>
            </a:pPr>
            <a:r>
              <a:rPr lang="ru-RU" sz="1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3. Постоянно укрепляйте у ребенка уверенность в себе, в собственных силах.</a:t>
            </a:r>
            <a:endParaRPr lang="ru-RU" sz="1900" b="1" dirty="0">
              <a:ea typeface="Calibri"/>
              <a:cs typeface="Times New Roman"/>
            </a:endParaRPr>
          </a:p>
          <a:p>
            <a:pPr marL="457200" algn="just">
              <a:lnSpc>
                <a:spcPct val="106000"/>
              </a:lnSpc>
              <a:spcAft>
                <a:spcPts val="800"/>
              </a:spcAft>
            </a:pPr>
            <a:r>
              <a:rPr lang="ru-RU" sz="1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4. Привлекайте ребенка к выполнению различных поручений, связанных с общением, создавайте ситуации, в которых застенчивому ребенку пришлось бы вступать в контакт с “чужими” взрослыми. Например, в ситуации “вынужденного” общения на приеме у врача, в детской библиотеке и др.</a:t>
            </a:r>
            <a:endParaRPr lang="ru-RU" sz="1900" b="1" dirty="0">
              <a:ea typeface="Calibri"/>
              <a:cs typeface="Times New Roman"/>
            </a:endParaRPr>
          </a:p>
          <a:p>
            <a:pPr marL="457200" algn="just">
              <a:lnSpc>
                <a:spcPct val="106000"/>
              </a:lnSpc>
              <a:spcAft>
                <a:spcPts val="800"/>
              </a:spcAft>
            </a:pPr>
            <a:r>
              <a:rPr lang="ru-RU" sz="19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5. Важно найти для ребенка какое-то дело, в котором он найдет себя и добьется успеха. Главное, чтобы ребенок хоть в чем-то был победителем.</a:t>
            </a:r>
            <a:endParaRPr lang="ru-RU" sz="19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9092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 descr="https://cdn.hipwallpaper.com/i/74/17/F8OKm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44" y="0"/>
            <a:ext cx="9172244" cy="7085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76672"/>
            <a:ext cx="8568952" cy="3867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algn="just">
              <a:lnSpc>
                <a:spcPct val="106000"/>
              </a:lnSpc>
              <a:spcAft>
                <a:spcPts val="800"/>
              </a:spcAft>
            </a:pPr>
            <a:endParaRPr lang="ru-RU" sz="3200" b="1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57200" algn="just">
              <a:lnSpc>
                <a:spcPct val="106000"/>
              </a:lnSpc>
              <a:spcAft>
                <a:spcPts val="800"/>
              </a:spcAft>
            </a:pP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57200" algn="just">
              <a:lnSpc>
                <a:spcPct val="106000"/>
              </a:lnSpc>
              <a:spcAft>
                <a:spcPts val="800"/>
              </a:spcAft>
            </a:pPr>
            <a:endParaRPr lang="ru-RU" sz="3200" b="1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57200" algn="just">
              <a:lnSpc>
                <a:spcPct val="106000"/>
              </a:lnSpc>
              <a:spcAft>
                <a:spcPts val="800"/>
              </a:spcAft>
            </a:pPr>
            <a:endParaRPr lang="ru-RU" sz="32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Спасибо за внимание !</a:t>
            </a:r>
          </a:p>
          <a:p>
            <a:pPr marL="457200" algn="ctr">
              <a:lnSpc>
                <a:spcPct val="106000"/>
              </a:lnSpc>
              <a:spcAft>
                <a:spcPts val="800"/>
              </a:spcAft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Желаю успехов и добра !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20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520</Words>
  <Application>Microsoft Office PowerPoint</Application>
  <PresentationFormat>Экран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</dc:creator>
  <cp:lastModifiedBy>Елена</cp:lastModifiedBy>
  <cp:revision>11</cp:revision>
  <dcterms:created xsi:type="dcterms:W3CDTF">2020-12-04T15:21:05Z</dcterms:created>
  <dcterms:modified xsi:type="dcterms:W3CDTF">2021-02-05T06:04:49Z</dcterms:modified>
</cp:coreProperties>
</file>