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8"/>
  </p:notesMasterIdLst>
  <p:sldIdLst>
    <p:sldId id="258" r:id="rId2"/>
    <p:sldId id="257" r:id="rId3"/>
    <p:sldId id="260" r:id="rId4"/>
    <p:sldId id="261" r:id="rId5"/>
    <p:sldId id="263" r:id="rId6"/>
    <p:sldId id="274" r:id="rId7"/>
    <p:sldId id="270" r:id="rId8"/>
    <p:sldId id="272" r:id="rId9"/>
    <p:sldId id="264" r:id="rId10"/>
    <p:sldId id="266" r:id="rId11"/>
    <p:sldId id="267" r:id="rId12"/>
    <p:sldId id="265" r:id="rId13"/>
    <p:sldId id="268" r:id="rId14"/>
    <p:sldId id="269" r:id="rId15"/>
    <p:sldId id="273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C083E6E3-FA7D-4D7B-A595-EF9225AFEA82}" styleName="Светлый стиль 1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Светлый стиль 2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FECB4D8-DB02-4DC6-A0A2-4F2EBAE1DC90}" styleName="Средний стиль 1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176" autoAdjust="0"/>
    <p:restoredTop sz="94660"/>
  </p:normalViewPr>
  <p:slideViewPr>
    <p:cSldViewPr>
      <p:cViewPr varScale="1">
        <p:scale>
          <a:sx n="82" d="100"/>
          <a:sy n="82" d="100"/>
        </p:scale>
        <p:origin x="1147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88"/>
    </p:cViewPr>
  </p:sorterViewPr>
  <p:notesViewPr>
    <p:cSldViewPr>
      <p:cViewPr varScale="1">
        <p:scale>
          <a:sx n="56" d="100"/>
          <a:sy n="56" d="100"/>
        </p:scale>
        <p:origin x="-2838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A586C9B-3C22-49FB-BA20-445EB9D88D2A}" type="doc">
      <dgm:prSet loTypeId="urn:microsoft.com/office/officeart/2005/8/layout/default#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7FAF79EE-49D1-41FF-B24C-C85C8BA43BE4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8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Профилактика детского </a:t>
          </a:r>
        </a:p>
        <a:p>
          <a:pPr>
            <a:spcAft>
              <a:spcPts val="0"/>
            </a:spcAft>
          </a:pPr>
          <a:r>
            <a:rPr lang="ru-RU" sz="18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дорожно-транспортного травматизма на сегодняшний день является важным направлением любого дошкольного учреждения. </a:t>
          </a:r>
        </a:p>
      </dgm:t>
    </dgm:pt>
    <dgm:pt modelId="{46D9CB6C-20F4-463A-B7DF-EE708BE96D64}" type="parTrans" cxnId="{18ACCDBC-B796-43DA-AF7F-2855A73585FC}">
      <dgm:prSet/>
      <dgm:spPr/>
      <dgm:t>
        <a:bodyPr/>
        <a:lstStyle/>
        <a:p>
          <a:endParaRPr lang="ru-RU"/>
        </a:p>
      </dgm:t>
    </dgm:pt>
    <dgm:pt modelId="{23BC49C0-148D-4A47-B685-3595A85E538F}" type="sibTrans" cxnId="{18ACCDBC-B796-43DA-AF7F-2855A73585FC}">
      <dgm:prSet/>
      <dgm:spPr/>
      <dgm:t>
        <a:bodyPr/>
        <a:lstStyle/>
        <a:p>
          <a:endParaRPr lang="ru-RU"/>
        </a:p>
      </dgm:t>
    </dgm:pt>
    <dgm:pt modelId="{913EBCB3-432B-437A-8AAE-4979000F49F1}">
      <dgm:prSet phldrT="[Текст]" custT="1"/>
      <dgm:spPr/>
      <dgm:t>
        <a:bodyPr/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У дошкольников отсутствует  защитная психологическая реакция на дорожную обстановку. 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Жажда знаний, желание открывать что-то новое часто ставит ребенка перед реальными опасностями, 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в частности, во дворах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 и на улицах города.</a:t>
          </a:r>
        </a:p>
      </dgm:t>
    </dgm:pt>
    <dgm:pt modelId="{87DDC1BB-0FB1-4152-8FE3-4ECA021AD58C}" type="parTrans" cxnId="{1C0B8F2C-16C5-4960-8766-B8EC8FFE6119}">
      <dgm:prSet/>
      <dgm:spPr/>
      <dgm:t>
        <a:bodyPr/>
        <a:lstStyle/>
        <a:p>
          <a:endParaRPr lang="ru-RU"/>
        </a:p>
      </dgm:t>
    </dgm:pt>
    <dgm:pt modelId="{00C4F180-DF18-45E5-826F-92CE981EB78F}" type="sibTrans" cxnId="{1C0B8F2C-16C5-4960-8766-B8EC8FFE6119}">
      <dgm:prSet/>
      <dgm:spPr/>
      <dgm:t>
        <a:bodyPr/>
        <a:lstStyle/>
        <a:p>
          <a:endParaRPr lang="ru-RU"/>
        </a:p>
      </dgm:t>
    </dgm:pt>
    <dgm:pt modelId="{47CDEE06-423A-41F4-8F29-9B6F768A175D}">
      <dgm:prSet custT="1"/>
      <dgm:spPr/>
      <dgm:t>
        <a:bodyPr/>
        <a:lstStyle/>
        <a:p>
          <a:pPr>
            <a:lnSpc>
              <a:spcPct val="90000"/>
            </a:lnSpc>
            <a:spcAft>
              <a:spcPts val="0"/>
            </a:spcAft>
          </a:pPr>
          <a:r>
            <a:rPr lang="ru-RU" sz="18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Согласно аналитической справки </a:t>
          </a:r>
        </a:p>
        <a:p>
          <a:pPr>
            <a:lnSpc>
              <a:spcPct val="90000"/>
            </a:lnSpc>
            <a:spcAft>
              <a:spcPts val="0"/>
            </a:spcAft>
          </a:pPr>
          <a:r>
            <a:rPr lang="ru-RU" sz="18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ГИБДД ОМВД России в городах наблюдается увеличение </a:t>
          </a:r>
        </a:p>
        <a:p>
          <a:pPr>
            <a:lnSpc>
              <a:spcPct val="90000"/>
            </a:lnSpc>
            <a:spcAft>
              <a:spcPts val="0"/>
            </a:spcAft>
          </a:pPr>
          <a:r>
            <a:rPr lang="ru-RU" sz="18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количества ДТП с участием детей. </a:t>
          </a:r>
        </a:p>
      </dgm:t>
    </dgm:pt>
    <dgm:pt modelId="{F95E50F2-7E09-4E56-BEB6-63F7C7FF188C}" type="parTrans" cxnId="{1B57746C-B54C-47C5-A896-74D24238B698}">
      <dgm:prSet/>
      <dgm:spPr/>
      <dgm:t>
        <a:bodyPr/>
        <a:lstStyle/>
        <a:p>
          <a:endParaRPr lang="ru-RU"/>
        </a:p>
      </dgm:t>
    </dgm:pt>
    <dgm:pt modelId="{9B9714CB-3858-4304-A6E9-F6AF89F24033}" type="sibTrans" cxnId="{1B57746C-B54C-47C5-A896-74D24238B698}">
      <dgm:prSet/>
      <dgm:spPr/>
      <dgm:t>
        <a:bodyPr/>
        <a:lstStyle/>
        <a:p>
          <a:endParaRPr lang="ru-RU"/>
        </a:p>
      </dgm:t>
    </dgm:pt>
    <dgm:pt modelId="{A7F56D74-AE65-4433-9550-143305198013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ru-RU" sz="18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Дети с ОНР ввиду физиологических и психических особенностей развития, возможностей здоровья недостаточно адаптированы к социальной жизни, навыки безопасного поведения практически не сформированы.</a:t>
          </a:r>
        </a:p>
      </dgm:t>
    </dgm:pt>
    <dgm:pt modelId="{034FECB3-A391-4778-B9D9-1B5340453BDD}" type="parTrans" cxnId="{8679EC1C-25B5-4130-95DF-5AD329CE4D3E}">
      <dgm:prSet/>
      <dgm:spPr/>
      <dgm:t>
        <a:bodyPr/>
        <a:lstStyle/>
        <a:p>
          <a:endParaRPr lang="ru-RU"/>
        </a:p>
      </dgm:t>
    </dgm:pt>
    <dgm:pt modelId="{1EF99E7E-7B52-465E-9785-760D6A0714D5}" type="sibTrans" cxnId="{8679EC1C-25B5-4130-95DF-5AD329CE4D3E}">
      <dgm:prSet/>
      <dgm:spPr/>
      <dgm:t>
        <a:bodyPr/>
        <a:lstStyle/>
        <a:p>
          <a:endParaRPr lang="ru-RU"/>
        </a:p>
      </dgm:t>
    </dgm:pt>
    <dgm:pt modelId="{0A6168FD-7AF6-401F-AEE0-6A8BEDECC8A8}" type="pres">
      <dgm:prSet presAssocID="{8A586C9B-3C22-49FB-BA20-445EB9D88D2A}" presName="diagram" presStyleCnt="0">
        <dgm:presLayoutVars>
          <dgm:dir/>
          <dgm:resizeHandles val="exact"/>
        </dgm:presLayoutVars>
      </dgm:prSet>
      <dgm:spPr/>
    </dgm:pt>
    <dgm:pt modelId="{2D6F7823-2A40-4A9E-A620-A999905EDECE}" type="pres">
      <dgm:prSet presAssocID="{7FAF79EE-49D1-41FF-B24C-C85C8BA43BE4}" presName="node" presStyleLbl="node1" presStyleIdx="0" presStyleCnt="4" custLinFactNeighborX="-557" custLinFactNeighborY="-6630">
        <dgm:presLayoutVars>
          <dgm:bulletEnabled val="1"/>
        </dgm:presLayoutVars>
      </dgm:prSet>
      <dgm:spPr/>
    </dgm:pt>
    <dgm:pt modelId="{894427A4-471B-4E51-B72B-4A431C53327A}" type="pres">
      <dgm:prSet presAssocID="{23BC49C0-148D-4A47-B685-3595A85E538F}" presName="sibTrans" presStyleCnt="0"/>
      <dgm:spPr/>
    </dgm:pt>
    <dgm:pt modelId="{3AA2E56D-B298-4FB4-80A7-A6A4B758EC3B}" type="pres">
      <dgm:prSet presAssocID="{913EBCB3-432B-437A-8AAE-4979000F49F1}" presName="node" presStyleLbl="node1" presStyleIdx="1" presStyleCnt="4" custScaleY="100000" custLinFactX="-10763" custLinFactY="18973" custLinFactNeighborX="-100000" custLinFactNeighborY="100000">
        <dgm:presLayoutVars>
          <dgm:bulletEnabled val="1"/>
        </dgm:presLayoutVars>
      </dgm:prSet>
      <dgm:spPr/>
    </dgm:pt>
    <dgm:pt modelId="{40CC695F-421D-42EF-BCF0-51DA72A9320C}" type="pres">
      <dgm:prSet presAssocID="{00C4F180-DF18-45E5-826F-92CE981EB78F}" presName="sibTrans" presStyleCnt="0"/>
      <dgm:spPr/>
    </dgm:pt>
    <dgm:pt modelId="{4ED7A96E-0673-49BC-9DE0-1594B8BA7A67}" type="pres">
      <dgm:prSet presAssocID="{47CDEE06-423A-41F4-8F29-9B6F768A175D}" presName="node" presStyleLbl="node1" presStyleIdx="2" presStyleCnt="4" custScaleY="100597" custLinFactX="9820" custLinFactY="-23876" custLinFactNeighborX="100000" custLinFactNeighborY="-100000">
        <dgm:presLayoutVars>
          <dgm:bulletEnabled val="1"/>
        </dgm:presLayoutVars>
      </dgm:prSet>
      <dgm:spPr/>
    </dgm:pt>
    <dgm:pt modelId="{8795255F-F032-4735-BFCB-4416CD85C03F}" type="pres">
      <dgm:prSet presAssocID="{9B9714CB-3858-4304-A6E9-F6AF89F24033}" presName="sibTrans" presStyleCnt="0"/>
      <dgm:spPr/>
    </dgm:pt>
    <dgm:pt modelId="{AA0D594C-D217-48E9-B651-652E226BB4D3}" type="pres">
      <dgm:prSet presAssocID="{A7F56D74-AE65-4433-9550-143305198013}" presName="node" presStyleLbl="node1" presStyleIdx="3" presStyleCnt="4" custScaleY="99999" custLinFactNeighborX="292" custLinFactNeighborY="241">
        <dgm:presLayoutVars>
          <dgm:bulletEnabled val="1"/>
        </dgm:presLayoutVars>
      </dgm:prSet>
      <dgm:spPr/>
    </dgm:pt>
  </dgm:ptLst>
  <dgm:cxnLst>
    <dgm:cxn modelId="{8679EC1C-25B5-4130-95DF-5AD329CE4D3E}" srcId="{8A586C9B-3C22-49FB-BA20-445EB9D88D2A}" destId="{A7F56D74-AE65-4433-9550-143305198013}" srcOrd="3" destOrd="0" parTransId="{034FECB3-A391-4778-B9D9-1B5340453BDD}" sibTransId="{1EF99E7E-7B52-465E-9785-760D6A0714D5}"/>
    <dgm:cxn modelId="{1C0B8F2C-16C5-4960-8766-B8EC8FFE6119}" srcId="{8A586C9B-3C22-49FB-BA20-445EB9D88D2A}" destId="{913EBCB3-432B-437A-8AAE-4979000F49F1}" srcOrd="1" destOrd="0" parTransId="{87DDC1BB-0FB1-4152-8FE3-4ECA021AD58C}" sibTransId="{00C4F180-DF18-45E5-826F-92CE981EB78F}"/>
    <dgm:cxn modelId="{DE0F913A-F9CA-4D04-BF30-5FEE98153B6E}" type="presOf" srcId="{8A586C9B-3C22-49FB-BA20-445EB9D88D2A}" destId="{0A6168FD-7AF6-401F-AEE0-6A8BEDECC8A8}" srcOrd="0" destOrd="0" presId="urn:microsoft.com/office/officeart/2005/8/layout/default#1"/>
    <dgm:cxn modelId="{1B57746C-B54C-47C5-A896-74D24238B698}" srcId="{8A586C9B-3C22-49FB-BA20-445EB9D88D2A}" destId="{47CDEE06-423A-41F4-8F29-9B6F768A175D}" srcOrd="2" destOrd="0" parTransId="{F95E50F2-7E09-4E56-BEB6-63F7C7FF188C}" sibTransId="{9B9714CB-3858-4304-A6E9-F6AF89F24033}"/>
    <dgm:cxn modelId="{B5B5938A-8979-499A-A3A7-FBD3BFC97EAB}" type="presOf" srcId="{7FAF79EE-49D1-41FF-B24C-C85C8BA43BE4}" destId="{2D6F7823-2A40-4A9E-A620-A999905EDECE}" srcOrd="0" destOrd="0" presId="urn:microsoft.com/office/officeart/2005/8/layout/default#1"/>
    <dgm:cxn modelId="{C67546AC-87E8-46C2-8D00-7C3B66B1DAAF}" type="presOf" srcId="{913EBCB3-432B-437A-8AAE-4979000F49F1}" destId="{3AA2E56D-B298-4FB4-80A7-A6A4B758EC3B}" srcOrd="0" destOrd="0" presId="urn:microsoft.com/office/officeart/2005/8/layout/default#1"/>
    <dgm:cxn modelId="{7C2BFEB2-7629-4AA0-9801-BB86847F2415}" type="presOf" srcId="{47CDEE06-423A-41F4-8F29-9B6F768A175D}" destId="{4ED7A96E-0673-49BC-9DE0-1594B8BA7A67}" srcOrd="0" destOrd="0" presId="urn:microsoft.com/office/officeart/2005/8/layout/default#1"/>
    <dgm:cxn modelId="{AF171BB3-56D8-4AF1-97BB-15BB7CC11118}" type="presOf" srcId="{A7F56D74-AE65-4433-9550-143305198013}" destId="{AA0D594C-D217-48E9-B651-652E226BB4D3}" srcOrd="0" destOrd="0" presId="urn:microsoft.com/office/officeart/2005/8/layout/default#1"/>
    <dgm:cxn modelId="{18ACCDBC-B796-43DA-AF7F-2855A73585FC}" srcId="{8A586C9B-3C22-49FB-BA20-445EB9D88D2A}" destId="{7FAF79EE-49D1-41FF-B24C-C85C8BA43BE4}" srcOrd="0" destOrd="0" parTransId="{46D9CB6C-20F4-463A-B7DF-EE708BE96D64}" sibTransId="{23BC49C0-148D-4A47-B685-3595A85E538F}"/>
    <dgm:cxn modelId="{314F9595-64E2-41D6-AF7C-2691EA4B34B0}" type="presParOf" srcId="{0A6168FD-7AF6-401F-AEE0-6A8BEDECC8A8}" destId="{2D6F7823-2A40-4A9E-A620-A999905EDECE}" srcOrd="0" destOrd="0" presId="urn:microsoft.com/office/officeart/2005/8/layout/default#1"/>
    <dgm:cxn modelId="{31F43FBD-DCDC-499D-A576-CEDD7FB803A1}" type="presParOf" srcId="{0A6168FD-7AF6-401F-AEE0-6A8BEDECC8A8}" destId="{894427A4-471B-4E51-B72B-4A431C53327A}" srcOrd="1" destOrd="0" presId="urn:microsoft.com/office/officeart/2005/8/layout/default#1"/>
    <dgm:cxn modelId="{7792D305-CFFF-4A8E-BE7C-6E72A60BCB55}" type="presParOf" srcId="{0A6168FD-7AF6-401F-AEE0-6A8BEDECC8A8}" destId="{3AA2E56D-B298-4FB4-80A7-A6A4B758EC3B}" srcOrd="2" destOrd="0" presId="urn:microsoft.com/office/officeart/2005/8/layout/default#1"/>
    <dgm:cxn modelId="{3E84EA0E-6BB7-4DFD-9037-DD3CDC90695A}" type="presParOf" srcId="{0A6168FD-7AF6-401F-AEE0-6A8BEDECC8A8}" destId="{40CC695F-421D-42EF-BCF0-51DA72A9320C}" srcOrd="3" destOrd="0" presId="urn:microsoft.com/office/officeart/2005/8/layout/default#1"/>
    <dgm:cxn modelId="{749884F5-7967-4FBA-92AE-9D46DC96F4CF}" type="presParOf" srcId="{0A6168FD-7AF6-401F-AEE0-6A8BEDECC8A8}" destId="{4ED7A96E-0673-49BC-9DE0-1594B8BA7A67}" srcOrd="4" destOrd="0" presId="urn:microsoft.com/office/officeart/2005/8/layout/default#1"/>
    <dgm:cxn modelId="{8198268C-79DC-4B76-A186-334CF4ED3CED}" type="presParOf" srcId="{0A6168FD-7AF6-401F-AEE0-6A8BEDECC8A8}" destId="{8795255F-F032-4735-BFCB-4416CD85C03F}" srcOrd="5" destOrd="0" presId="urn:microsoft.com/office/officeart/2005/8/layout/default#1"/>
    <dgm:cxn modelId="{94F75180-3909-45F1-BDDA-F8A3C610D0E6}" type="presParOf" srcId="{0A6168FD-7AF6-401F-AEE0-6A8BEDECC8A8}" destId="{AA0D594C-D217-48E9-B651-652E226BB4D3}" srcOrd="6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6F7823-2A40-4A9E-A620-A999905EDECE}">
      <dsp:nvSpPr>
        <dsp:cNvPr id="0" name=""/>
        <dsp:cNvSpPr/>
      </dsp:nvSpPr>
      <dsp:spPr>
        <a:xfrm>
          <a:off x="0" y="192643"/>
          <a:ext cx="3709319" cy="222559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800" kern="12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Профилактика детского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800" kern="12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дорожно-транспортного травматизма на сегодняшний день является важным направлением любого дошкольного учреждения. </a:t>
          </a:r>
        </a:p>
      </dsp:txBody>
      <dsp:txXfrm>
        <a:off x="0" y="192643"/>
        <a:ext cx="3709319" cy="2225591"/>
      </dsp:txXfrm>
    </dsp:sp>
    <dsp:sp modelId="{3AA2E56D-B298-4FB4-80A7-A6A4B758EC3B}">
      <dsp:nvSpPr>
        <dsp:cNvPr id="0" name=""/>
        <dsp:cNvSpPr/>
      </dsp:nvSpPr>
      <dsp:spPr>
        <a:xfrm>
          <a:off x="0" y="2988054"/>
          <a:ext cx="3709319" cy="222559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У дошкольников отсутствует  защитная психологическая реакция на дорожную обстановку. 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Жажда знаний, желание открывать что-то новое часто ставит ребенка перед реальными опасностями, 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в частности, во дворах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 и на улицах города.</a:t>
          </a:r>
        </a:p>
      </dsp:txBody>
      <dsp:txXfrm>
        <a:off x="0" y="2988054"/>
        <a:ext cx="3709319" cy="2225591"/>
      </dsp:txXfrm>
    </dsp:sp>
    <dsp:sp modelId="{4ED7A96E-0673-49BC-9DE0-1594B8BA7A67}">
      <dsp:nvSpPr>
        <dsp:cNvPr id="0" name=""/>
        <dsp:cNvSpPr/>
      </dsp:nvSpPr>
      <dsp:spPr>
        <a:xfrm>
          <a:off x="4074526" y="179750"/>
          <a:ext cx="3709319" cy="223887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800" kern="12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Согласно аналитической справки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800" kern="12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ГИБДД ОМВД России в городах наблюдается увеличение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800" kern="12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количества ДТП с участием детей. </a:t>
          </a:r>
        </a:p>
      </dsp:txBody>
      <dsp:txXfrm>
        <a:off x="4074526" y="179750"/>
        <a:ext cx="3709319" cy="2238878"/>
      </dsp:txXfrm>
    </dsp:sp>
    <dsp:sp modelId="{AA0D594C-D217-48E9-B651-652E226BB4D3}">
      <dsp:nvSpPr>
        <dsp:cNvPr id="0" name=""/>
        <dsp:cNvSpPr/>
      </dsp:nvSpPr>
      <dsp:spPr>
        <a:xfrm>
          <a:off x="4082154" y="2948742"/>
          <a:ext cx="3709319" cy="222556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800" kern="12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Дети с ОНР ввиду физиологических и психических особенностей развития, возможностей здоровья недостаточно адаптированы к социальной жизни, навыки безопасного поведения практически не сформированы.</a:t>
          </a:r>
        </a:p>
      </dsp:txBody>
      <dsp:txXfrm>
        <a:off x="4082154" y="2948742"/>
        <a:ext cx="3709319" cy="22255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A0DD72-B732-4692-88ED-937F443672DF}" type="datetimeFigureOut">
              <a:rPr lang="ru-RU" smtClean="0"/>
              <a:t>26.01.2026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29EBDA-333E-4217-8872-3B80041E0C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58627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788309-B847-4400-8F51-06794A83A6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2910" y="1571612"/>
            <a:ext cx="8138629" cy="2143140"/>
          </a:xfrm>
        </p:spPr>
        <p:txBody>
          <a:bodyPr>
            <a:normAutofit fontScale="90000"/>
          </a:bodyPr>
          <a:lstStyle/>
          <a:p>
            <a:pPr algn="ctr"/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Опыт реализации проекта </a:t>
            </a:r>
            <a:br>
              <a:rPr lang="en-US" sz="31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«Правила дорожные мы знаем </a:t>
            </a:r>
            <a:br>
              <a:rPr lang="en-US" sz="31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и в жизни применяем»</a:t>
            </a:r>
            <a:br>
              <a:rPr lang="ru-RU" sz="3100" dirty="0"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в группе компенсирующей направленности </a:t>
            </a:r>
            <a:br>
              <a:rPr lang="en-US" sz="31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с детьми с ОНР (6-7 лет)</a:t>
            </a:r>
            <a:endParaRPr lang="ru-RU" sz="2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F93C01C-8642-46D1-9B16-F67364A6F1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30595" y="6072206"/>
            <a:ext cx="7104185" cy="500066"/>
          </a:xfrm>
        </p:spPr>
        <p:txBody>
          <a:bodyPr>
            <a:normAutofit/>
          </a:bodyPr>
          <a:lstStyle/>
          <a:p>
            <a:pPr algn="ctr"/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Северодвинск, 2025 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583F60-D59F-47AF-B889-952BFC10CA0D}"/>
              </a:ext>
            </a:extLst>
          </p:cNvPr>
          <p:cNvSpPr/>
          <p:nvPr/>
        </p:nvSpPr>
        <p:spPr>
          <a:xfrm>
            <a:off x="428596" y="285728"/>
            <a:ext cx="87154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</a:t>
            </a:r>
          </a:p>
          <a:p>
            <a:pPr algn="ctr"/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Центр развития ребёнка – «Детский сад № 3 «Морозко»</a:t>
            </a:r>
          </a:p>
        </p:txBody>
      </p:sp>
      <p:sp>
        <p:nvSpPr>
          <p:cNvPr id="5" name="Подзаголовок 2">
            <a:extLst>
              <a:ext uri="{FF2B5EF4-FFF2-40B4-BE49-F238E27FC236}">
                <a16:creationId xmlns:a16="http://schemas.microsoft.com/office/drawing/2014/main" id="{5F93C01C-8642-46D1-9B16-F67364A6F1AE}"/>
              </a:ext>
            </a:extLst>
          </p:cNvPr>
          <p:cNvSpPr txBox="1">
            <a:spLocks/>
          </p:cNvSpPr>
          <p:nvPr/>
        </p:nvSpPr>
        <p:spPr>
          <a:xfrm>
            <a:off x="3500430" y="4286256"/>
            <a:ext cx="5357850" cy="1143008"/>
          </a:xfrm>
          <a:prstGeom prst="rect">
            <a:avLst/>
          </a:prstGeom>
        </p:spPr>
        <p:txBody>
          <a:bodyPr tIns="0">
            <a:noAutofit/>
          </a:bodyPr>
          <a:lstStyle/>
          <a:p>
            <a:pPr marR="0" lvl="0" indent="0" algn="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Вершинина Наталья</a:t>
            </a:r>
            <a:r>
              <a:rPr kumimoji="0" lang="ru-RU" sz="2400" b="0" i="0" u="none" strike="noStrike" kern="1200" cap="none" spc="0" normalizeH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лександровна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</a:p>
          <a:p>
            <a:pPr marR="0" lvl="0" indent="0" algn="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Миренкова Анастасия</a:t>
            </a:r>
            <a:r>
              <a:rPr kumimoji="0" lang="ru-RU" sz="2400" b="0" i="0" u="none" strike="noStrike" kern="1200" cap="none" spc="0" normalizeH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Владимировна, воспитатели</a:t>
            </a:r>
          </a:p>
        </p:txBody>
      </p:sp>
    </p:spTree>
    <p:extLst>
      <p:ext uri="{BB962C8B-B14F-4D97-AF65-F5344CB8AC3E}">
        <p14:creationId xmlns:p14="http://schemas.microsoft.com/office/powerpoint/2010/main" val="37761751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3643306" y="2071678"/>
            <a:ext cx="2786082" cy="2786082"/>
          </a:xfrm>
          <a:prstGeom prst="ellipse">
            <a:avLst/>
          </a:prstGeom>
          <a:noFill/>
          <a:ln w="762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214290"/>
            <a:ext cx="7498080" cy="64294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effectLst/>
                <a:latin typeface="Times New Roman" pitchFamily="18" charset="0"/>
                <a:cs typeface="Times New Roman" pitchFamily="18" charset="0"/>
              </a:rPr>
              <a:t>Актуальность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7069481"/>
              </p:ext>
            </p:extLst>
          </p:nvPr>
        </p:nvGraphicFramePr>
        <p:xfrm>
          <a:off x="1135334" y="857232"/>
          <a:ext cx="7791474" cy="55158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75656" y="214290"/>
            <a:ext cx="7344816" cy="6383062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Эффективная </a:t>
            </a: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реализация большого объема программного содержания раздела «Безопасность»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(а именно безопасность дорожного движения) возможна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 только в форме образовательных ситуаций,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 и за счет 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использования потенциала </a:t>
            </a: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совместной и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самостоятельной деятельности детей,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интеграции с другими образовательными областями, создания предметно-развивающей среды, 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стимулирующей самостоятельную деятельность дошкольников. 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87747C9B-FD39-4766-AC4D-90A96A1A27D9}"/>
              </a:ext>
            </a:extLst>
          </p:cNvPr>
          <p:cNvSpPr/>
          <p:nvPr/>
        </p:nvSpPr>
        <p:spPr>
          <a:xfrm>
            <a:off x="1357290" y="4143380"/>
            <a:ext cx="7500990" cy="150019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необходимость разработки и реализации проекта</a:t>
            </a:r>
          </a:p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«Правила дорожные мы знаем </a:t>
            </a:r>
          </a:p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в жизни применяем»</a:t>
            </a:r>
          </a:p>
        </p:txBody>
      </p:sp>
      <p:sp>
        <p:nvSpPr>
          <p:cNvPr id="5" name="Стрелка: вниз 4">
            <a:extLst>
              <a:ext uri="{FF2B5EF4-FFF2-40B4-BE49-F238E27FC236}">
                <a16:creationId xmlns:a16="http://schemas.microsoft.com/office/drawing/2014/main" id="{4FFD34C3-0C28-4352-BA30-291C752FB664}"/>
              </a:ext>
            </a:extLst>
          </p:cNvPr>
          <p:cNvSpPr/>
          <p:nvPr/>
        </p:nvSpPr>
        <p:spPr>
          <a:xfrm>
            <a:off x="4968044" y="3667296"/>
            <a:ext cx="360040" cy="404646"/>
          </a:xfrm>
          <a:prstGeom prst="down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Заголовок 2"/>
          <p:cNvSpPr>
            <a:spLocks noGrp="1"/>
          </p:cNvSpPr>
          <p:nvPr>
            <p:ph type="title"/>
          </p:nvPr>
        </p:nvSpPr>
        <p:spPr>
          <a:xfrm>
            <a:off x="1357290" y="5857892"/>
            <a:ext cx="7498080" cy="6429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Разработка и реализация данного проекта осуществлялась в течение 6 недель.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9E5B04-FD8C-479A-8960-FEBC0B785A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596" y="85442"/>
            <a:ext cx="8505092" cy="103930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формирование у дошкольников 6-7 лет с ОНР навыков безопасного поведения во дворах и на улицах города.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367AF35-CF9B-4460-8B5B-E67C95DA75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None/>
            </a:pP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C8E8DBF8-F548-40EB-B692-4282122E09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6037429"/>
              </p:ext>
            </p:extLst>
          </p:nvPr>
        </p:nvGraphicFramePr>
        <p:xfrm>
          <a:off x="428596" y="1045528"/>
          <a:ext cx="8496708" cy="5571669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1928826">
                  <a:extLst>
                    <a:ext uri="{9D8B030D-6E8A-4147-A177-3AD203B41FA5}">
                      <a16:colId xmlns:a16="http://schemas.microsoft.com/office/drawing/2014/main" val="2930971387"/>
                    </a:ext>
                  </a:extLst>
                </a:gridCol>
                <a:gridCol w="2000264">
                  <a:extLst>
                    <a:ext uri="{9D8B030D-6E8A-4147-A177-3AD203B41FA5}">
                      <a16:colId xmlns:a16="http://schemas.microsoft.com/office/drawing/2014/main" val="675177644"/>
                    </a:ext>
                  </a:extLst>
                </a:gridCol>
                <a:gridCol w="2767612">
                  <a:extLst>
                    <a:ext uri="{9D8B030D-6E8A-4147-A177-3AD203B41FA5}">
                      <a16:colId xmlns:a16="http://schemas.microsoft.com/office/drawing/2014/main" val="121431220"/>
                    </a:ext>
                  </a:extLst>
                </a:gridCol>
                <a:gridCol w="1800006">
                  <a:extLst>
                    <a:ext uri="{9D8B030D-6E8A-4147-A177-3AD203B41FA5}">
                      <a16:colId xmlns:a16="http://schemas.microsoft.com/office/drawing/2014/main" val="2013003481"/>
                    </a:ext>
                  </a:extLst>
                </a:gridCol>
              </a:tblGrid>
              <a:tr h="376395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Педагоги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Родители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Дети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РППС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8187709"/>
                  </a:ext>
                </a:extLst>
              </a:tr>
              <a:tr h="5175429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Создать систему работы по формированию навыков безопасности дорожного движения у дошкольников </a:t>
                      </a:r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indent="0">
                        <a:buFontTx/>
                        <a:buNone/>
                      </a:pP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с ОНР.</a:t>
                      </a:r>
                    </a:p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Повысить компетентность родителей по данной проблеме, привлечь к пополнению РППС, </a:t>
                      </a:r>
                      <a:endParaRPr lang="en-US" sz="2000" kern="12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 сотворчеству в рамках реализации проекта.</a:t>
                      </a:r>
                      <a:endParaRPr lang="ru-RU" sz="20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Расширять знания дошкольников с ОНР о</a:t>
                      </a:r>
                      <a:r>
                        <a:rPr lang="ru-RU" sz="2000" baseline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правилах дорожного движения;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формировать навыки уверенного и безопасного поведения в качестве пешехода и пассажира;</a:t>
                      </a:r>
                    </a:p>
                    <a:p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воспитывать стойкое отрицательное отношение к нарушениям ПДД со стороны ближнего окружения.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Создать развивающую </a:t>
                      </a:r>
                      <a:r>
                        <a:rPr lang="ru-RU" sz="2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предметно-пространст-венную</a:t>
                      </a: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среду по безопасности дорожного движения.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47615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4537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7367AF35-CF9B-4460-8B5B-E67C95DA75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8662" y="2857496"/>
            <a:ext cx="8005026" cy="3786214"/>
          </a:xfrm>
        </p:spPr>
        <p:txBody>
          <a:bodyPr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деятельности педагогов</a:t>
            </a:r>
          </a:p>
          <a:p>
            <a:pPr>
              <a:spcBef>
                <a:spcPts val="0"/>
              </a:spcBef>
            </a:pP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методической литературы.</a:t>
            </a:r>
          </a:p>
          <a:p>
            <a:pPr>
              <a:spcBef>
                <a:spcPts val="0"/>
              </a:spcBef>
            </a:pP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литературы, дидактического и иллюстративного материала для детей.</a:t>
            </a:r>
          </a:p>
          <a:p>
            <a:pPr>
              <a:spcBef>
                <a:spcPts val="0"/>
              </a:spcBef>
            </a:pP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картотек дидактических, подвижных и сюжетно-ролевых игр, художественного слова, экскурсий, целевых прогулок и так далее.</a:t>
            </a:r>
          </a:p>
          <a:p>
            <a:pPr>
              <a:spcBef>
                <a:spcPts val="0"/>
              </a:spcBef>
            </a:pP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Диагностика детей.</a:t>
            </a:r>
          </a:p>
          <a:p>
            <a:pPr>
              <a:spcBef>
                <a:spcPts val="0"/>
              </a:spcBef>
            </a:pP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Анкетирование родителей по проблеме.</a:t>
            </a:r>
          </a:p>
          <a:p>
            <a:pPr>
              <a:spcBef>
                <a:spcPts val="0"/>
              </a:spcBef>
            </a:pP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Пополнение развивающей предметно-пространственной среды.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87747C9B-FD39-4766-AC4D-90A96A1A27D9}"/>
              </a:ext>
            </a:extLst>
          </p:cNvPr>
          <p:cNvSpPr/>
          <p:nvPr/>
        </p:nvSpPr>
        <p:spPr>
          <a:xfrm>
            <a:off x="1071538" y="214290"/>
            <a:ext cx="7786742" cy="250033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Проектная деятельность предполагает максимальную помощь и поддержку дошкольникам со стороны взрослых. </a:t>
            </a:r>
          </a:p>
          <a:p>
            <a:pPr algn="ctr"/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ходе организации проекта педагогам необходимо:</a:t>
            </a:r>
          </a:p>
          <a:p>
            <a:pPr algn="ctr">
              <a:buFont typeface="Arial" pitchFamily="34" charset="0"/>
              <a:buChar char="•"/>
            </a:pP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спланировать содержание деятельности всех участников проекта (педагоги, дети, родители),</a:t>
            </a:r>
            <a:endParaRPr lang="ru-RU" sz="22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en-US" sz="2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организовать родителей, показать им значимость совместной деятельности.</a:t>
            </a:r>
            <a:endParaRPr lang="ru-RU" sz="22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37742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188640"/>
            <a:ext cx="7498080" cy="57606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Развивающая предметно-пространственная среда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764704"/>
            <a:ext cx="7890080" cy="2880320"/>
          </a:xfrm>
        </p:spPr>
        <p:txBody>
          <a:bodyPr>
            <a:normAutofit fontScale="62500" lnSpcReduction="20000"/>
          </a:bodyPr>
          <a:lstStyle/>
          <a:p>
            <a:pPr marL="288000">
              <a:spcBef>
                <a:spcPts val="400"/>
              </a:spcBef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Художественная литература, иллюстративный материал  для детей;</a:t>
            </a:r>
          </a:p>
          <a:p>
            <a:pPr marL="288000">
              <a:spcBef>
                <a:spcPts val="400"/>
              </a:spcBef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игровой коврик «Город», игровой модуль «Парковка»;</a:t>
            </a:r>
          </a:p>
          <a:p>
            <a:pPr marL="288000">
              <a:spcBef>
                <a:spcPts val="400"/>
              </a:spcBef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дидактические игры: «Внимание, дорога»», «Дорожные знаки», «Как избежать неприятностей», «Азбука безопасности», «Дорожная азбука», «Это надо знать», лото «Дорожные знаки» и другие;</a:t>
            </a:r>
          </a:p>
          <a:p>
            <a:pPr marL="288000">
              <a:spcBef>
                <a:spcPts val="400"/>
              </a:spcBef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образцы рисования по теме;</a:t>
            </a:r>
          </a:p>
          <a:p>
            <a:pPr marL="288000">
              <a:spcBef>
                <a:spcPts val="400"/>
              </a:spcBef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схемы для конструирования из строительного материала и конструктора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Лего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(различные здания, транспорт);</a:t>
            </a:r>
          </a:p>
          <a:p>
            <a:pPr marL="288000">
              <a:spcBef>
                <a:spcPts val="400"/>
              </a:spcBef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костюмы и атрибуты для сюжетно-ролевых игр (водитель такси, инспектор ГИБДД, руль, ширмы и пр.)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333231"/>
            <a:ext cx="2638090" cy="3524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724015"/>
            <a:ext cx="36576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35608" y="142852"/>
            <a:ext cx="7498080" cy="64294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effectLst/>
                <a:latin typeface="Times New Roman" pitchFamily="18" charset="0"/>
                <a:cs typeface="Times New Roman" pitchFamily="18" charset="0"/>
              </a:rPr>
              <a:t>Работа с родителями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428728" y="857232"/>
            <a:ext cx="6858048" cy="5391168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Проектная деятельность является эффективным средством взаимодействия ДОО и семьи.</a:t>
            </a:r>
          </a:p>
          <a:p>
            <a:pPr algn="just">
              <a:buNone/>
            </a:pP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правило, в рамках реализации групповых проектов учитываются </a:t>
            </a: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своеобразие условий жизни каждой семьи, возраст родителей, уровень подготовленности в вопросах воспитания и развития детей, личностные качества членов семьи, что приводит к взаимной удовлетворенности взаимодействием.</a:t>
            </a:r>
          </a:p>
          <a:p>
            <a:pPr algn="just">
              <a:buNone/>
            </a:pP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Важный аспект конструктивного сотрудничества – </a:t>
            </a: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создание условий для самореализации всех участников образовательного процесса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что особенно важно в группе компенсирующей направленности.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35608" y="142852"/>
            <a:ext cx="7498080" cy="64294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effectLst/>
                <a:latin typeface="Times New Roman" pitchFamily="18" charset="0"/>
                <a:cs typeface="Times New Roman" pitchFamily="18" charset="0"/>
              </a:rPr>
              <a:t>Работа с родителями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3419871" y="786808"/>
            <a:ext cx="5530995" cy="5666528"/>
          </a:xfrm>
        </p:spPr>
        <p:txBody>
          <a:bodyPr>
            <a:normAutofit lnSpcReduction="10000"/>
          </a:bodyPr>
          <a:lstStyle/>
          <a:p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Анкетирование «Детям, взрослым знать положено правила дорожные!»;</a:t>
            </a:r>
          </a:p>
          <a:p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Родительское собрание «Обучаем детей безопасному поведению на дороге»;</a:t>
            </a:r>
          </a:p>
          <a:p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Заочные консультации и плакаты для родителей «Рекомендации по обучению детей ПДД», «Ребенок в машине», «Зима прекрасна, когда безопасна», «Дорога не терпит шалости – наказывает без жалости», «Детям безопасную дорогу»;</a:t>
            </a:r>
          </a:p>
          <a:p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Мастер-класс для родителей «Создание элементов макета «Наш микрорайон»;</a:t>
            </a:r>
          </a:p>
          <a:p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Сотворчество с детьми;</a:t>
            </a:r>
          </a:p>
          <a:p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Оформление опыта семейного воспитания «Наша семья за безопасность на дороге».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120DFED-9746-478A-AFFF-121EBEB012E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772" b="19121"/>
          <a:stretch/>
        </p:blipFill>
        <p:spPr>
          <a:xfrm>
            <a:off x="1187624" y="1412776"/>
            <a:ext cx="2345464" cy="3816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14414" y="0"/>
            <a:ext cx="7500990" cy="114298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Оформление опыта семейного воспитания 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«Наша семья за безопасность на дороге»</a:t>
            </a:r>
          </a:p>
        </p:txBody>
      </p:sp>
      <p:pic>
        <p:nvPicPr>
          <p:cNvPr id="1026" name="Picture 2" descr="C:\Users\АНВ\Desktop\пдд\IMG2022021912225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142984"/>
            <a:ext cx="7250000" cy="50339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14414" y="285728"/>
            <a:ext cx="7500990" cy="57150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Работа с детьми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071538" y="1000108"/>
            <a:ext cx="7862150" cy="5248292"/>
          </a:xfrm>
        </p:spPr>
        <p:txBody>
          <a:bodyPr>
            <a:normAutofit lnSpcReduction="10000"/>
          </a:bodyPr>
          <a:lstStyle/>
          <a:p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Экскурсии и целевые прогулки по микрорайону: «Район, в котором находится наш детский сал» с последующим коллективным составлением плана дороги (тротуар, пешеходный переход, дорога), «Автобусная остановка» и другие;</a:t>
            </a:r>
          </a:p>
          <a:p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Решение проблемных ситуаций «Как перейти дорогу?», «Сломался светофор – что делать?», «В автобусе нет свободных мест. Как поступить?»,  «Дорожные ловушки», «Я – пассажир автобуса» и другие;</a:t>
            </a:r>
          </a:p>
          <a:p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Сюжетно-ролевые игры: «Путешествие по городу», «ГИБДД», «Автошкола»;</a:t>
            </a:r>
          </a:p>
          <a:p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Конструирование из строительного материала и конструктора </a:t>
            </a:r>
            <a:r>
              <a:rPr lang="ru-RU" sz="22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Лего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(различные здания, транспорт);</a:t>
            </a:r>
          </a:p>
          <a:p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Спортивный праздник «Дорожная азбука»;</a:t>
            </a:r>
          </a:p>
          <a:p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Развлечение «Экзамен по ПДД для дошколят».</a:t>
            </a:r>
          </a:p>
          <a:p>
            <a:endParaRPr lang="ru-RU" sz="22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2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14414" y="0"/>
            <a:ext cx="7500990" cy="114298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Работа с детьми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285" y="1190355"/>
            <a:ext cx="1679715" cy="2238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93"/>
          <a:stretch/>
        </p:blipFill>
        <p:spPr bwMode="auto">
          <a:xfrm>
            <a:off x="1073251" y="1086781"/>
            <a:ext cx="2414591" cy="23848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000" y="1138843"/>
            <a:ext cx="1729778" cy="2308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2" r="11420"/>
          <a:stretch/>
        </p:blipFill>
        <p:spPr bwMode="auto">
          <a:xfrm>
            <a:off x="5244664" y="1162593"/>
            <a:ext cx="2219621" cy="2304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0862" y="3793489"/>
            <a:ext cx="36576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31"/>
          <a:stretch/>
        </p:blipFill>
        <p:spPr bwMode="auto">
          <a:xfrm>
            <a:off x="1619672" y="3787374"/>
            <a:ext cx="2491007" cy="2749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: скругленные углы 3">
            <a:extLst>
              <a:ext uri="{FF2B5EF4-FFF2-40B4-BE49-F238E27FC236}">
                <a16:creationId xmlns:a16="http://schemas.microsoft.com/office/drawing/2014/main" id="{87747C9B-FD39-4766-AC4D-90A96A1A27D9}"/>
              </a:ext>
            </a:extLst>
          </p:cNvPr>
          <p:cNvSpPr/>
          <p:nvPr/>
        </p:nvSpPr>
        <p:spPr>
          <a:xfrm>
            <a:off x="1142976" y="785794"/>
            <a:ext cx="7715304" cy="185738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400"/>
              </a:spcBef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spcBef>
                <a:spcPts val="400"/>
              </a:spcBef>
            </a:pP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успешной реализации проекта </a:t>
            </a:r>
          </a:p>
          <a:p>
            <a:pPr algn="ctr"/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«Правила дорожные мы знаем и в жизни применяем»  </a:t>
            </a:r>
          </a:p>
          <a:p>
            <a:pPr algn="ctr"/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было организовано </a:t>
            </a: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посещение </a:t>
            </a:r>
            <a:r>
              <a:rPr lang="ru-RU" sz="22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автокласса</a:t>
            </a: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рамках сотрудничества нашего ДОО с реабилитационным центром для детей с ограниченными возможностями «Ручеек».</a:t>
            </a:r>
          </a:p>
          <a:p>
            <a:pPr algn="ctr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2"/>
          <p:cNvSpPr>
            <a:spLocks noGrp="1"/>
          </p:cNvSpPr>
          <p:nvPr>
            <p:ph type="title"/>
          </p:nvPr>
        </p:nvSpPr>
        <p:spPr>
          <a:xfrm>
            <a:off x="1214414" y="214290"/>
            <a:ext cx="7500990" cy="57150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Взаимодействие с социумом</a:t>
            </a:r>
          </a:p>
        </p:txBody>
      </p:sp>
      <p:pic>
        <p:nvPicPr>
          <p:cNvPr id="7" name="Picture 2" descr="C:\Users\АНВ\Desktop\ТЕАТР\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2852940"/>
            <a:ext cx="2498140" cy="33320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075" y="3140968"/>
            <a:ext cx="3657600" cy="2743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071538" y="428604"/>
            <a:ext cx="7862150" cy="581979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Наши воспитанники:</a:t>
            </a:r>
          </a:p>
          <a:p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закрепляли правила безопасного поведения (как быть заметными на дороге, как правильно перейти дорогу),</a:t>
            </a:r>
          </a:p>
          <a:p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рассматривали дорожные знаки, закрепляли названия улиц,</a:t>
            </a:r>
          </a:p>
          <a:p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запоминали маршрут следования от детского сада до центра «Ручеек»).</a:t>
            </a:r>
          </a:p>
          <a:p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Наблюдали и оценивали действия пешеходов и водителей.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527716"/>
            <a:ext cx="36576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8F37CD9-FD93-46E7-BF53-508B2EFB2F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8895" y="3527715"/>
            <a:ext cx="3720791" cy="2792091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: скругленные углы 3">
            <a:extLst>
              <a:ext uri="{FF2B5EF4-FFF2-40B4-BE49-F238E27FC236}">
                <a16:creationId xmlns:a16="http://schemas.microsoft.com/office/drawing/2014/main" id="{87747C9B-FD39-4766-AC4D-90A96A1A27D9}"/>
              </a:ext>
            </a:extLst>
          </p:cNvPr>
          <p:cNvSpPr/>
          <p:nvPr/>
        </p:nvSpPr>
        <p:spPr>
          <a:xfrm>
            <a:off x="1071538" y="785794"/>
            <a:ext cx="7715304" cy="121444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400"/>
              </a:spcBef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spcBef>
                <a:spcPts val="400"/>
              </a:spcBef>
            </a:pP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Спортивный праздник «Дорожная азбука» с участием инспектора по пропаганде безопасного дорожного движения отдела ГИБДД по г. Северодвинск </a:t>
            </a:r>
          </a:p>
          <a:p>
            <a:pPr algn="ctr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2"/>
          <p:cNvSpPr>
            <a:spLocks noGrp="1"/>
          </p:cNvSpPr>
          <p:nvPr>
            <p:ph type="title"/>
          </p:nvPr>
        </p:nvSpPr>
        <p:spPr>
          <a:xfrm>
            <a:off x="1214414" y="0"/>
            <a:ext cx="7500990" cy="642918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Взаимодействие с социумом</a:t>
            </a:r>
          </a:p>
        </p:txBody>
      </p:sp>
      <p:pic>
        <p:nvPicPr>
          <p:cNvPr id="7" name="Picture 4" descr="C:\Users\АНВ\Desktop\ТЕАТР\3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/>
          <a:srcRect t="8619"/>
          <a:stretch/>
        </p:blipFill>
        <p:spPr bwMode="auto">
          <a:xfrm>
            <a:off x="1071538" y="2420888"/>
            <a:ext cx="3715789" cy="36575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90" y="2420888"/>
            <a:ext cx="3657600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071538" y="2214554"/>
            <a:ext cx="7862150" cy="4429156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sz="31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Создана система работа по формированию навыков безопасности дорожного движения у дошкольников с ОНР;</a:t>
            </a:r>
          </a:p>
          <a:p>
            <a:pPr algn="just"/>
            <a:r>
              <a:rPr lang="ru-RU" sz="31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группе создана развивающая предметно-пространственная среда по безопасности дорожного движения;</a:t>
            </a:r>
          </a:p>
          <a:p>
            <a:pPr algn="just"/>
            <a:r>
              <a:rPr lang="ru-RU" sz="31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родители заинтересованы в применении  полученных знаний на практике, принимают участие в жизни группы;</a:t>
            </a:r>
          </a:p>
          <a:p>
            <a:pPr algn="just"/>
            <a:r>
              <a:rPr lang="ru-RU" sz="31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дошкольников с ОНР сформированы знания о правилах дорожного движения, навыки уверенного и безопасного поведения в качестве пешехода и пассажира;</a:t>
            </a:r>
          </a:p>
          <a:p>
            <a:pPr algn="just"/>
            <a:r>
              <a:rPr lang="ru-RU" sz="31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дошкольники отрицательно относятся к нарушениям ПДД со стороны ближнего окружения.</a:t>
            </a:r>
          </a:p>
          <a:p>
            <a:pPr algn="ctr">
              <a:buNone/>
            </a:pPr>
            <a:endParaRPr lang="ru-RU" sz="22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: скругленные углы 3">
            <a:extLst>
              <a:ext uri="{FF2B5EF4-FFF2-40B4-BE49-F238E27FC236}">
                <a16:creationId xmlns:a16="http://schemas.microsoft.com/office/drawing/2014/main" id="{87747C9B-FD39-4766-AC4D-90A96A1A27D9}"/>
              </a:ext>
            </a:extLst>
          </p:cNvPr>
          <p:cNvSpPr/>
          <p:nvPr/>
        </p:nvSpPr>
        <p:spPr>
          <a:xfrm>
            <a:off x="1071538" y="642918"/>
            <a:ext cx="7715304" cy="135732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400"/>
              </a:spcBef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spcBef>
                <a:spcPts val="400"/>
              </a:spcBef>
            </a:pP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Все мероприятия, проведенные в рамках реализации проекта «Правила дорожные мы знаем и в жизни применяем», позволили достичь поставленных задач.</a:t>
            </a:r>
          </a:p>
          <a:p>
            <a:pPr algn="ctr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2"/>
          <p:cNvSpPr>
            <a:spLocks noGrp="1"/>
          </p:cNvSpPr>
          <p:nvPr>
            <p:ph type="title"/>
          </p:nvPr>
        </p:nvSpPr>
        <p:spPr>
          <a:xfrm>
            <a:off x="1214414" y="0"/>
            <a:ext cx="7500990" cy="642918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Заключение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14414" y="214290"/>
            <a:ext cx="7500990" cy="500066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Список литературы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142976" y="857232"/>
            <a:ext cx="7715304" cy="5391168"/>
          </a:xfrm>
        </p:spPr>
        <p:txBody>
          <a:bodyPr>
            <a:normAutofit fontScale="85000" lnSpcReduction="20000"/>
          </a:bodyPr>
          <a:lstStyle/>
          <a:p>
            <a:pPr marL="0" lvl="0" indent="0">
              <a:spcBef>
                <a:spcPts val="0"/>
              </a:spcBef>
              <a:spcAft>
                <a:spcPts val="400"/>
              </a:spcAft>
              <a:buClr>
                <a:srgbClr val="3891A7"/>
              </a:buClr>
              <a:buNone/>
            </a:pPr>
            <a:r>
              <a:rPr lang="ru-RU" sz="2400" dirty="0">
                <a:solidFill>
                  <a:srgbClr val="4F271C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1. Авдеева Н.Н., Князева Н.Л., </a:t>
            </a:r>
            <a:r>
              <a:rPr lang="ru-RU" sz="2400" dirty="0" err="1">
                <a:solidFill>
                  <a:srgbClr val="4F271C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Стеркина</a:t>
            </a:r>
            <a:r>
              <a:rPr lang="ru-RU" sz="2400" dirty="0">
                <a:solidFill>
                  <a:srgbClr val="4F271C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 Р.Б. Безопасность: Учебно-методическое пособие по основам безопасности жизнедеятельности детей старшего дошкольного возраста. – СПб.: ДЕТСТВО-ПРЕСС, 2019. – 144 с.</a:t>
            </a:r>
          </a:p>
          <a:p>
            <a:pPr marL="0" lvl="0" indent="0">
              <a:spcBef>
                <a:spcPts val="0"/>
              </a:spcBef>
              <a:spcAft>
                <a:spcPts val="400"/>
              </a:spcAft>
              <a:buClr>
                <a:srgbClr val="3891A7"/>
              </a:buClr>
              <a:buNone/>
            </a:pPr>
            <a:r>
              <a:rPr lang="ru-RU" sz="2400" dirty="0">
                <a:solidFill>
                  <a:srgbClr val="4F271C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400" dirty="0" err="1">
                <a:solidFill>
                  <a:srgbClr val="4F271C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Деркунская</a:t>
            </a:r>
            <a:r>
              <a:rPr lang="ru-RU" sz="2400" dirty="0">
                <a:solidFill>
                  <a:srgbClr val="4F271C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 В.В., </a:t>
            </a:r>
            <a:r>
              <a:rPr lang="ru-RU" sz="2400" dirty="0" err="1">
                <a:solidFill>
                  <a:srgbClr val="4F271C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Гусарова</a:t>
            </a:r>
            <a:r>
              <a:rPr lang="ru-RU" sz="2400" dirty="0">
                <a:solidFill>
                  <a:srgbClr val="4F271C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 Т.Г, Новицкая В.А., </a:t>
            </a:r>
            <a:r>
              <a:rPr lang="ru-RU" sz="2400" dirty="0" err="1">
                <a:solidFill>
                  <a:srgbClr val="4F271C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Римашевская</a:t>
            </a:r>
            <a:r>
              <a:rPr lang="ru-RU" sz="2400" dirty="0">
                <a:solidFill>
                  <a:srgbClr val="4F271C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 Л.С. Образовательная область «Безопасность». Как работать по программе «Детство»: Учебно-методическое пособие /науч. Ред. А.Г. Гогоберидзе. – ООО «ИЗДАТЕЛЬСТВО «ДЕТСТВО-ПРЕСС», М.: ТЦ «Сфера», 2012. – 144 с.</a:t>
            </a:r>
          </a:p>
          <a:p>
            <a:pPr marL="0" indent="0">
              <a:spcBef>
                <a:spcPts val="0"/>
              </a:spcBef>
              <a:spcAft>
                <a:spcPts val="400"/>
              </a:spcAft>
              <a:buNone/>
            </a:pPr>
            <a:r>
              <a:rPr lang="ru-RU" sz="2400" dirty="0">
                <a:solidFill>
                  <a:srgbClr val="4F271C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организовать проект с дошкольниками/Авт.-сост. А.А. Сидорова. – М.:ТЦ Сфера, 2016. – 128с.</a:t>
            </a:r>
          </a:p>
          <a:p>
            <a:pPr marL="0" indent="0">
              <a:spcBef>
                <a:spcPts val="0"/>
              </a:spcBef>
              <a:spcAft>
                <a:spcPts val="400"/>
              </a:spcAft>
              <a:buNone/>
            </a:pP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Кулевич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Ю.Б., Скрипниченко Т.А. Безопасная улица. Изучение правил дорожного движения и поведения на улице для дошкольников 3-7 лет. – СПб.: ДЕТСТВО-ПРЕСС, 2021. – 24 с.</a:t>
            </a:r>
          </a:p>
          <a:p>
            <a:pPr marL="0" indent="0">
              <a:spcBef>
                <a:spcPts val="0"/>
              </a:spcBef>
              <a:spcAft>
                <a:spcPts val="400"/>
              </a:spcAft>
              <a:buNone/>
            </a:pP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5. Мельникова В.В. Правила дорожного движения для маленьких пешеходов. – СПб.: Литера, 2018. – 32 с.</a:t>
            </a:r>
          </a:p>
          <a:p>
            <a:pPr marL="0" lvl="0" indent="0">
              <a:spcBef>
                <a:spcPts val="0"/>
              </a:spcBef>
              <a:spcAft>
                <a:spcPts val="400"/>
              </a:spcAft>
              <a:buClr>
                <a:srgbClr val="3891A7"/>
              </a:buClr>
              <a:buNone/>
            </a:pP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ru-RU" sz="2400" dirty="0">
                <a:solidFill>
                  <a:srgbClr val="4F271C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Проектная деятельность в дошкольных образовательных организациях: сборник материалов/ГБОУ СПО АО «Архангельский педагогический колледж»; под ред. Ю.А. </a:t>
            </a:r>
            <a:r>
              <a:rPr lang="ru-RU" sz="2400" dirty="0" err="1">
                <a:solidFill>
                  <a:srgbClr val="4F271C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Спехиной</a:t>
            </a:r>
            <a:r>
              <a:rPr lang="ru-RU" sz="2400" dirty="0">
                <a:solidFill>
                  <a:srgbClr val="4F271C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. – Архангельск, 2015. – 28 с.</a:t>
            </a:r>
            <a:endParaRPr lang="ru-RU" sz="24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endParaRPr lang="ru-RU" sz="22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539496" indent="-457200">
              <a:buNone/>
            </a:pPr>
            <a:endParaRPr lang="ru-RU" sz="22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581</TotalTime>
  <Words>1270</Words>
  <Application>Microsoft Office PowerPoint</Application>
  <PresentationFormat>Экран (4:3)</PresentationFormat>
  <Paragraphs>108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4" baseType="lpstr">
      <vt:lpstr>Arial</vt:lpstr>
      <vt:lpstr>Calibri</vt:lpstr>
      <vt:lpstr>Corbel</vt:lpstr>
      <vt:lpstr>Gill Sans MT</vt:lpstr>
      <vt:lpstr>Times New Roman</vt:lpstr>
      <vt:lpstr>Verdana</vt:lpstr>
      <vt:lpstr>Wingdings 2</vt:lpstr>
      <vt:lpstr>Солнцестояние</vt:lpstr>
      <vt:lpstr>   Опыт реализации проекта  «Правила дорожные мы знаем  и в жизни применяем» в группе компенсирующей направленности  с детьми с ОНР (6-7 лет)</vt:lpstr>
      <vt:lpstr>Актуальность</vt:lpstr>
      <vt:lpstr>Разработка и реализация данного проекта осуществлялась в течение 6 недель.</vt:lpstr>
      <vt:lpstr>Цель: формирование у дошкольников 6-7 лет с ОНР навыков безопасного поведения во дворах и на улицах города.</vt:lpstr>
      <vt:lpstr>Презентация PowerPoint</vt:lpstr>
      <vt:lpstr>Развивающая предметно-пространственная среда</vt:lpstr>
      <vt:lpstr>Работа с родителями</vt:lpstr>
      <vt:lpstr>Работа с родителями</vt:lpstr>
      <vt:lpstr>Оформление опыта семейного воспитания  «Наша семья за безопасность на дороге»</vt:lpstr>
      <vt:lpstr>Работа с детьми</vt:lpstr>
      <vt:lpstr>Работа с детьми</vt:lpstr>
      <vt:lpstr>Взаимодействие с социумом</vt:lpstr>
      <vt:lpstr>Презентация PowerPoint</vt:lpstr>
      <vt:lpstr>Взаимодействие с социумом</vt:lpstr>
      <vt:lpstr>Заключение</vt:lpstr>
      <vt:lpstr>Список литературы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Опыт реализации проекта  «Правила дорожные мы знаем  и в жизни применяем» в группе компенсирующей направленности  с детьми с ОНР (6 – 7 лет)</dc:title>
  <dc:creator>АНВ</dc:creator>
  <cp:lastModifiedBy>Наталья Вершинина</cp:lastModifiedBy>
  <cp:revision>56</cp:revision>
  <dcterms:created xsi:type="dcterms:W3CDTF">2022-02-17T19:34:15Z</dcterms:created>
  <dcterms:modified xsi:type="dcterms:W3CDTF">2026-01-26T11:07:33Z</dcterms:modified>
</cp:coreProperties>
</file>