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8" r:id="rId1"/>
  </p:sldMasterIdLst>
  <p:sldIdLst>
    <p:sldId id="256" r:id="rId2"/>
    <p:sldId id="264" r:id="rId3"/>
    <p:sldId id="260" r:id="rId4"/>
    <p:sldId id="261" r:id="rId5"/>
    <p:sldId id="262" r:id="rId6"/>
    <p:sldId id="263" r:id="rId7"/>
    <p:sldId id="271" r:id="rId8"/>
    <p:sldId id="276" r:id="rId9"/>
    <p:sldId id="278" r:id="rId10"/>
    <p:sldId id="268" r:id="rId11"/>
    <p:sldId id="266" r:id="rId12"/>
    <p:sldId id="269" r:id="rId13"/>
    <p:sldId id="279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B4855-E02D-48F0-A9F2-8ACE90CE897F}" type="datetimeFigureOut">
              <a:rPr lang="ru-RU" smtClean="0"/>
              <a:t>20.06.2024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066F3-A666-4B18-BC74-4E45CB03FE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30960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B4855-E02D-48F0-A9F2-8ACE90CE897F}" type="datetimeFigureOut">
              <a:rPr lang="ru-RU" smtClean="0"/>
              <a:t>20.06.2024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066F3-A666-4B18-BC74-4E45CB03FE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45835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B4855-E02D-48F0-A9F2-8ACE90CE897F}" type="datetimeFigureOut">
              <a:rPr lang="ru-RU" smtClean="0"/>
              <a:t>20.06.2024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066F3-A666-4B18-BC74-4E45CB03FE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60451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B4855-E02D-48F0-A9F2-8ACE90CE897F}" type="datetimeFigureOut">
              <a:rPr lang="ru-RU" smtClean="0"/>
              <a:t>20.06.2024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066F3-A666-4B18-BC74-4E45CB03FE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712946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B4855-E02D-48F0-A9F2-8ACE90CE897F}" type="datetimeFigureOut">
              <a:rPr lang="ru-RU" smtClean="0"/>
              <a:t>20.06.2024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066F3-A666-4B18-BC74-4E45CB03FE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3113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B4855-E02D-48F0-A9F2-8ACE90CE897F}" type="datetimeFigureOut">
              <a:rPr lang="ru-RU" smtClean="0"/>
              <a:t>20.06.2024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066F3-A666-4B18-BC74-4E45CB03FE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78609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B4855-E02D-48F0-A9F2-8ACE90CE897F}" type="datetimeFigureOut">
              <a:rPr lang="ru-RU" smtClean="0"/>
              <a:t>20.06.2024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066F3-A666-4B18-BC74-4E45CB03FE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3500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B4855-E02D-48F0-A9F2-8ACE90CE897F}" type="datetimeFigureOut">
              <a:rPr lang="ru-RU" smtClean="0"/>
              <a:t>20.06.2024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066F3-A666-4B18-BC74-4E45CB03FE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063161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B4855-E02D-48F0-A9F2-8ACE90CE897F}" type="datetimeFigureOut">
              <a:rPr lang="ru-RU" smtClean="0"/>
              <a:t>20.06.2024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066F3-A666-4B18-BC74-4E45CB03FE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41999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B4855-E02D-48F0-A9F2-8ACE90CE897F}" type="datetimeFigureOut">
              <a:rPr lang="ru-RU" smtClean="0"/>
              <a:t>20.06.2024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066F3-A666-4B18-BC74-4E45CB03FE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5301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B4855-E02D-48F0-A9F2-8ACE90CE897F}" type="datetimeFigureOut">
              <a:rPr lang="ru-RU" smtClean="0"/>
              <a:t>20.06.2024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066F3-A666-4B18-BC74-4E45CB03FE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623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9B4855-E02D-48F0-A9F2-8ACE90CE897F}" type="datetimeFigureOut">
              <a:rPr lang="ru-RU" smtClean="0"/>
              <a:t>20.06.2024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A066F3-A666-4B18-BC74-4E45CB03FE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43777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9" r:id="rId1"/>
    <p:sldLayoutId id="2147483840" r:id="rId2"/>
    <p:sldLayoutId id="2147483841" r:id="rId3"/>
    <p:sldLayoutId id="2147483842" r:id="rId4"/>
    <p:sldLayoutId id="2147483843" r:id="rId5"/>
    <p:sldLayoutId id="2147483844" r:id="rId6"/>
    <p:sldLayoutId id="2147483845" r:id="rId7"/>
    <p:sldLayoutId id="2147483846" r:id="rId8"/>
    <p:sldLayoutId id="2147483847" r:id="rId9"/>
    <p:sldLayoutId id="2147483848" r:id="rId10"/>
    <p:sldLayoutId id="214748384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13696"/>
            <a:ext cx="12192000" cy="134430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746701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Внедрение ФОП ДО в работу дошкольных образовательных учреждений</a:t>
            </a:r>
            <a:endParaRPr lang="ru-RU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21191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03355"/>
            <a:ext cx="12192000" cy="1347216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117096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 1 сентября 2023 года в соответствии с приказом Министерства Просвещения РФ от 25.11.2022 №1028, вступила в силу новая федеральная образовательная программа дошкольного образования - ФОП ДО. 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0" y="0"/>
            <a:ext cx="12192000" cy="1347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4174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03355"/>
            <a:ext cx="12192000" cy="134721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466284"/>
            <a:ext cx="10515600" cy="1325563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ФОП ДО: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3017847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Разностороннее развитие ребенка дошкольного возраста на основе духовно-нравственных ценностей российского народа, исторических и национально-культурных традиций Российской Федерации.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0" y="0"/>
            <a:ext cx="12192000" cy="1347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185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03355"/>
            <a:ext cx="12192000" cy="134721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Нормативный документ разработан с целью реализации следующих функций: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Обучение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воспитание ребенка дошкольного возраста как гражданина Российской Федерации, формирование основ его гражданской и культурной идентичности на соответствующем его возрасту содержании доступными средствами</a:t>
            </a:r>
          </a:p>
          <a:p>
            <a:pPr lvl="0"/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единого федерального образовательного пространства для воспитания и развития дошкольников;</a:t>
            </a:r>
          </a:p>
          <a:p>
            <a:pPr lvl="0"/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детей и родителей равными и качественными условиями дошкольного образования на всей территории Российской Федерации;</a:t>
            </a:r>
          </a:p>
          <a:p>
            <a:pPr lvl="0"/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единого ядра содержания дошкольного образования, которое будет приобщать детей к традиционным духовно-нравственным и социокультурным ценностям, воспитывать в них тягу и любовь к истории и культуре своей страны, малой родины и семьи;</a:t>
            </a:r>
          </a:p>
          <a:p>
            <a:pPr lvl="0"/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Воспитание и развитие ребенка с активной гражданской позицией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8729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03355"/>
            <a:ext cx="12192000" cy="134721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094327" y="236148"/>
            <a:ext cx="3985147" cy="88710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ФОП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люс 5"/>
          <p:cNvSpPr/>
          <p:nvPr/>
        </p:nvSpPr>
        <p:spPr>
          <a:xfrm>
            <a:off x="5393139" y="1199970"/>
            <a:ext cx="1405720" cy="1269241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4094327" y="2545928"/>
            <a:ext cx="3985147" cy="88710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ФГОС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Равно 8"/>
          <p:cNvSpPr/>
          <p:nvPr/>
        </p:nvSpPr>
        <p:spPr>
          <a:xfrm>
            <a:off x="5192971" y="3535597"/>
            <a:ext cx="1787857" cy="996287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302757" y="4855708"/>
            <a:ext cx="5568286" cy="88710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Основа для ОП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7675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03355"/>
            <a:ext cx="12192000" cy="134721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Образовательная программа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35774" t="45865" r="23491" b="24652"/>
          <a:stretch/>
        </p:blipFill>
        <p:spPr>
          <a:xfrm>
            <a:off x="2284839" y="2046158"/>
            <a:ext cx="7622321" cy="3101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256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03355"/>
            <a:ext cx="12192000" cy="134721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6188" y="312909"/>
            <a:ext cx="10515600" cy="1325563"/>
          </a:xfrm>
        </p:spPr>
        <p:txBody>
          <a:bodyPr>
            <a:normAutofit/>
          </a:bodyPr>
          <a:lstStyle/>
          <a:p>
            <a:pPr>
              <a:spcAft>
                <a:spcPts val="0"/>
              </a:spcAft>
            </a:pPr>
            <a:r>
              <a:rPr lang="ru-RU" sz="40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Отличие ФОП ДО от ООП ДО</a:t>
            </a:r>
            <a:r>
              <a:rPr lang="ru-RU" sz="4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4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6188" y="975690"/>
            <a:ext cx="11199125" cy="4351338"/>
          </a:xfrm>
        </p:spPr>
        <p:txBody>
          <a:bodyPr>
            <a:normAutofit/>
          </a:bodyPr>
          <a:lstStyle/>
          <a:p>
            <a:pPr marL="0" indent="0">
              <a:spcAft>
                <a:spcPts val="0"/>
              </a:spcAft>
              <a:buNone/>
            </a:pPr>
            <a:endParaRPr lang="ru-RU" sz="2600" dirty="0">
              <a:latin typeface="Cormorant" panose="00000500000000000000" pitchFamily="2" charset="-52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ru-RU" sz="26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1.Более детализирована,</a:t>
            </a:r>
            <a:endParaRPr lang="ru-RU" sz="2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ru-RU" sz="26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2.Рассчитана на дошкольное воспитание разных возрастных групп,</a:t>
            </a:r>
            <a:endParaRPr lang="ru-RU" sz="2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ru-RU" sz="26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3.Направлена на воспитание патриотических и  интернациональных чувств,</a:t>
            </a:r>
            <a:endParaRPr lang="ru-RU" sz="2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ru-RU" sz="26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Сделан акцент на правила безопасного поведения в различных ситуациях,</a:t>
            </a:r>
            <a:endParaRPr lang="ru-RU" sz="2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ru-RU" sz="26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5.Представлен примерный перечень музыкальных и художественных произведений искусства, анимационных произведений.</a:t>
            </a:r>
            <a:endParaRPr lang="ru-RU" sz="2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spcAft>
                <a:spcPts val="0"/>
              </a:spcAft>
              <a:buNone/>
            </a:pPr>
            <a:endParaRPr lang="ru-RU" sz="2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6559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10784"/>
            <a:ext cx="12192000" cy="134721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76400" y="654507"/>
            <a:ext cx="10515600" cy="1325563"/>
          </a:xfrm>
        </p:spPr>
        <p:txBody>
          <a:bodyPr>
            <a:noAutofit/>
          </a:bodyPr>
          <a:lstStyle/>
          <a:p>
            <a:pPr lvl="0">
              <a:spcBef>
                <a:spcPts val="1000"/>
              </a:spcBef>
            </a:pPr>
            <a:r>
              <a:rPr lang="ru-RU" sz="40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Разделы ФОП:</a:t>
            </a:r>
            <a:r>
              <a:rPr lang="ru-RU" sz="17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7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570495"/>
            <a:ext cx="10515600" cy="4351338"/>
          </a:xfrm>
        </p:spPr>
        <p:txBody>
          <a:bodyPr>
            <a:normAutofit/>
          </a:bodyPr>
          <a:lstStyle/>
          <a:p>
            <a:pPr marL="0" indent="0">
              <a:spcAft>
                <a:spcPts val="0"/>
              </a:spcAft>
              <a:buNone/>
            </a:pPr>
            <a:endParaRPr lang="ru-RU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Целевой</a:t>
            </a:r>
            <a:endParaRPr lang="ru-RU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Содержательный</a:t>
            </a:r>
            <a:endParaRPr lang="ru-RU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Организационный</a:t>
            </a:r>
            <a:endParaRPr lang="ru-RU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ru-RU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55525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0" y="0"/>
            <a:ext cx="12192000" cy="134721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03355"/>
            <a:ext cx="12192000" cy="134721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9836" y="1436941"/>
            <a:ext cx="10515600" cy="1325563"/>
          </a:xfrm>
        </p:spPr>
        <p:txBody>
          <a:bodyPr>
            <a:normAutofit/>
          </a:bodyPr>
          <a:lstStyle/>
          <a:p>
            <a:pPr>
              <a:spcAft>
                <a:spcPts val="0"/>
              </a:spcAft>
            </a:pPr>
            <a:r>
              <a:rPr lang="ru-RU" sz="40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структуру ФОП  входят:</a:t>
            </a:r>
            <a:r>
              <a:rPr lang="ru-RU" sz="4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4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9836" y="2506662"/>
            <a:ext cx="11199125" cy="4351338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Федеральная рабочая программа образования;</a:t>
            </a:r>
          </a:p>
          <a:p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Федеральная рабочая программа воспитания;</a:t>
            </a:r>
          </a:p>
          <a:p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Программа коррекционно-развивающей работы;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Примерный режим и распорядок дня в дошкольной группе;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Федеральный календарный план воспитательной работы.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6134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0" y="0"/>
            <a:ext cx="12192000" cy="134721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03355"/>
            <a:ext cx="12192000" cy="134721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3734" y="1436941"/>
            <a:ext cx="10515600" cy="1325563"/>
          </a:xfrm>
        </p:spPr>
        <p:txBody>
          <a:bodyPr>
            <a:noAutofit/>
          </a:bodyPr>
          <a:lstStyle/>
          <a:p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Целевой раздел: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Заголовок 1"/>
          <p:cNvSpPr>
            <a:spLocks noGrp="1"/>
          </p:cNvSpPr>
          <p:nvPr>
            <p:ph idx="1"/>
          </p:nvPr>
        </p:nvSpPr>
        <p:spPr>
          <a:xfrm>
            <a:off x="838200" y="2506662"/>
            <a:ext cx="10515600" cy="4351338"/>
          </a:xfrm>
        </p:spPr>
        <p:txBody>
          <a:bodyPr>
            <a:normAutofit/>
          </a:bodyPr>
          <a:lstStyle/>
          <a:p>
            <a:pPr>
              <a:spcAft>
                <a:spcPts val="0"/>
              </a:spcAft>
            </a:pP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Цели</a:t>
            </a:r>
            <a:r>
              <a:rPr lang="ru-RU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задачи и принципы формирования программы.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Ожидаемые результаты освоения программы на разных возрастных этапах.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Особенности развития детей разных возрастов и методы их диагностики.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8810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0" y="6668"/>
            <a:ext cx="12192000" cy="134721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03355"/>
            <a:ext cx="12192000" cy="134721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049127"/>
            <a:ext cx="10515600" cy="1325563"/>
          </a:xfrm>
        </p:spPr>
        <p:txBody>
          <a:bodyPr>
            <a:normAutofit/>
          </a:bodyPr>
          <a:lstStyle/>
          <a:p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Содержательный раздел: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pPr>
              <a:spcAft>
                <a:spcPts val="0"/>
              </a:spcAft>
            </a:pP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Федеральная рабочая программа образования: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адачи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 содержание образовательной деятельности по образовательным областям.</a:t>
            </a:r>
            <a:endParaRPr lang="ru-RU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Федеральная рабочая программа воспитания: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пояснительная записка; целевой раздел; содержательный раздел; организационный раздел.</a:t>
            </a:r>
            <a:endParaRPr lang="ru-RU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Программа коррекционно- развивающей работы.</a:t>
            </a:r>
            <a:endParaRPr lang="ru-RU" sz="18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768467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0" y="0"/>
            <a:ext cx="12192000" cy="134721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03355"/>
            <a:ext cx="12192000" cy="134721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555807"/>
            <a:ext cx="10515600" cy="1325563"/>
          </a:xfrm>
        </p:spPr>
        <p:txBody>
          <a:bodyPr>
            <a:noAutofit/>
          </a:bodyPr>
          <a:lstStyle/>
          <a:p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Организационный раздел: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29018" y="2218588"/>
            <a:ext cx="10515600" cy="4351338"/>
          </a:xfrm>
        </p:spPr>
        <p:txBody>
          <a:bodyPr/>
          <a:lstStyle/>
          <a:p>
            <a:pPr>
              <a:spcAft>
                <a:spcPts val="0"/>
              </a:spcAft>
            </a:pP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Пояснительная записка: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цели и задачи; принципы и подходы к формированию программы.</a:t>
            </a:r>
            <a:endParaRPr lang="ru-RU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Планируемые результаты, представленные в виде целевых ориентиров.</a:t>
            </a:r>
            <a:endParaRPr lang="ru-RU" sz="18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Педагогическая диагностика достижения планируемых образовательных результатов.</a:t>
            </a:r>
          </a:p>
          <a:p>
            <a:pPr marL="0" indent="0">
              <a:spcAft>
                <a:spcPts val="0"/>
              </a:spcAft>
              <a:buNone/>
            </a:pP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ru-RU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34852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03355"/>
            <a:ext cx="12192000" cy="134721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466284"/>
            <a:ext cx="10515600" cy="1325563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Заключение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3017847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Федеральная образовательная программа позволит объединить обучение и воспитание в единый процесс на основе традиций и современных практик дошкольного образования.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0" y="0"/>
            <a:ext cx="12192000" cy="1347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5094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Уголки</Template>
  <TotalTime>771</TotalTime>
  <Words>387</Words>
  <Application>Microsoft Office PowerPoint</Application>
  <PresentationFormat>Широкоэкранный</PresentationFormat>
  <Paragraphs>47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0" baseType="lpstr">
      <vt:lpstr>Arial</vt:lpstr>
      <vt:lpstr>Calibri</vt:lpstr>
      <vt:lpstr>Calibri Light</vt:lpstr>
      <vt:lpstr>Cormorant</vt:lpstr>
      <vt:lpstr>Times New Roman</vt:lpstr>
      <vt:lpstr>Wingdings</vt:lpstr>
      <vt:lpstr>Тема Office</vt:lpstr>
      <vt:lpstr>Внедрение ФОП ДО в работу дошкольных образовательных учреждений</vt:lpstr>
      <vt:lpstr>Презентация PowerPoint</vt:lpstr>
      <vt:lpstr>Цель ФОП ДО:</vt:lpstr>
      <vt:lpstr>Нормативный документ разработан с целью реализации следующих функций: </vt:lpstr>
      <vt:lpstr>Презентация PowerPoint</vt:lpstr>
      <vt:lpstr>Образовательная программа</vt:lpstr>
      <vt:lpstr>Отличие ФОП ДО от ООП ДО </vt:lpstr>
      <vt:lpstr>             Разделы ФОП:  </vt:lpstr>
      <vt:lpstr>В структуру ФОП  входят: </vt:lpstr>
      <vt:lpstr>Целевой раздел:  </vt:lpstr>
      <vt:lpstr>Содержательный раздел: </vt:lpstr>
      <vt:lpstr>Организационный раздел:  </vt:lpstr>
      <vt:lpstr>Заключение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Учетная запись Майкрософт</dc:creator>
  <cp:lastModifiedBy>Учетная запись Майкрософт</cp:lastModifiedBy>
  <cp:revision>39</cp:revision>
  <dcterms:created xsi:type="dcterms:W3CDTF">2023-09-09T13:30:51Z</dcterms:created>
  <dcterms:modified xsi:type="dcterms:W3CDTF">2024-06-20T16:30:24Z</dcterms:modified>
</cp:coreProperties>
</file>