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409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>
    <p:restoredLeft sz="12579"/>
    <p:restoredTop sz="90000"/>
  </p:normalViewPr>
  <p:slideViewPr>
    <p:cSldViewPr snapToGrid="0" snapToObjects="1">
      <p:cViewPr varScale="1">
        <p:scale>
          <a:sx n="99" d="100"/>
          <a:sy n="99" d="100"/>
        </p:scale>
        <p:origin x="1170" y="9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ru-RU" altLang="en-US" smtClean="0"/>
              <a:pPr/>
              <a:t>‹#›</a:t>
            </a:fld>
            <a:endParaRPr lang="ru-RU" alt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3606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038164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48561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667597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59950731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526769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81085837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1080732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47673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1616782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933857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671214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15990633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39590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3623220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4056711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14284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422D86A-5F52-4165-8473-F1B836277586}" type="datetime1">
              <a:rPr lang="ru-RU" altLang="en-US" smtClean="0"/>
              <a:pPr/>
              <a:t>12.02.2026</a:t>
            </a:fld>
            <a:endParaRPr lang="ru-R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3145049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99" r:id="rId1"/>
    <p:sldLayoutId id="2147484100" r:id="rId2"/>
    <p:sldLayoutId id="2147484101" r:id="rId3"/>
    <p:sldLayoutId id="2147484102" r:id="rId4"/>
    <p:sldLayoutId id="2147484103" r:id="rId5"/>
    <p:sldLayoutId id="2147484104" r:id="rId6"/>
    <p:sldLayoutId id="2147484105" r:id="rId7"/>
    <p:sldLayoutId id="2147484106" r:id="rId8"/>
    <p:sldLayoutId id="2147484107" r:id="rId9"/>
    <p:sldLayoutId id="2147484108" r:id="rId10"/>
    <p:sldLayoutId id="2147484109" r:id="rId11"/>
    <p:sldLayoutId id="2147484110" r:id="rId12"/>
    <p:sldLayoutId id="2147484111" r:id="rId13"/>
    <p:sldLayoutId id="2147484112" r:id="rId14"/>
    <p:sldLayoutId id="2147484113" r:id="rId15"/>
    <p:sldLayoutId id="2147484114" r:id="rId16"/>
    <p:sldLayoutId id="2147484115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0" y="5436120"/>
            <a:ext cx="609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altLang="en-US" dirty="0">
                <a:solidFill>
                  <a:srgbClr val="002060"/>
                </a:solidFill>
                <a:latin typeface="Times New Roman"/>
                <a:cs typeface="Times New Roman"/>
              </a:rPr>
              <a:t>Презентацию подготовила </a:t>
            </a:r>
          </a:p>
          <a:p>
            <a:pPr lvl="0">
              <a:defRPr/>
            </a:pPr>
            <a:r>
              <a:rPr lang="ru-RU" altLang="en-US" dirty="0">
                <a:solidFill>
                  <a:srgbClr val="002060"/>
                </a:solidFill>
                <a:latin typeface="Times New Roman"/>
                <a:cs typeface="Times New Roman"/>
              </a:rPr>
              <a:t>воспитатель МДОУ ДС №39 </a:t>
            </a:r>
          </a:p>
          <a:p>
            <a:pPr lvl="0">
              <a:defRPr/>
            </a:pPr>
            <a:r>
              <a:rPr lang="ru-RU" altLang="en-US" dirty="0" err="1">
                <a:solidFill>
                  <a:srgbClr val="002060"/>
                </a:solidFill>
                <a:latin typeface="Times New Roman"/>
                <a:cs typeface="Times New Roman"/>
              </a:rPr>
              <a:t>Махнина</a:t>
            </a:r>
            <a:r>
              <a:rPr lang="ru-RU" altLang="en-US" dirty="0">
                <a:solidFill>
                  <a:srgbClr val="002060"/>
                </a:solidFill>
                <a:latin typeface="Times New Roman"/>
                <a:cs typeface="Times New Roman"/>
              </a:rPr>
              <a:t> С.В</a:t>
            </a:r>
          </a:p>
          <a:p>
            <a:pPr lvl="0">
              <a:defRPr/>
            </a:pPr>
            <a:r>
              <a:rPr lang="ru-RU" altLang="en-US" dirty="0" err="1">
                <a:solidFill>
                  <a:srgbClr val="002060"/>
                </a:solidFill>
                <a:latin typeface="Times New Roman"/>
                <a:cs typeface="Times New Roman"/>
              </a:rPr>
              <a:t>г.Копейск</a:t>
            </a:r>
            <a:endParaRPr lang="ru-RU" altLang="en-US" dirty="0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  <p:sp>
        <p:nvSpPr>
          <p:cNvPr id="2" name="Звезда: 5 точек 1">
            <a:extLst>
              <a:ext uri="{FF2B5EF4-FFF2-40B4-BE49-F238E27FC236}">
                <a16:creationId xmlns:a16="http://schemas.microsoft.com/office/drawing/2014/main" id="{CA67B4A0-6213-5275-CC4D-0A136D580387}"/>
              </a:ext>
            </a:extLst>
          </p:cNvPr>
          <p:cNvSpPr/>
          <p:nvPr/>
        </p:nvSpPr>
        <p:spPr>
          <a:xfrm>
            <a:off x="6333423" y="885524"/>
            <a:ext cx="914400" cy="914400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везда: 5 точек 2">
            <a:extLst>
              <a:ext uri="{FF2B5EF4-FFF2-40B4-BE49-F238E27FC236}">
                <a16:creationId xmlns:a16="http://schemas.microsoft.com/office/drawing/2014/main" id="{C534EFD4-FB3E-6A53-9E76-E77BBE471829}"/>
              </a:ext>
            </a:extLst>
          </p:cNvPr>
          <p:cNvSpPr/>
          <p:nvPr/>
        </p:nvSpPr>
        <p:spPr>
          <a:xfrm>
            <a:off x="5640404" y="4138863"/>
            <a:ext cx="914400" cy="914400"/>
          </a:xfrm>
          <a:prstGeom prst="star5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Google Shape;63;p14"/>
          <p:cNvPicPr/>
          <p:nvPr/>
        </p:nvPicPr>
        <p:blipFill rotWithShape="1">
          <a:blip r:embed="rId3">
            <a:alphaModFix/>
          </a:blip>
          <a:stretch>
            <a:fillRect/>
          </a:stretch>
        </p:blipFill>
        <p:spPr>
          <a:xfrm>
            <a:off x="533312" y="1474257"/>
            <a:ext cx="7104461" cy="491699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0" y="505913"/>
            <a:ext cx="63430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" sz="2800" dirty="0">
                <a:solidFill>
                  <a:schemeClr val="accent1">
                    <a:lumMod val="75000"/>
                  </a:schemeClr>
                </a:solidFill>
                <a:highlight>
                  <a:srgbClr val="F3F3F3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Что мы знаем о защитниках Родины? </a:t>
            </a:r>
          </a:p>
          <a:p>
            <a:pPr marL="457200" lvl="0" indent="-4572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" sz="2800" dirty="0">
                <a:solidFill>
                  <a:schemeClr val="accent1">
                    <a:lumMod val="75000"/>
                  </a:schemeClr>
                </a:solidFill>
                <a:highlight>
                  <a:srgbClr val="F3F3F3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Кто они?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Звезда: 5 точек 1">
            <a:extLst>
              <a:ext uri="{FF2B5EF4-FFF2-40B4-BE49-F238E27FC236}">
                <a16:creationId xmlns:a16="http://schemas.microsoft.com/office/drawing/2014/main" id="{EB29E35E-642B-7BB1-F6D8-217CEC1C1F34}"/>
              </a:ext>
            </a:extLst>
          </p:cNvPr>
          <p:cNvSpPr/>
          <p:nvPr/>
        </p:nvSpPr>
        <p:spPr>
          <a:xfrm>
            <a:off x="9038122" y="2656573"/>
            <a:ext cx="1828800" cy="1686827"/>
          </a:xfrm>
          <a:prstGeom prst="star5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751793" y="275271"/>
            <a:ext cx="6096000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900" b="1" dirty="0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Интересные факты о празднике:</a:t>
            </a:r>
            <a:endParaRPr lang="ru-RU" altLang="en-US" sz="2900" b="1" dirty="0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7508" y="825001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" sz="2000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cs typeface="Times New Roman"/>
              </a:rPr>
              <a:t>23 февраля 1918 года в Петрограде советские солдаты одержали победу над немецкими захватчиками. В связи с этим был объявлен день Красной Армии.</a:t>
            </a:r>
            <a:endParaRPr lang="ru-RU" altLang="en-US" sz="2000" dirty="0">
              <a:latin typeface="Times New Roman"/>
              <a:cs typeface="Times New Roman"/>
            </a:endParaRPr>
          </a:p>
        </p:txBody>
      </p:sp>
      <p:pic>
        <p:nvPicPr>
          <p:cNvPr id="7" name="Google Shape;70;p15"/>
          <p:cNvPicPr/>
          <p:nvPr/>
        </p:nvPicPr>
        <p:blipFill rotWithShape="1">
          <a:blip r:embed="rId3">
            <a:alphaModFix/>
          </a:blip>
          <a:stretch>
            <a:fillRect/>
          </a:stretch>
        </p:blipFill>
        <p:spPr>
          <a:xfrm>
            <a:off x="207508" y="2531893"/>
            <a:ext cx="7800634" cy="3961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везда: 5 точек 1">
            <a:extLst>
              <a:ext uri="{FF2B5EF4-FFF2-40B4-BE49-F238E27FC236}">
                <a16:creationId xmlns:a16="http://schemas.microsoft.com/office/drawing/2014/main" id="{666706CF-3602-FC79-ADDB-E88AE484FD12}"/>
              </a:ext>
            </a:extLst>
          </p:cNvPr>
          <p:cNvSpPr/>
          <p:nvPr/>
        </p:nvSpPr>
        <p:spPr>
          <a:xfrm>
            <a:off x="9269128" y="2425566"/>
            <a:ext cx="1732548" cy="1501541"/>
          </a:xfrm>
          <a:prstGeom prst="star5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190500" y="295003"/>
            <a:ext cx="60960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rtl="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/>
            </a:pPr>
            <a:r>
              <a:rPr lang="ru" sz="2900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  <a:latin typeface="Times New Roman"/>
                <a:ea typeface="Merriweather"/>
                <a:cs typeface="Times New Roman"/>
                <a:sym typeface="Merriweather"/>
              </a:rPr>
              <a:t>В этот праздник принято поздравлять не только мужчин, но и женщин-военнослужащих.</a:t>
            </a:r>
            <a:endParaRPr lang="ru-RU" altLang="en-US" sz="2900" dirty="0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</p:txBody>
      </p:sp>
      <p:pic>
        <p:nvPicPr>
          <p:cNvPr id="6" name="Google Shape;76;p16"/>
          <p:cNvPicPr/>
          <p:nvPr/>
        </p:nvPicPr>
        <p:blipFill rotWithShape="1">
          <a:blip r:embed="rId3">
            <a:alphaModFix/>
          </a:blip>
          <a:stretch>
            <a:fillRect/>
          </a:stretch>
        </p:blipFill>
        <p:spPr>
          <a:xfrm>
            <a:off x="428625" y="1895305"/>
            <a:ext cx="6670280" cy="455457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везда: 5 точек 1">
            <a:extLst>
              <a:ext uri="{FF2B5EF4-FFF2-40B4-BE49-F238E27FC236}">
                <a16:creationId xmlns:a16="http://schemas.microsoft.com/office/drawing/2014/main" id="{45771789-0C01-2F1D-43B7-42F8338D1C51}"/>
              </a:ext>
            </a:extLst>
          </p:cNvPr>
          <p:cNvSpPr/>
          <p:nvPr/>
        </p:nvSpPr>
        <p:spPr>
          <a:xfrm>
            <a:off x="8835992" y="2598821"/>
            <a:ext cx="1799924" cy="1992430"/>
          </a:xfrm>
          <a:prstGeom prst="star5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462643" y="343307"/>
            <a:ext cx="609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800" lvl="0" algn="ctr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25000"/>
              <a:defRPr/>
            </a:pPr>
            <a:r>
              <a:rPr lang="ru" sz="3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/>
                <a:cs typeface="Times New Roman"/>
              </a:rPr>
              <a:t>История возникновения праздника?</a:t>
            </a:r>
            <a:endParaRPr lang="ru-RU" altLang="en-US" sz="3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897935"/>
            <a:ext cx="6096000" cy="4842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800" dirty="0">
                <a:solidFill>
                  <a:srgbClr val="000000"/>
                </a:solidFill>
                <a:latin typeface="Times New Roman"/>
                <a:cs typeface="Times New Roman"/>
              </a:rPr>
              <a:t>У праздника было несколько названий: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Char char="★"/>
              <a:defRPr/>
            </a:pPr>
            <a:r>
              <a:rPr lang="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/>
                <a:cs typeface="Times New Roman"/>
              </a:rPr>
              <a:t>День Советской Армии;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Char char="★"/>
              <a:defRPr/>
            </a:pPr>
            <a:r>
              <a:rPr lang="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/>
                <a:cs typeface="Times New Roman"/>
              </a:rPr>
              <a:t>День рождения Красной армии;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Char char="★"/>
              <a:defRPr/>
            </a:pPr>
            <a:r>
              <a:rPr lang="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/>
                <a:cs typeface="Times New Roman"/>
              </a:rPr>
              <a:t>День рождения вооруженных сил и военно-морского флота.</a:t>
            </a: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  <a:defRPr/>
            </a:pPr>
            <a:r>
              <a:rPr lang="ru" sz="2800" dirty="0">
                <a:solidFill>
                  <a:srgbClr val="000000"/>
                </a:solidFill>
                <a:latin typeface="Times New Roman"/>
                <a:cs typeface="Times New Roman"/>
              </a:rPr>
              <a:t>   Сейчас этот праздник называется </a:t>
            </a: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  <a:defRPr/>
            </a:pPr>
            <a:r>
              <a:rPr lang="ru" sz="4800" b="1" i="1" dirty="0">
                <a:solidFill>
                  <a:srgbClr val="FF0000"/>
                </a:solidFill>
                <a:latin typeface="Times New Roman"/>
                <a:cs typeface="Times New Roman"/>
              </a:rPr>
              <a:t>Днём Защитника Отечества</a:t>
            </a:r>
            <a:r>
              <a:rPr lang="ru" sz="4800" b="1" dirty="0">
                <a:solidFill>
                  <a:srgbClr val="000000"/>
                </a:solidFill>
                <a:latin typeface="Times New Roman"/>
                <a:cs typeface="Times New Roman"/>
              </a:rPr>
              <a:t>...</a:t>
            </a:r>
            <a:endParaRPr lang="ru-RU" altLang="en-US" sz="4800" b="1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Google Shape;97;p19"/>
          <p:cNvPicPr/>
          <p:nvPr/>
        </p:nvPicPr>
        <p:blipFill rotWithShape="1">
          <a:blip r:embed="rId3">
            <a:alphaModFix/>
          </a:blip>
          <a:stretch>
            <a:fillRect/>
          </a:stretch>
        </p:blipFill>
        <p:spPr>
          <a:xfrm>
            <a:off x="904600" y="2339610"/>
            <a:ext cx="6980361" cy="396768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0" y="-510267"/>
            <a:ext cx="781390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sz="3200" b="0" dirty="0">
              <a:latin typeface="Times New Roman"/>
              <a:cs typeface="Times New Roman"/>
            </a:endParaRPr>
          </a:p>
          <a:p>
            <a: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" sz="3200" dirty="0">
                <a:latin typeface="Times New Roman"/>
                <a:cs typeface="Times New Roman"/>
              </a:rPr>
              <a:t>    </a:t>
            </a:r>
            <a:r>
              <a:rPr lang="ru" sz="3200" dirty="0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Главная задача российской армии: защитить тех, </a:t>
            </a:r>
          </a:p>
          <a:p>
            <a: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" sz="3200" dirty="0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кто живёт на территории Российской Федерации. </a:t>
            </a:r>
            <a:endParaRPr lang="ru-RU" altLang="en-US" sz="3200" dirty="0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" name="Звезда: 5 точек 1">
            <a:extLst>
              <a:ext uri="{FF2B5EF4-FFF2-40B4-BE49-F238E27FC236}">
                <a16:creationId xmlns:a16="http://schemas.microsoft.com/office/drawing/2014/main" id="{3F950B54-2764-3A90-26D9-2C216DA71D3C}"/>
              </a:ext>
            </a:extLst>
          </p:cNvPr>
          <p:cNvSpPr/>
          <p:nvPr/>
        </p:nvSpPr>
        <p:spPr>
          <a:xfrm>
            <a:off x="9086248" y="2656573"/>
            <a:ext cx="1838426" cy="1520791"/>
          </a:xfrm>
          <a:prstGeom prst="star5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292554" y="275272"/>
            <a:ext cx="6096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3200" dirty="0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Кто такие защитники Отечества?</a:t>
            </a:r>
            <a:endParaRPr lang="ru-RU" altLang="en-US" sz="3200" dirty="0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80939"/>
            <a:ext cx="6096000" cy="3744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3200" b="1" dirty="0">
                <a:solidFill>
                  <a:srgbClr val="000000"/>
                </a:solidFill>
                <a:latin typeface="Times New Roman"/>
                <a:cs typeface="Times New Roman"/>
              </a:rPr>
              <a:t>Отечество</a:t>
            </a:r>
            <a:r>
              <a:rPr lang="ru" sz="3200" dirty="0">
                <a:solidFill>
                  <a:srgbClr val="000000"/>
                </a:solidFill>
                <a:latin typeface="Times New Roman"/>
                <a:cs typeface="Times New Roman"/>
              </a:rPr>
              <a:t> - </a:t>
            </a:r>
            <a:r>
              <a:rPr lang="ru" sz="3200" dirty="0">
                <a:latin typeface="Times New Roman"/>
                <a:cs typeface="Times New Roman"/>
              </a:rPr>
              <a:t>это место, где жили наши предки, деды и отцы, где живешь сейчас ты. </a:t>
            </a:r>
          </a:p>
          <a:p>
            <a:pPr marL="0" lvl="0" indent="0" rtl="0">
              <a:spcBef>
                <a:spcPts val="1600"/>
              </a:spcBef>
              <a:spcAft>
                <a:spcPts val="0"/>
              </a:spcAft>
              <a:buNone/>
              <a:defRPr/>
            </a:pPr>
            <a:r>
              <a:rPr lang="ru" sz="3200" b="1" dirty="0">
                <a:solidFill>
                  <a:srgbClr val="000000"/>
                </a:solidFill>
                <a:latin typeface="Times New Roman"/>
                <a:cs typeface="Times New Roman"/>
              </a:rPr>
              <a:t>Защитник Отечества </a:t>
            </a:r>
            <a:r>
              <a:rPr lang="ru" sz="3200" dirty="0">
                <a:solidFill>
                  <a:srgbClr val="000000"/>
                </a:solidFill>
                <a:latin typeface="Times New Roman"/>
                <a:cs typeface="Times New Roman"/>
              </a:rPr>
              <a:t>- это человек, который любит свою Родину и готовый погибнуть</a:t>
            </a:r>
            <a:r>
              <a:rPr lang="ru-RU" altLang="en-US" sz="32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ru" sz="3200" dirty="0">
                <a:solidFill>
                  <a:srgbClr val="000000"/>
                </a:solidFill>
                <a:latin typeface="Times New Roman"/>
                <a:cs typeface="Times New Roman"/>
              </a:rPr>
              <a:t>ради защиты Отечества.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258535" y="210638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Военные профессии</a:t>
            </a:r>
            <a:endParaRPr lang="ru-RU" altLang="en-US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pic>
        <p:nvPicPr>
          <p:cNvPr id="6" name="Picture 2" descr="https://w-dog.ru/wallpapers/0/3/509748298574432/sikorskij-hh-60-prolozhit-yastreba-seryj-soldaty-voennye-vertolet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5072062" y="210638"/>
            <a:ext cx="3886045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4" descr="http://www.playcast.ru/uploads/2016/05/14/18639899.jpg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258535" y="2639530"/>
            <a:ext cx="5024437" cy="33522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Picture 4" descr="http://s019.radikal.ru/i636/1205/74/0c3983eb3da9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5085643" y="449580"/>
            <a:ext cx="5290222" cy="52902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Моряк</a:t>
            </a:r>
            <a:endParaRPr lang="ru-RU" altLang="en-US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829627"/>
            <a:ext cx="6096000" cy="25993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На мачте наш трехцветный флаг,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На палубе стоит моряк.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И знает, что моря страны,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Границы океанов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И днем, и ночью быть должны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Под бдительной охраной! </a:t>
            </a:r>
            <a:endParaRPr lang="ru-RU" altLang="en-US" sz="2800">
              <a:solidFill>
                <a:schemeClr val="dk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Picture 2" descr="http://www.infovoronezh.ru/images/News/6712758783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830506" y="1465188"/>
            <a:ext cx="6109636" cy="39276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Танкист</a:t>
            </a:r>
            <a:endParaRPr lang="ru-RU" altLang="en-US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21273"/>
            <a:ext cx="6096000" cy="1687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Везде, как будто вездеход,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На гусеницах танк пройдет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Ствол орудийный впереди,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Опасно, враг, не подходи!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Танк прочной защищен броней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И сможет встретить бой!</a:t>
            </a:r>
            <a:endParaRPr lang="ru-RU" altLang="en-US" sz="2800">
              <a:solidFill>
                <a:schemeClr val="dk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Picture 2" descr="https://i.ytimg.com/vi/xE3Sc-8Bl6c/maxresdefault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588981" y="1224741"/>
            <a:ext cx="7045773" cy="44085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0" y="0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Лётчик</a:t>
            </a:r>
            <a:endParaRPr lang="ru-RU" altLang="en-US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986979"/>
            <a:ext cx="6096000" cy="1154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 Он металлическую птицу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 Поднимет в облака.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 Теперь воздушная    граница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 Надежна и крепка!</a:t>
            </a:r>
            <a:endParaRPr lang="ru-RU" altLang="en-US" sz="2800">
              <a:solidFill>
                <a:schemeClr val="dk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Picture 2" descr="https://xn----8sbedibbx1djfkj.xn--p1ai/wp-content/uploads/2015/03/eab0c716c93266b88f763c875f1ff63d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942766" y="921869"/>
            <a:ext cx="5981607" cy="44850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Подводник</a:t>
            </a:r>
            <a:endParaRPr lang="ru-RU" altLang="en-US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6735"/>
            <a:ext cx="6096000" cy="1992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Вот дивная картина -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Выходит из глубин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Стальная субмарина,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Как будто бы дельфин!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Подводники в ней служат -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Они и там, и тут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Под водной гладью кружат,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Границу берегут!</a:t>
            </a:r>
            <a:endParaRPr lang="ru-RU" altLang="en-US" sz="2800">
              <a:solidFill>
                <a:schemeClr val="dk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Picture 2" descr="https://s.om1.ru/localStorage/news/3a/90/b8/ed/3a90b8ed_resizedScaled_1020to574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209692" y="996709"/>
            <a:ext cx="7803732" cy="43914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Десантник</a:t>
            </a:r>
            <a:endParaRPr lang="ru-RU" altLang="en-US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799148"/>
            <a:ext cx="6096000" cy="1687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Десантники в минуты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Спускаются с небес.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Распутав парашюты,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Прочешут  темный лес,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Овраги, горы и луга.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Найдут опасного врага.</a:t>
            </a:r>
            <a:endParaRPr lang="ru-RU" altLang="en-US" sz="2800">
              <a:solidFill>
                <a:schemeClr val="dk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Picture 2" descr="http://vestikavkaza.ru/upload/nvk/2014_Jul/Sapery-CHechni-i-Ingushetii-poluchili-novoe-obmundirovanie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969979" y="973750"/>
            <a:ext cx="6434447" cy="4910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Сапёр</a:t>
            </a:r>
            <a:endParaRPr lang="ru-RU" altLang="en-US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70696"/>
            <a:ext cx="6096000" cy="2221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Давно закончилась война,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Но след оставила она -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Бывает, среди грядок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Закопаны снаряды.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И с техникой придет сапер,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Чтоб обезвредить поле.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Не будет взрывов с этих пор,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Беды, и слез, и боли!</a:t>
            </a:r>
            <a:endParaRPr lang="ru-RU" altLang="en-US" sz="2800">
              <a:solidFill>
                <a:schemeClr val="dk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Picture 2" descr="https://topwar.ru/uploads/posts/2013-06/1371595914_voen_vrachi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537951" y="834411"/>
            <a:ext cx="6918234" cy="51891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Военный врач</a:t>
            </a:r>
            <a:endParaRPr lang="ru-RU" altLang="en-US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834411"/>
            <a:ext cx="6096000" cy="2221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Солдат у вражеских высот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Был ранен утром рано.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Отважный военврач спасет,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Он перевяжет раны!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Врач извлечет из ран солдата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Два небольших осколка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И скажет: "Унывать не надо! 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Живи, братишка, долго!"</a:t>
            </a:r>
            <a:endParaRPr lang="ru-RU" altLang="en-US" sz="2800">
              <a:solidFill>
                <a:schemeClr val="dk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Picture 10" descr="https://www.infpol.ru/upload/iblock/42d/42d4279602aca08f6119bdeea647f008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793086" y="1078399"/>
            <a:ext cx="7032205" cy="47012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Пограничник</a:t>
            </a:r>
            <a:endParaRPr lang="ru-RU" altLang="en-US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80765"/>
            <a:ext cx="6096000" cy="2945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Пограничник на посту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Зорко смотрит в темноту.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За спиной его страна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В мирный сон погружена.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На границе ночь тревожна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Ночью всякое возможно,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Но спокоен часовой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Потому, что за спиной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Наша армия стоит,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Труд и сон людей хранит;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Что богата и сильна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Наша мирная страна.</a:t>
            </a:r>
            <a:endParaRPr lang="ru-RU" altLang="en-US" sz="2800">
              <a:solidFill>
                <a:schemeClr val="dk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solidFill>
              <a:schemeClr val="lt1"/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</a:effectLst>
        </p:spPr>
      </p:pic>
      <p:pic>
        <p:nvPicPr>
          <p:cNvPr id="5" name="Picture 2" descr="http://globalsuntech.com/images/articles/20160519/68c95a3177932d231060af220ad5a54e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5438068" y="2163808"/>
            <a:ext cx="6753932" cy="44827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0" y="449580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Артиллерист – это бог войны,</a:t>
            </a:r>
          </a:p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Накроет метко врага огнём,</a:t>
            </a:r>
          </a:p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Даже если цели почти не видны</a:t>
            </a:r>
          </a:p>
          <a:p>
            <a:pPr lvl="0">
              <a:defRPr/>
            </a:pPr>
            <a:r>
              <a:rPr lang="ru-RU" sz="2800">
                <a:solidFill>
                  <a:schemeClr val="dk1"/>
                </a:solidFill>
                <a:latin typeface="Times New Roman"/>
                <a:cs typeface="Times New Roman"/>
              </a:rPr>
              <a:t>Уверенность, меткость всегда при нём!</a:t>
            </a: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endParaRPr lang="ru-RU" sz="2800">
              <a:solidFill>
                <a:schemeClr val="dk1"/>
              </a:solidFill>
              <a:latin typeface="Times New Roman"/>
              <a:cs typeface="Times New Roman"/>
            </a:endParaRPr>
          </a:p>
          <a:p>
            <a:pPr lvl="0">
              <a:defRPr/>
            </a:pPr>
            <a:br>
              <a:rPr lang="ru-RU" sz="2800">
                <a:solidFill>
                  <a:schemeClr val="dk1"/>
                </a:solidFill>
                <a:cs typeface="Times New Roman"/>
              </a:rPr>
            </a:br>
            <a:endParaRPr lang="ru-RU" altLang="en-US" sz="2800">
              <a:solidFill>
                <a:schemeClr val="dk1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6096000" cy="4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Артиллерист</a:t>
            </a:r>
            <a:endParaRPr lang="ru-RU" altLang="en-US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2BBA8C-8111-A2DD-B238-DFA229BB6731}"/>
              </a:ext>
            </a:extLst>
          </p:cNvPr>
          <p:cNvSpPr txBox="1"/>
          <p:nvPr/>
        </p:nvSpPr>
        <p:spPr>
          <a:xfrm>
            <a:off x="686602" y="861461"/>
            <a:ext cx="108187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dirty="0"/>
              <a:t>Спасибо за внимание!!!</a:t>
            </a:r>
          </a:p>
        </p:txBody>
      </p:sp>
      <p:sp>
        <p:nvSpPr>
          <p:cNvPr id="3" name="Звезда: 5 точек 2">
            <a:extLst>
              <a:ext uri="{FF2B5EF4-FFF2-40B4-BE49-F238E27FC236}">
                <a16:creationId xmlns:a16="http://schemas.microsoft.com/office/drawing/2014/main" id="{F1C822DB-6730-0476-0710-3E744A1FBBB4}"/>
              </a:ext>
            </a:extLst>
          </p:cNvPr>
          <p:cNvSpPr/>
          <p:nvPr/>
        </p:nvSpPr>
        <p:spPr>
          <a:xfrm>
            <a:off x="2521819" y="4610501"/>
            <a:ext cx="1164657" cy="1058779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везда: 5 точек 3">
            <a:extLst>
              <a:ext uri="{FF2B5EF4-FFF2-40B4-BE49-F238E27FC236}">
                <a16:creationId xmlns:a16="http://schemas.microsoft.com/office/drawing/2014/main" id="{4DDAF800-F67F-1190-C48D-9CA3B133109D}"/>
              </a:ext>
            </a:extLst>
          </p:cNvPr>
          <p:cNvSpPr/>
          <p:nvPr/>
        </p:nvSpPr>
        <p:spPr>
          <a:xfrm>
            <a:off x="9856269" y="3429000"/>
            <a:ext cx="1097280" cy="1114124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везда: 5 точек 4">
            <a:extLst>
              <a:ext uri="{FF2B5EF4-FFF2-40B4-BE49-F238E27FC236}">
                <a16:creationId xmlns:a16="http://schemas.microsoft.com/office/drawing/2014/main" id="{F6120C1D-3C8A-8866-7C01-59E6EDA26BFD}"/>
              </a:ext>
            </a:extLst>
          </p:cNvPr>
          <p:cNvSpPr/>
          <p:nvPr/>
        </p:nvSpPr>
        <p:spPr>
          <a:xfrm>
            <a:off x="10799545" y="596766"/>
            <a:ext cx="577515" cy="490889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везда: 5 точек 5">
            <a:extLst>
              <a:ext uri="{FF2B5EF4-FFF2-40B4-BE49-F238E27FC236}">
                <a16:creationId xmlns:a16="http://schemas.microsoft.com/office/drawing/2014/main" id="{0B72B1BD-27FA-1999-2D93-D1F55929472E}"/>
              </a:ext>
            </a:extLst>
          </p:cNvPr>
          <p:cNvSpPr/>
          <p:nvPr/>
        </p:nvSpPr>
        <p:spPr>
          <a:xfrm>
            <a:off x="1703671" y="596766"/>
            <a:ext cx="577516" cy="635268"/>
          </a:xfrm>
          <a:prstGeom prst="star5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везда: 5 точек 6">
            <a:extLst>
              <a:ext uri="{FF2B5EF4-FFF2-40B4-BE49-F238E27FC236}">
                <a16:creationId xmlns:a16="http://schemas.microsoft.com/office/drawing/2014/main" id="{706E8B5A-49E6-7364-8316-053459D8B977}"/>
              </a:ext>
            </a:extLst>
          </p:cNvPr>
          <p:cNvSpPr/>
          <p:nvPr/>
        </p:nvSpPr>
        <p:spPr>
          <a:xfrm>
            <a:off x="6901314" y="3763478"/>
            <a:ext cx="577515" cy="606391"/>
          </a:xfrm>
          <a:prstGeom prst="star5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194531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</TotalTime>
  <Words>519</Words>
  <Application>Microsoft Office PowerPoint</Application>
  <PresentationFormat>Широкоэкранный</PresentationFormat>
  <Paragraphs>46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Century Gothic</vt:lpstr>
      <vt:lpstr>Times New Roman</vt:lpstr>
      <vt:lpstr>Wingdings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>HP Inc.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1</dc:creator>
  <cp:lastModifiedBy>Roman</cp:lastModifiedBy>
  <cp:revision>364</cp:revision>
  <dcterms:created xsi:type="dcterms:W3CDTF">2022-02-21T15:42:36Z</dcterms:created>
  <dcterms:modified xsi:type="dcterms:W3CDTF">2026-02-12T14:56:34Z</dcterms:modified>
  <cp:version>1100.0100.01</cp:version>
</cp:coreProperties>
</file>