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81" r:id="rId4"/>
    <p:sldId id="282" r:id="rId5"/>
    <p:sldId id="285" r:id="rId6"/>
    <p:sldId id="284" r:id="rId7"/>
    <p:sldId id="257" r:id="rId8"/>
    <p:sldId id="283" r:id="rId9"/>
    <p:sldId id="258" r:id="rId10"/>
    <p:sldId id="261" r:id="rId11"/>
    <p:sldId id="259" r:id="rId12"/>
    <p:sldId id="262" r:id="rId13"/>
    <p:sldId id="260" r:id="rId14"/>
    <p:sldId id="263" r:id="rId15"/>
    <p:sldId id="270" r:id="rId16"/>
    <p:sldId id="271" r:id="rId17"/>
    <p:sldId id="272" r:id="rId18"/>
    <p:sldId id="273" r:id="rId19"/>
    <p:sldId id="266" r:id="rId20"/>
    <p:sldId id="267" r:id="rId21"/>
    <p:sldId id="265" r:id="rId22"/>
    <p:sldId id="268" r:id="rId23"/>
    <p:sldId id="264" r:id="rId24"/>
    <p:sldId id="269" r:id="rId25"/>
    <p:sldId id="278" r:id="rId26"/>
    <p:sldId id="275" r:id="rId27"/>
    <p:sldId id="276" r:id="rId28"/>
    <p:sldId id="277" r:id="rId29"/>
    <p:sldId id="279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2" autoAdjust="0"/>
    <p:restoredTop sz="94660"/>
  </p:normalViewPr>
  <p:slideViewPr>
    <p:cSldViewPr snapToGrid="0">
      <p:cViewPr varScale="1">
        <p:scale>
          <a:sx n="70" d="100"/>
          <a:sy n="70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73C52-4DC8-4487-BAB0-54B5585AD4BC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5C6F8-93FB-49AF-85FD-F3024B7097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8692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73C52-4DC8-4487-BAB0-54B5585AD4BC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5C6F8-93FB-49AF-85FD-F3024B7097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069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73C52-4DC8-4487-BAB0-54B5585AD4BC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5C6F8-93FB-49AF-85FD-F3024B7097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882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73C52-4DC8-4487-BAB0-54B5585AD4BC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5C6F8-93FB-49AF-85FD-F3024B7097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135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73C52-4DC8-4487-BAB0-54B5585AD4BC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5C6F8-93FB-49AF-85FD-F3024B7097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848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73C52-4DC8-4487-BAB0-54B5585AD4BC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5C6F8-93FB-49AF-85FD-F3024B7097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216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73C52-4DC8-4487-BAB0-54B5585AD4BC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5C6F8-93FB-49AF-85FD-F3024B7097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274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73C52-4DC8-4487-BAB0-54B5585AD4BC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5C6F8-93FB-49AF-85FD-F3024B7097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8147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73C52-4DC8-4487-BAB0-54B5585AD4BC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5C6F8-93FB-49AF-85FD-F3024B7097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713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73C52-4DC8-4487-BAB0-54B5585AD4BC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5C6F8-93FB-49AF-85FD-F3024B7097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962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73C52-4DC8-4487-BAB0-54B5585AD4BC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5C6F8-93FB-49AF-85FD-F3024B7097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473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73C52-4DC8-4487-BAB0-54B5585AD4BC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5C6F8-93FB-49AF-85FD-F3024B7097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087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64191" y="1214438"/>
            <a:ext cx="9144000" cy="3712404"/>
          </a:xfrm>
        </p:spPr>
        <p:txBody>
          <a:bodyPr>
            <a:normAutofit/>
          </a:bodyPr>
          <a:lstStyle/>
          <a:p>
            <a:r>
              <a:rPr lang="ru-RU" dirty="0" smtClean="0"/>
              <a:t>Учебный план по обновленным </a:t>
            </a:r>
            <a:r>
              <a:rPr lang="ru-RU" dirty="0" smtClean="0"/>
              <a:t>ФГОС: как составить, на что обратить внимание.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428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61" y="163774"/>
            <a:ext cx="10645254" cy="6476894"/>
          </a:xfrm>
        </p:spPr>
      </p:pic>
    </p:spTree>
    <p:extLst>
      <p:ext uri="{BB962C8B-B14F-4D97-AF65-F5344CB8AC3E}">
        <p14:creationId xmlns:p14="http://schemas.microsoft.com/office/powerpoint/2010/main" val="136952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81" y="0"/>
            <a:ext cx="107836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66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92" y="286603"/>
            <a:ext cx="10048196" cy="619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33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015" y="477673"/>
            <a:ext cx="9278806" cy="586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33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82" y="113450"/>
            <a:ext cx="6194328" cy="374886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210" y="2101755"/>
            <a:ext cx="5845790" cy="4380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53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4716" y="177421"/>
            <a:ext cx="11149084" cy="6796585"/>
          </a:xfrm>
        </p:spPr>
        <p:txBody>
          <a:bodyPr>
            <a:normAutofit/>
          </a:bodyPr>
          <a:lstStyle/>
          <a:p>
            <a:r>
              <a:rPr lang="ru-RU" dirty="0"/>
              <a:t>Учебный  план образовательных организаций, реализующих </a:t>
            </a:r>
            <a:r>
              <a:rPr lang="ru-RU" dirty="0" smtClean="0"/>
              <a:t>ООП </a:t>
            </a:r>
            <a:r>
              <a:rPr lang="ru-RU" dirty="0"/>
              <a:t>Н</a:t>
            </a:r>
            <a:r>
              <a:rPr lang="ru-RU" dirty="0" smtClean="0"/>
              <a:t>ОО и ООО </a:t>
            </a:r>
            <a:r>
              <a:rPr lang="ru-RU" dirty="0"/>
              <a:t>(далее учебный план), обеспечивает реализацию требований ФГОС, определяет общие рамки отбора учебного материала, формирования перечня результатов образования и организации образовательной деятельности.</a:t>
            </a:r>
          </a:p>
          <a:p>
            <a:r>
              <a:rPr lang="ru-RU" dirty="0"/>
              <a:t> Учебный  план:</a:t>
            </a:r>
          </a:p>
          <a:p>
            <a:r>
              <a:rPr lang="ru-RU" b="1" dirty="0"/>
              <a:t>— фиксирует максимальный объем учебной нагрузки обучающихся;</a:t>
            </a:r>
          </a:p>
          <a:p>
            <a:r>
              <a:rPr lang="ru-RU" b="1" dirty="0"/>
              <a:t>— определяет (регламентирует) перечень учебных предметов, курсов и время, отводимое на их освоение и организацию;</a:t>
            </a:r>
          </a:p>
          <a:p>
            <a:r>
              <a:rPr lang="ru-RU" b="1" dirty="0"/>
              <a:t>— распределяет учебные предметы, курсы, модули по классам и учебным годам.</a:t>
            </a:r>
          </a:p>
          <a:p>
            <a:r>
              <a:rPr lang="ru-RU" dirty="0"/>
              <a:t>Учебный план состоит из двух частей: </a:t>
            </a:r>
            <a:r>
              <a:rPr lang="ru-RU" b="1" dirty="0"/>
              <a:t>обязательной части и части, формируемой участниками образовательных отношений.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15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1639728"/>
              </p:ext>
            </p:extLst>
          </p:nvPr>
        </p:nvGraphicFramePr>
        <p:xfrm>
          <a:off x="1528548" y="1583139"/>
          <a:ext cx="9294126" cy="3998796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098042"/>
                <a:gridCol w="3098042"/>
                <a:gridCol w="3098042"/>
              </a:tblGrid>
              <a:tr h="1546250">
                <a:tc>
                  <a:txBody>
                    <a:bodyPr/>
                    <a:lstStyle/>
                    <a:p>
                      <a:r>
                        <a:rPr lang="ru-RU" dirty="0" smtClean="0"/>
                        <a:t>Учебный план (ступень)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Обязательная часть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Часть,</a:t>
                      </a:r>
                      <a:r>
                        <a:rPr lang="ru-RU" baseline="0" dirty="0" smtClean="0"/>
                        <a:t> формируемая  участниками образовательных отношений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6273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НОО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80%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20%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6273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ООО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70%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30%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8032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4715" y="177421"/>
            <a:ext cx="11987283" cy="6796585"/>
          </a:xfrm>
        </p:spPr>
        <p:txBody>
          <a:bodyPr>
            <a:normAutofit/>
          </a:bodyPr>
          <a:lstStyle/>
          <a:p>
            <a:endParaRPr lang="ru-RU" sz="3200" dirty="0" smtClean="0"/>
          </a:p>
          <a:p>
            <a:endParaRPr lang="ru-RU" sz="3200" dirty="0"/>
          </a:p>
          <a:p>
            <a:r>
              <a:rPr lang="ru-RU" sz="3200" dirty="0" smtClean="0"/>
              <a:t>32.1</a:t>
            </a:r>
            <a:r>
              <a:rPr lang="ru-RU" sz="3200" dirty="0"/>
              <a:t>. Учебный план программы начального общего образования, в том числе адаптированной (далее - учебный план), обеспечивает реализацию требований ФГОС, определяет учебную нагрузку в соответствии с требованиями к организации образовательной деятельности к учебной нагрузке при 5-дневной (или 6-дневной) учебной неделе, предусмотренными Гигиеническими нормативами и Санитарно-эпидемиологическими требованиями, перечень учебных предметов, учебных курсов, учебных модулей.</a:t>
            </a:r>
          </a:p>
        </p:txBody>
      </p:sp>
    </p:spTree>
    <p:extLst>
      <p:ext uri="{BB962C8B-B14F-4D97-AF65-F5344CB8AC3E}">
        <p14:creationId xmlns:p14="http://schemas.microsoft.com/office/powerpoint/2010/main" val="307645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32012"/>
            <a:ext cx="10515600" cy="10645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/>
              <a:t>Гигиенические требования к максимальным величинам недельной образовательной нагрузки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63" y="955343"/>
            <a:ext cx="10440537" cy="5677469"/>
          </a:xfrm>
        </p:spPr>
      </p:pic>
    </p:spTree>
    <p:extLst>
      <p:ext uri="{BB962C8B-B14F-4D97-AF65-F5344CB8AC3E}">
        <p14:creationId xmlns:p14="http://schemas.microsoft.com/office/powerpoint/2010/main" val="9978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4715" y="177421"/>
            <a:ext cx="11987283" cy="6796585"/>
          </a:xfrm>
        </p:spPr>
        <p:txBody>
          <a:bodyPr>
            <a:normAutofit/>
          </a:bodyPr>
          <a:lstStyle/>
          <a:p>
            <a:endParaRPr lang="ru-RU" sz="3200" dirty="0" smtClean="0"/>
          </a:p>
          <a:p>
            <a:pPr marL="0" indent="0">
              <a:buNone/>
            </a:pPr>
            <a:endParaRPr lang="ru-RU" sz="32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166323"/>
              </p:ext>
            </p:extLst>
          </p:nvPr>
        </p:nvGraphicFramePr>
        <p:xfrm>
          <a:off x="1064524" y="60655"/>
          <a:ext cx="9567082" cy="3634494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4783541"/>
                <a:gridCol w="4783541"/>
              </a:tblGrid>
              <a:tr h="465382">
                <a:tc>
                  <a:txBody>
                    <a:bodyPr/>
                    <a:lstStyle/>
                    <a:p>
                      <a:pPr marL="288290" marR="51435" indent="13779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Предметная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область</a:t>
                      </a:r>
                      <a:r>
                        <a:rPr lang="en-US" sz="1200" dirty="0">
                          <a:effectLst/>
                        </a:rPr>
                        <a:t>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Предметы</a:t>
                      </a:r>
                      <a:r>
                        <a:rPr lang="en-US" sz="1200" dirty="0">
                          <a:effectLst/>
                        </a:rPr>
                        <a:t> (</a:t>
                      </a:r>
                      <a:r>
                        <a:rPr lang="en-US" sz="1200" dirty="0" err="1">
                          <a:effectLst/>
                        </a:rPr>
                        <a:t>учебные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модули</a:t>
                      </a:r>
                      <a:r>
                        <a:rPr lang="en-US" sz="1200" dirty="0">
                          <a:effectLst/>
                        </a:rPr>
                        <a:t>) </a:t>
                      </a:r>
                      <a:endParaRPr lang="ru-RU" sz="1200" dirty="0">
                        <a:effectLst/>
                      </a:endParaRPr>
                    </a:p>
                    <a:p>
                      <a:pPr marL="288290" marR="10160" indent="13779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154">
                <a:tc rowSpan="2">
                  <a:txBody>
                    <a:bodyPr/>
                    <a:lstStyle/>
                    <a:p>
                      <a:pPr marL="2286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Русский язык и литературное чтение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Русский язык  </a:t>
                      </a:r>
                      <a:endParaRPr lang="ru-RU" sz="120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4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Литературное чтение  </a:t>
                      </a:r>
                      <a:endParaRPr lang="ru-RU" sz="120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955">
                <a:tc rowSpan="2">
                  <a:txBody>
                    <a:bodyPr/>
                    <a:lstStyle/>
                    <a:p>
                      <a:pPr marL="288290" indent="13779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Родной язык и литературное чтение на родном языке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6000"/>
                        </a:lnSpc>
                        <a:spcAft>
                          <a:spcPts val="255"/>
                        </a:spcAft>
                      </a:pPr>
                      <a:r>
                        <a:rPr lang="ru-RU" sz="1200" dirty="0">
                          <a:effectLst/>
                        </a:rPr>
                        <a:t>Родной язык и (или) государственный язык республики Российской </a:t>
                      </a:r>
                      <a:r>
                        <a:rPr lang="en-US" sz="1200" dirty="0" err="1" smtClean="0">
                          <a:effectLst/>
                        </a:rPr>
                        <a:t>Федерации</a:t>
                      </a:r>
                      <a:r>
                        <a:rPr lang="en-US" sz="1200" dirty="0">
                          <a:effectLst/>
                        </a:rPr>
                        <a:t>*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1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8290" marR="9525" indent="13779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Литературное чтение на родном языке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394"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Иностранный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язык</a:t>
                      </a:r>
                      <a:r>
                        <a:rPr lang="en-US" sz="1200" dirty="0">
                          <a:effectLst/>
                        </a:rPr>
                        <a:t>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Иностранный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язык</a:t>
                      </a:r>
                      <a:r>
                        <a:rPr lang="en-US" sz="1200" dirty="0">
                          <a:effectLst/>
                        </a:rPr>
                        <a:t>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394"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Математика</a:t>
                      </a:r>
                      <a:r>
                        <a:rPr lang="en-US" sz="1200" dirty="0">
                          <a:effectLst/>
                        </a:rPr>
                        <a:t> и </a:t>
                      </a:r>
                      <a:r>
                        <a:rPr lang="en-US" sz="1200" dirty="0" err="1">
                          <a:effectLst/>
                        </a:rPr>
                        <a:t>информатика</a:t>
                      </a:r>
                      <a:r>
                        <a:rPr lang="en-US" sz="1200" dirty="0">
                          <a:effectLst/>
                        </a:rPr>
                        <a:t>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Математика</a:t>
                      </a:r>
                      <a:r>
                        <a:rPr lang="en-US" sz="1200" dirty="0">
                          <a:effectLst/>
                        </a:rPr>
                        <a:t> 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497"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75"/>
                        </a:spcAft>
                      </a:pPr>
                      <a:r>
                        <a:rPr lang="ru-RU" sz="1200" dirty="0">
                          <a:effectLst/>
                        </a:rPr>
                        <a:t>Обществознание и естествознание </a:t>
                      </a:r>
                      <a:r>
                        <a:rPr lang="ru-RU" sz="1200" dirty="0" smtClean="0">
                          <a:effectLst/>
                        </a:rPr>
                        <a:t>("</a:t>
                      </a:r>
                      <a:r>
                        <a:rPr lang="ru-RU" sz="1200" dirty="0">
                          <a:effectLst/>
                        </a:rPr>
                        <a:t>окружающий мир")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Окружающий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мир</a:t>
                      </a:r>
                      <a:r>
                        <a:rPr lang="en-US" sz="1200" dirty="0">
                          <a:effectLst/>
                        </a:rPr>
                        <a:t>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137">
                <a:tc rowSpan="2"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Основы религиозных культур и светской этики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учебный </a:t>
                      </a:r>
                      <a:r>
                        <a:rPr lang="ru-RU" sz="1200" dirty="0">
                          <a:effectLst/>
                        </a:rPr>
                        <a:t>модуль: "Основы православной культуры";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3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8290" marR="34290" indent="137795" algn="just">
                        <a:lnSpc>
                          <a:spcPct val="115000"/>
                        </a:lnSpc>
                        <a:spcAft>
                          <a:spcPts val="125"/>
                        </a:spcAft>
                      </a:pPr>
                      <a:r>
                        <a:rPr lang="ru-RU" sz="1200" dirty="0">
                          <a:effectLst/>
                        </a:rPr>
                        <a:t>учебный модуль: "Основы иудейской культуры"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747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670606"/>
              </p:ext>
            </p:extLst>
          </p:nvPr>
        </p:nvGraphicFramePr>
        <p:xfrm>
          <a:off x="1078172" y="3725838"/>
          <a:ext cx="9553434" cy="3073764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4776717"/>
                <a:gridCol w="4776717"/>
              </a:tblGrid>
              <a:tr h="232012">
                <a:tc rowSpan="4"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68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8290" marR="34290" indent="137795" algn="just">
                        <a:lnSpc>
                          <a:spcPct val="115000"/>
                        </a:lnSpc>
                        <a:spcAft>
                          <a:spcPts val="135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учебный модуль: "Основы буддийской культуры"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68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94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8290" marR="34290" indent="137795" algn="just">
                        <a:lnSpc>
                          <a:spcPct val="107000"/>
                        </a:lnSpc>
                        <a:spcAft>
                          <a:spcPts val="265"/>
                        </a:spcAft>
                      </a:pPr>
                      <a:r>
                        <a:rPr lang="ru-RU" sz="1200" dirty="0">
                          <a:effectLst/>
                        </a:rPr>
                        <a:t>учебный модуль: "Основы исламской культуры"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68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8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8290" marR="34290" indent="13779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учебный модуль: "Основы религиозных культур народов России"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68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1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8290" indent="137795" algn="just">
                        <a:lnSpc>
                          <a:spcPct val="107000"/>
                        </a:lnSpc>
                        <a:spcAft>
                          <a:spcPts val="160"/>
                        </a:spcAft>
                      </a:pPr>
                      <a:r>
                        <a:rPr lang="ru-RU" sz="1200" dirty="0">
                          <a:effectLst/>
                        </a:rPr>
                        <a:t>учебный модуль: 	"Основы 	светской этики"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68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111">
                <a:tc rowSpan="2"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Искусство</a:t>
                      </a:r>
                      <a:r>
                        <a:rPr lang="en-US" sz="1200" dirty="0">
                          <a:effectLst/>
                        </a:rPr>
                        <a:t>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68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Музыка</a:t>
                      </a:r>
                      <a:r>
                        <a:rPr lang="en-US" sz="1200" dirty="0">
                          <a:effectLst/>
                        </a:rPr>
                        <a:t>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68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1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Изобразительное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искусство</a:t>
                      </a:r>
                      <a:r>
                        <a:rPr lang="en-US" sz="1200" dirty="0">
                          <a:effectLst/>
                        </a:rPr>
                        <a:t>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68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898"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Технология</a:t>
                      </a:r>
                      <a:r>
                        <a:rPr lang="en-US" sz="1200" dirty="0">
                          <a:effectLst/>
                        </a:rPr>
                        <a:t> 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68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Технология</a:t>
                      </a:r>
                      <a:r>
                        <a:rPr lang="en-US" sz="1200" dirty="0">
                          <a:effectLst/>
                        </a:rPr>
                        <a:t> 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68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985"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Физическая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культура</a:t>
                      </a:r>
                      <a:r>
                        <a:rPr lang="en-US" sz="1200" dirty="0">
                          <a:effectLst/>
                        </a:rPr>
                        <a:t>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68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8290" indent="13779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Физическая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культура</a:t>
                      </a:r>
                      <a:r>
                        <a:rPr lang="en-US" sz="1200" dirty="0">
                          <a:effectLst/>
                        </a:rPr>
                        <a:t>  </a:t>
                      </a:r>
                      <a:endParaRPr lang="ru-RU" sz="12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0" marT="768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620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543306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Организаций, в которых языком образования является русский язык, изучение родного языка и родной литературы из числа языков народов РФ, государственных языков РФ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при наличии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возможностей Организации и по заявлению родителей (законных представителей) несовершеннолетних  обучающихся.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94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1858" y="242889"/>
            <a:ext cx="10551942" cy="4886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cap="all" dirty="0" smtClean="0"/>
              <a:t/>
            </a:r>
            <a:br>
              <a:rPr lang="ru-RU" sz="2200" b="1" cap="all" dirty="0" smtClean="0"/>
            </a:br>
            <a:r>
              <a:rPr lang="ru-RU" sz="2200" b="1" cap="all" dirty="0" smtClean="0"/>
              <a:t>Учебный </a:t>
            </a:r>
            <a:r>
              <a:rPr lang="ru-RU" sz="2200" b="1" cap="all" dirty="0"/>
              <a:t>план (недельный) НОО 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sz="2200" b="1" cap="all" dirty="0" smtClean="0"/>
              <a:t>(</a:t>
            </a:r>
            <a:r>
              <a:rPr lang="ru-RU" sz="2200" b="1" dirty="0"/>
              <a:t>5-дневная учебная неделя</a:t>
            </a:r>
            <a:r>
              <a:rPr lang="ru-RU" sz="2200" b="1" cap="all" dirty="0"/>
              <a:t>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533905"/>
              </p:ext>
            </p:extLst>
          </p:nvPr>
        </p:nvGraphicFramePr>
        <p:xfrm>
          <a:off x="204718" y="731524"/>
          <a:ext cx="11641541" cy="5798265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3029636"/>
                <a:gridCol w="3029636"/>
                <a:gridCol w="1116003"/>
                <a:gridCol w="1117130"/>
                <a:gridCol w="1117130"/>
                <a:gridCol w="1116003"/>
                <a:gridCol w="1116003"/>
              </a:tblGrid>
              <a:tr h="21295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Предметные области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Учебные предметы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Классы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/>
                </a:tc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Количество часов в неделю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682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класс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класс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класс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Всего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50522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1.Обязательная часть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522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Русский язык и литературное чтение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Русский язык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5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5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15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505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Литературное чтение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12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50522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Родной язык и литературное чтение на родном языке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Родной язык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96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Литературное чтение на родном языке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9157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Иностранный язык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Иностранный язык (английский)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9157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Математика и информатика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Математика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12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194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Обществознание и естествознание (окружающий мир)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Окружающий мир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025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Основы религиозных культур и светской этики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Основы религиозных культур и светской </a:t>
                      </a:r>
                      <a:r>
                        <a:rPr lang="ru-RU" sz="1200" dirty="0" smtClean="0">
                          <a:effectLst/>
                        </a:rPr>
                        <a:t>этики</a:t>
                      </a:r>
                      <a:r>
                        <a:rPr lang="ru-RU" sz="1200" baseline="0" dirty="0" smtClean="0">
                          <a:effectLst/>
                        </a:rPr>
                        <a:t>  </a:t>
                      </a:r>
                      <a:r>
                        <a:rPr lang="ru-RU" sz="1200" dirty="0" smtClean="0">
                          <a:effectLst/>
                        </a:rPr>
                        <a:t>«Основы </a:t>
                      </a:r>
                      <a:r>
                        <a:rPr lang="ru-RU" sz="1200" dirty="0">
                          <a:effectLst/>
                        </a:rPr>
                        <a:t>светской этики»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50522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Искусство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Музыка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915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Изобразительное искусство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505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Технология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Технология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505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Физическая культура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Физическая культура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50522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21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67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79601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2.Часть, формируемая участниками образовательного процесса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-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50522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Максимально допустимая учебная нагрузка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0283" marR="6028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3238500" y="6270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0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0361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Примерный учебный план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5052612"/>
              </p:ext>
            </p:extLst>
          </p:nvPr>
        </p:nvGraphicFramePr>
        <p:xfrm>
          <a:off x="259308" y="968990"/>
          <a:ext cx="11586948" cy="413885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{72833802-FEF1-4C79-8D5D-14CF1EAF98D9}</a:tableStyleId>
              </a:tblPr>
              <a:tblGrid>
                <a:gridCol w="3883187"/>
                <a:gridCol w="3549655"/>
                <a:gridCol w="912699"/>
                <a:gridCol w="912699"/>
                <a:gridCol w="912699"/>
                <a:gridCol w="912699"/>
                <a:gridCol w="503310"/>
              </a:tblGrid>
              <a:tr h="244983">
                <a:tc gridSpan="7">
                  <a:txBody>
                    <a:bodyPr/>
                    <a:lstStyle/>
                    <a:p>
                      <a:pPr marL="617220" marR="61214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Примерный</a:t>
                      </a:r>
                      <a:r>
                        <a:rPr lang="ru-RU" sz="1600" spc="120" dirty="0">
                          <a:effectLst/>
                        </a:rPr>
                        <a:t> </a:t>
                      </a:r>
                      <a:r>
                        <a:rPr lang="ru-RU" sz="1600" dirty="0">
                          <a:effectLst/>
                        </a:rPr>
                        <a:t>учебный</a:t>
                      </a:r>
                      <a:r>
                        <a:rPr lang="ru-RU" sz="1600" spc="120" dirty="0">
                          <a:effectLst/>
                        </a:rPr>
                        <a:t> </a:t>
                      </a:r>
                      <a:r>
                        <a:rPr lang="ru-RU" sz="1600" dirty="0">
                          <a:effectLst/>
                        </a:rPr>
                        <a:t>план</a:t>
                      </a:r>
                      <a:r>
                        <a:rPr lang="ru-RU" sz="1600" spc="125" dirty="0">
                          <a:effectLst/>
                        </a:rPr>
                        <a:t> </a:t>
                      </a:r>
                      <a:r>
                        <a:rPr lang="ru-RU" sz="1600" dirty="0">
                          <a:effectLst/>
                        </a:rPr>
                        <a:t>начального</a:t>
                      </a:r>
                      <a:r>
                        <a:rPr lang="ru-RU" sz="1600" spc="120" dirty="0">
                          <a:effectLst/>
                        </a:rPr>
                        <a:t> </a:t>
                      </a:r>
                      <a:r>
                        <a:rPr lang="ru-RU" sz="1600" dirty="0">
                          <a:effectLst/>
                        </a:rPr>
                        <a:t>общего</a:t>
                      </a:r>
                      <a:r>
                        <a:rPr lang="ru-RU" sz="1600" spc="125" dirty="0">
                          <a:effectLst/>
                        </a:rPr>
                        <a:t> </a:t>
                      </a:r>
                      <a:r>
                        <a:rPr lang="ru-RU" sz="1600" dirty="0">
                          <a:effectLst/>
                        </a:rPr>
                        <a:t>образования</a:t>
                      </a:r>
                      <a:r>
                        <a:rPr lang="ru-RU" sz="1600" spc="120" dirty="0">
                          <a:effectLst/>
                        </a:rPr>
                        <a:t> </a:t>
                      </a:r>
                      <a:r>
                        <a:rPr lang="ru-RU" sz="1600" dirty="0">
                          <a:effectLst/>
                        </a:rPr>
                        <a:t>(5-дневная</a:t>
                      </a:r>
                      <a:r>
                        <a:rPr lang="ru-RU" sz="1600" spc="125" dirty="0">
                          <a:effectLst/>
                        </a:rPr>
                        <a:t> </a:t>
                      </a:r>
                      <a:r>
                        <a:rPr lang="ru-RU" sz="1600" spc="-10" dirty="0">
                          <a:effectLst/>
                        </a:rPr>
                        <a:t>неделя</a:t>
                      </a:r>
                      <a:r>
                        <a:rPr lang="ru-RU" sz="1600" spc="-10" dirty="0" smtClean="0">
                          <a:effectLst/>
                        </a:rPr>
                        <a:t>)   Вариант №1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6420">
                <a:tc rowSpan="2">
                  <a:txBody>
                    <a:bodyPr/>
                    <a:lstStyle/>
                    <a:p>
                      <a:pPr algn="just">
                        <a:spcBef>
                          <a:spcPts val="2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marL="47117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Предметные</a:t>
                      </a:r>
                      <a:r>
                        <a:rPr lang="ru-RU" sz="1200" spc="11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области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727710" marR="27305" indent="-343535" algn="just">
                        <a:lnSpc>
                          <a:spcPct val="91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Учебные</a:t>
                      </a:r>
                      <a:r>
                        <a:rPr lang="ru-RU" sz="1200" spc="-2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предметы классы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161290"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Количество</a:t>
                      </a:r>
                      <a:r>
                        <a:rPr lang="ru-RU" sz="1200" spc="140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часов</a:t>
                      </a:r>
                      <a:r>
                        <a:rPr lang="ru-RU" sz="1200" spc="145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в</a:t>
                      </a:r>
                      <a:r>
                        <a:rPr lang="ru-RU" sz="1200" spc="14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неделю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2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marL="80645" algn="ctr"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Всего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464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08280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I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130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IV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07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4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Обязательная</a:t>
                      </a:r>
                      <a:r>
                        <a:rPr lang="ru-RU" sz="1200" spc="55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часть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0789">
                <a:tc rowSpan="2">
                  <a:txBody>
                    <a:bodyPr/>
                    <a:lstStyle/>
                    <a:p>
                      <a:pPr marL="71755" algn="just">
                        <a:lnSpc>
                          <a:spcPct val="9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Русский</a:t>
                      </a:r>
                      <a:r>
                        <a:rPr lang="ru-RU" sz="1200" spc="-2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язык</a:t>
                      </a:r>
                      <a:r>
                        <a:rPr lang="ru-RU" sz="1200" spc="-2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-2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литературное </a:t>
                      </a:r>
                      <a:r>
                        <a:rPr lang="ru-RU" sz="1200" spc="-10" dirty="0">
                          <a:effectLst/>
                        </a:rPr>
                        <a:t>чтение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Русский</a:t>
                      </a:r>
                      <a:r>
                        <a:rPr lang="ru-RU" sz="1200" spc="70" dirty="0">
                          <a:effectLst/>
                        </a:rPr>
                        <a:t> </a:t>
                      </a:r>
                      <a:r>
                        <a:rPr lang="ru-RU" sz="1200" spc="-20" dirty="0">
                          <a:effectLst/>
                        </a:rPr>
                        <a:t>язык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5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20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607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Литературное</a:t>
                      </a:r>
                      <a:r>
                        <a:rPr lang="ru-RU" sz="1200" spc="-2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чтение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16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60789">
                <a:tc>
                  <a:txBody>
                    <a:bodyPr/>
                    <a:lstStyle/>
                    <a:p>
                      <a:pPr marL="71755" algn="just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Иностранный</a:t>
                      </a:r>
                      <a:r>
                        <a:rPr lang="ru-RU" sz="1200" spc="195" dirty="0">
                          <a:effectLst/>
                        </a:rPr>
                        <a:t> </a:t>
                      </a:r>
                      <a:r>
                        <a:rPr lang="ru-RU" sz="1200" spc="-20" dirty="0">
                          <a:effectLst/>
                        </a:rPr>
                        <a:t>язык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Иностранный</a:t>
                      </a:r>
                      <a:r>
                        <a:rPr lang="ru-RU" sz="1200" spc="195">
                          <a:effectLst/>
                        </a:rPr>
                        <a:t> </a:t>
                      </a:r>
                      <a:r>
                        <a:rPr lang="ru-RU" sz="1200" spc="-20">
                          <a:effectLst/>
                        </a:rPr>
                        <a:t>язык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685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–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60789">
                <a:tc>
                  <a:txBody>
                    <a:bodyPr/>
                    <a:lstStyle/>
                    <a:p>
                      <a:pPr marL="71755" algn="just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Математика</a:t>
                      </a:r>
                      <a:r>
                        <a:rPr lang="ru-RU" sz="1200" spc="-4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-35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информатика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Математика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16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404474">
                <a:tc>
                  <a:txBody>
                    <a:bodyPr/>
                    <a:lstStyle/>
                    <a:p>
                      <a:pPr marL="71755" algn="just">
                        <a:lnSpc>
                          <a:spcPct val="9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Обществознание и естествознание (Окружающий мир)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Окружающий</a:t>
                      </a:r>
                      <a:r>
                        <a:rPr lang="ru-RU" sz="1200" spc="235">
                          <a:effectLst/>
                        </a:rPr>
                        <a:t> </a:t>
                      </a:r>
                      <a:r>
                        <a:rPr lang="ru-RU" sz="1200" spc="-25">
                          <a:effectLst/>
                        </a:rPr>
                        <a:t>мир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404474">
                <a:tc>
                  <a:txBody>
                    <a:bodyPr/>
                    <a:lstStyle/>
                    <a:p>
                      <a:pPr marL="71755" marR="327660" algn="just">
                        <a:lnSpc>
                          <a:spcPct val="9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Основы</a:t>
                      </a:r>
                      <a:r>
                        <a:rPr lang="ru-RU" sz="1200" spc="-6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религиозных</a:t>
                      </a:r>
                      <a:r>
                        <a:rPr lang="ru-RU" sz="1200" spc="-6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культур и светской этики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marR="40005" algn="just">
                        <a:lnSpc>
                          <a:spcPct val="95000"/>
                        </a:lnSpc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Основы</a:t>
                      </a:r>
                      <a:r>
                        <a:rPr lang="ru-RU" sz="1200" spc="-6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религиозных</a:t>
                      </a:r>
                      <a:r>
                        <a:rPr lang="ru-RU" sz="1200" spc="-6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культур и светской этики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685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–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–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–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59352">
                <a:tc rowSpan="2">
                  <a:txBody>
                    <a:bodyPr/>
                    <a:lstStyle/>
                    <a:p>
                      <a:pPr marL="69850" algn="just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Искусство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Изобразительное</a:t>
                      </a:r>
                      <a:r>
                        <a:rPr lang="ru-RU" sz="1200" spc="-65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искусство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571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Музыка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57197">
                <a:tc>
                  <a:txBody>
                    <a:bodyPr/>
                    <a:lstStyle/>
                    <a:p>
                      <a:pPr marL="71755" algn="just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Технология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Технология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57197">
                <a:tc>
                  <a:txBody>
                    <a:bodyPr/>
                    <a:lstStyle/>
                    <a:p>
                      <a:pPr marL="71755" algn="just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Физическая</a:t>
                      </a:r>
                      <a:r>
                        <a:rPr lang="ru-RU" sz="1200" spc="6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культура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Физическая</a:t>
                      </a:r>
                      <a:r>
                        <a:rPr lang="ru-RU" sz="1200" spc="6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культура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100" dirty="0">
                        <a:solidFill>
                          <a:srgbClr val="FF0000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100" dirty="0">
                        <a:solidFill>
                          <a:srgbClr val="FF0000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100" dirty="0">
                        <a:solidFill>
                          <a:srgbClr val="FF0000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100" dirty="0">
                        <a:solidFill>
                          <a:srgbClr val="FF0000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8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57197">
                <a:tc gridSpan="2">
                  <a:txBody>
                    <a:bodyPr/>
                    <a:lstStyle/>
                    <a:p>
                      <a:pPr marL="71755" algn="just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Итого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6510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20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13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22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22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23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87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0559595"/>
              </p:ext>
            </p:extLst>
          </p:nvPr>
        </p:nvGraphicFramePr>
        <p:xfrm>
          <a:off x="259307" y="5107845"/>
          <a:ext cx="11586948" cy="175015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{72833802-FEF1-4C79-8D5D-14CF1EAF98D9}</a:tableStyleId>
              </a:tblPr>
              <a:tblGrid>
                <a:gridCol w="4906230"/>
                <a:gridCol w="2490857"/>
                <a:gridCol w="928048"/>
                <a:gridCol w="968991"/>
                <a:gridCol w="832513"/>
                <a:gridCol w="1119117"/>
                <a:gridCol w="341192"/>
              </a:tblGrid>
              <a:tr h="390355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47117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Предметные</a:t>
                      </a:r>
                      <a:r>
                        <a:rPr lang="ru-RU" sz="1200" spc="11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spc="-10" dirty="0">
                          <a:solidFill>
                            <a:schemeClr val="tx1"/>
                          </a:solidFill>
                          <a:effectLst/>
                        </a:rPr>
                        <a:t>области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716915" marR="40005" indent="-332740" algn="just">
                        <a:lnSpc>
                          <a:spcPct val="91000"/>
                        </a:lnSpc>
                        <a:spcBef>
                          <a:spcPts val="89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solidFill>
                            <a:schemeClr val="tx1"/>
                          </a:solidFill>
                          <a:effectLst/>
                        </a:rPr>
                        <a:t>Учебные</a:t>
                      </a:r>
                      <a:r>
                        <a:rPr lang="ru-RU" sz="1200" spc="-2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spc="-10" dirty="0">
                          <a:solidFill>
                            <a:schemeClr val="tx1"/>
                          </a:solidFill>
                          <a:effectLst/>
                        </a:rPr>
                        <a:t>предметы Классы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161290" algn="just">
                        <a:spcBef>
                          <a:spcPts val="45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Количество</a:t>
                      </a:r>
                      <a:r>
                        <a:rPr lang="ru-RU" sz="1200" spc="14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часов</a:t>
                      </a:r>
                      <a:r>
                        <a:rPr lang="ru-RU" sz="1200" spc="14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в</a:t>
                      </a:r>
                      <a:r>
                        <a:rPr lang="ru-RU" sz="1200" spc="14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spc="-10" dirty="0">
                          <a:solidFill>
                            <a:schemeClr val="tx1"/>
                          </a:solidFill>
                          <a:effectLst/>
                        </a:rPr>
                        <a:t>неделю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80645" algn="ctr"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Всего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1951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08280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I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83515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IV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74267">
                <a:tc gridSpan="2">
                  <a:txBody>
                    <a:bodyPr/>
                    <a:lstStyle/>
                    <a:p>
                      <a:pPr marL="71755" algn="just"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Часть,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формируемая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участниками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образовательных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отношений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90355">
                <a:tc gridSpan="2">
                  <a:txBody>
                    <a:bodyPr/>
                    <a:lstStyle/>
                    <a:p>
                      <a:pPr marL="71755" algn="just"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Максимально</a:t>
                      </a:r>
                      <a:r>
                        <a:rPr lang="ru-RU" sz="1200" spc="-5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допустимая</a:t>
                      </a:r>
                      <a:r>
                        <a:rPr lang="ru-RU" sz="1200" spc="-5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недельная</a:t>
                      </a:r>
                      <a:r>
                        <a:rPr lang="ru-RU" sz="1200" spc="-5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нагрузка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65100" algn="ctr"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65100" algn="ctr"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23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23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23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90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341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3951874"/>
              </p:ext>
            </p:extLst>
          </p:nvPr>
        </p:nvGraphicFramePr>
        <p:xfrm>
          <a:off x="177418" y="136477"/>
          <a:ext cx="11737077" cy="399879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{72833802-FEF1-4C79-8D5D-14CF1EAF98D9}</a:tableStyleId>
              </a:tblPr>
              <a:tblGrid>
                <a:gridCol w="3516416"/>
                <a:gridCol w="3334880"/>
                <a:gridCol w="1168777"/>
                <a:gridCol w="1168777"/>
                <a:gridCol w="849409"/>
                <a:gridCol w="849409"/>
                <a:gridCol w="849409"/>
              </a:tblGrid>
              <a:tr h="471381">
                <a:tc gridSpan="7">
                  <a:txBody>
                    <a:bodyPr/>
                    <a:lstStyle/>
                    <a:p>
                      <a:pPr marL="1599565" marR="1475740" indent="-118110" algn="ctr">
                        <a:lnSpc>
                          <a:spcPct val="91000"/>
                        </a:lnSpc>
                        <a:spcBef>
                          <a:spcPts val="39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Примерный учебный план начального общего образования (5-дневная учебная неделя с изучением родного языка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)   Вариант №2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8815">
                <a:tc rowSpan="2">
                  <a:txBody>
                    <a:bodyPr/>
                    <a:lstStyle/>
                    <a:p>
                      <a:pPr algn="ctr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marL="507365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Предметные</a:t>
                      </a:r>
                      <a:r>
                        <a:rPr lang="ru-RU" sz="1200" spc="11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области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692150" indent="-343535" algn="ctr">
                        <a:lnSpc>
                          <a:spcPct val="91000"/>
                        </a:lnSpc>
                        <a:spcBef>
                          <a:spcPts val="84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Учебные</a:t>
                      </a:r>
                      <a:r>
                        <a:rPr lang="ru-RU" sz="1200" spc="-2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предметы классы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16129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Количество</a:t>
                      </a:r>
                      <a:r>
                        <a:rPr lang="ru-RU" sz="1200" spc="140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часов</a:t>
                      </a:r>
                      <a:r>
                        <a:rPr lang="ru-RU" sz="1200" spc="145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в</a:t>
                      </a:r>
                      <a:r>
                        <a:rPr lang="ru-RU" sz="1200" spc="14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неделю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80645" algn="ctr"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Всего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18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986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IV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8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4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Обязательная</a:t>
                      </a:r>
                      <a:r>
                        <a:rPr lang="ru-RU" sz="1200" spc="55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часть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8815">
                <a:tc rowSpan="2">
                  <a:txBody>
                    <a:bodyPr/>
                    <a:lstStyle/>
                    <a:p>
                      <a:pPr marL="69850" marR="62230" algn="ctr">
                        <a:lnSpc>
                          <a:spcPct val="96000"/>
                        </a:lnSpc>
                        <a:spcBef>
                          <a:spcPts val="36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Русский</a:t>
                      </a:r>
                      <a:r>
                        <a:rPr lang="ru-RU" sz="1200" spc="-1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язык</a:t>
                      </a:r>
                      <a:r>
                        <a:rPr lang="ru-RU" sz="1200" spc="-1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-1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литературное </a:t>
                      </a:r>
                      <a:r>
                        <a:rPr lang="ru-RU" sz="1200" spc="-10" dirty="0">
                          <a:effectLst/>
                        </a:rPr>
                        <a:t>чтение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Русский</a:t>
                      </a:r>
                      <a:r>
                        <a:rPr lang="ru-RU" sz="1200" spc="70">
                          <a:effectLst/>
                        </a:rPr>
                        <a:t> </a:t>
                      </a:r>
                      <a:r>
                        <a:rPr lang="ru-RU" sz="1200" spc="-20">
                          <a:effectLst/>
                        </a:rPr>
                        <a:t>язык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20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18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Литературное</a:t>
                      </a:r>
                      <a:r>
                        <a:rPr lang="ru-RU" sz="1200" spc="-2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чтение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12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663038">
                <a:tc rowSpan="2">
                  <a:txBody>
                    <a:bodyPr/>
                    <a:lstStyle/>
                    <a:p>
                      <a:pPr marL="69850" marR="399415" algn="ctr">
                        <a:lnSpc>
                          <a:spcPct val="96000"/>
                        </a:lnSpc>
                        <a:spcBef>
                          <a:spcPts val="36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Родной</a:t>
                      </a:r>
                      <a:r>
                        <a:rPr lang="ru-RU" sz="1200" spc="-3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язык</a:t>
                      </a:r>
                      <a:r>
                        <a:rPr lang="ru-RU" sz="1200" spc="-3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-3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литературное чтение на родном языке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lnSpc>
                          <a:spcPct val="96000"/>
                        </a:lnSpc>
                        <a:spcBef>
                          <a:spcPts val="36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Родной язык и (или) государственный язык республики</a:t>
                      </a:r>
                      <a:r>
                        <a:rPr lang="ru-RU" sz="1200" spc="-75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Российской </a:t>
                      </a:r>
                      <a:r>
                        <a:rPr lang="ru-RU" sz="1200" spc="-10">
                          <a:effectLst/>
                        </a:rPr>
                        <a:t>Федерации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508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508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381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423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391795" algn="ctr">
                        <a:lnSpc>
                          <a:spcPct val="96000"/>
                        </a:lnSpc>
                        <a:spcBef>
                          <a:spcPts val="36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Литературное</a:t>
                      </a:r>
                      <a:r>
                        <a:rPr lang="ru-RU" sz="1200" spc="-65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чтение </a:t>
                      </a:r>
                      <a:r>
                        <a:rPr lang="ru-RU" sz="1200">
                          <a:effectLst/>
                        </a:rPr>
                        <a:t>на родном языке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7616">
                <a:tc>
                  <a:txBody>
                    <a:bodyPr/>
                    <a:lstStyle/>
                    <a:p>
                      <a:pPr marL="7175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Иностранный</a:t>
                      </a:r>
                      <a:r>
                        <a:rPr lang="ru-RU" sz="1200" spc="195" dirty="0">
                          <a:effectLst/>
                        </a:rPr>
                        <a:t> </a:t>
                      </a:r>
                      <a:r>
                        <a:rPr lang="ru-RU" sz="1200" spc="-20" dirty="0">
                          <a:effectLst/>
                        </a:rPr>
                        <a:t>язык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Иностранный</a:t>
                      </a:r>
                      <a:r>
                        <a:rPr lang="ru-RU" sz="1200" spc="195">
                          <a:effectLst/>
                        </a:rPr>
                        <a:t> </a:t>
                      </a:r>
                      <a:r>
                        <a:rPr lang="ru-RU" sz="1200" spc="-20">
                          <a:effectLst/>
                        </a:rPr>
                        <a:t>язык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–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3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15817">
                <a:tc>
                  <a:txBody>
                    <a:bodyPr/>
                    <a:lstStyle/>
                    <a:p>
                      <a:pPr marL="7175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Математика</a:t>
                      </a:r>
                      <a:r>
                        <a:rPr lang="ru-RU" sz="1200" spc="-4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-35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информатика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Математика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16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497280">
                <a:tc>
                  <a:txBody>
                    <a:bodyPr/>
                    <a:lstStyle/>
                    <a:p>
                      <a:pPr marL="71755" algn="ctr">
                        <a:lnSpc>
                          <a:spcPct val="96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Обществознание и естествознание (Окружающий мир)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Окружающий</a:t>
                      </a:r>
                      <a:r>
                        <a:rPr lang="ru-RU" sz="1200" spc="235">
                          <a:effectLst/>
                        </a:rPr>
                        <a:t> </a:t>
                      </a:r>
                      <a:r>
                        <a:rPr lang="ru-RU" sz="1200" spc="-25">
                          <a:effectLst/>
                        </a:rPr>
                        <a:t>мир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497280">
                <a:tc>
                  <a:txBody>
                    <a:bodyPr/>
                    <a:lstStyle/>
                    <a:p>
                      <a:pPr marL="71755" marR="399415" algn="ctr">
                        <a:lnSpc>
                          <a:spcPct val="96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Основы</a:t>
                      </a:r>
                      <a:r>
                        <a:rPr lang="ru-RU" sz="1200" spc="-6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религиозных</a:t>
                      </a:r>
                      <a:r>
                        <a:rPr lang="ru-RU" sz="1200" spc="-6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культур и светской этики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marR="63500" algn="ctr">
                        <a:lnSpc>
                          <a:spcPct val="96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Основы религиозных культур</a:t>
                      </a:r>
                      <a:r>
                        <a:rPr lang="ru-RU" sz="1200" spc="-5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-5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светской</a:t>
                      </a:r>
                      <a:r>
                        <a:rPr lang="ru-RU" sz="1200" spc="-5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этики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–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–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–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2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419766"/>
              </p:ext>
            </p:extLst>
          </p:nvPr>
        </p:nvGraphicFramePr>
        <p:xfrm>
          <a:off x="177417" y="4135271"/>
          <a:ext cx="11737080" cy="272272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{72833802-FEF1-4C79-8D5D-14CF1EAF98D9}</a:tableStyleId>
              </a:tblPr>
              <a:tblGrid>
                <a:gridCol w="3534774"/>
                <a:gridCol w="3302758"/>
                <a:gridCol w="1173708"/>
                <a:gridCol w="1214650"/>
                <a:gridCol w="756414"/>
                <a:gridCol w="877388"/>
                <a:gridCol w="877388"/>
              </a:tblGrid>
              <a:tr h="30252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marL="507365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Предметные</a:t>
                      </a:r>
                      <a:r>
                        <a:rPr lang="ru-RU" sz="1200" spc="11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области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680720" indent="-332740" algn="ctr">
                        <a:lnSpc>
                          <a:spcPct val="91000"/>
                        </a:lnSpc>
                        <a:spcBef>
                          <a:spcPts val="89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Учебные</a:t>
                      </a:r>
                      <a:r>
                        <a:rPr lang="ru-RU" sz="1200" spc="-2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предметы Классы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161290" algn="ctr">
                        <a:spcBef>
                          <a:spcPts val="45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Количество</a:t>
                      </a:r>
                      <a:r>
                        <a:rPr lang="ru-RU" sz="1200" spc="140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часов</a:t>
                      </a:r>
                      <a:r>
                        <a:rPr lang="ru-RU" sz="1200" spc="145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в</a:t>
                      </a:r>
                      <a:r>
                        <a:rPr lang="ru-RU" sz="1200" spc="14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неделю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80645" algn="ctr"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Всего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025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08280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130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IV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2525">
                <a:tc rowSpan="2">
                  <a:txBody>
                    <a:bodyPr/>
                    <a:lstStyle/>
                    <a:p>
                      <a:pPr marL="71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Искусство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Изобразительное</a:t>
                      </a:r>
                      <a:r>
                        <a:rPr lang="ru-RU" sz="1200" spc="-65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искусство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025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Музыка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02525">
                <a:tc>
                  <a:txBody>
                    <a:bodyPr/>
                    <a:lstStyle/>
                    <a:p>
                      <a:pPr marL="71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Технология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Технология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02525">
                <a:tc>
                  <a:txBody>
                    <a:bodyPr/>
                    <a:lstStyle/>
                    <a:p>
                      <a:pPr marL="71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Физическая</a:t>
                      </a:r>
                      <a:r>
                        <a:rPr lang="ru-RU" sz="1200" spc="6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культура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Физическая</a:t>
                      </a:r>
                      <a:r>
                        <a:rPr lang="ru-RU" sz="1200" spc="6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культура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02525">
                <a:tc gridSpan="2">
                  <a:txBody>
                    <a:bodyPr/>
                    <a:lstStyle/>
                    <a:p>
                      <a:pPr marL="7175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Итого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6510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20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13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87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02525">
                <a:tc gridSpan="2">
                  <a:txBody>
                    <a:bodyPr/>
                    <a:lstStyle/>
                    <a:p>
                      <a:pPr marL="71755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Часть,</a:t>
                      </a:r>
                      <a:r>
                        <a:rPr lang="ru-RU" sz="1200" spc="10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формируемая</a:t>
                      </a:r>
                      <a:r>
                        <a:rPr lang="ru-RU" sz="1200" spc="10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участниками</a:t>
                      </a:r>
                      <a:r>
                        <a:rPr lang="ru-RU" sz="1200" spc="10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образовательных</a:t>
                      </a:r>
                      <a:r>
                        <a:rPr lang="ru-RU" sz="1200" spc="1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отношений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02525">
                <a:tc gridSpan="2">
                  <a:txBody>
                    <a:bodyPr/>
                    <a:lstStyle/>
                    <a:p>
                      <a:pPr marL="7175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Максимально</a:t>
                      </a:r>
                      <a:r>
                        <a:rPr lang="ru-RU" sz="1200" spc="-55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допустимая</a:t>
                      </a:r>
                      <a:r>
                        <a:rPr lang="ru-RU" sz="1200" spc="-55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недельная</a:t>
                      </a:r>
                      <a:r>
                        <a:rPr lang="ru-RU" sz="1200" spc="-5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нагрузка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6510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13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90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136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771057"/>
              </p:ext>
            </p:extLst>
          </p:nvPr>
        </p:nvGraphicFramePr>
        <p:xfrm>
          <a:off x="0" y="0"/>
          <a:ext cx="12192000" cy="417621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{72833802-FEF1-4C79-8D5D-14CF1EAF98D9}</a:tableStyleId>
              </a:tblPr>
              <a:tblGrid>
                <a:gridCol w="4466151"/>
                <a:gridCol w="3341494"/>
                <a:gridCol w="876871"/>
                <a:gridCol w="876871"/>
                <a:gridCol w="876871"/>
                <a:gridCol w="876871"/>
                <a:gridCol w="876871"/>
              </a:tblGrid>
              <a:tr h="511289">
                <a:tc gridSpan="7">
                  <a:txBody>
                    <a:bodyPr/>
                    <a:lstStyle/>
                    <a:p>
                      <a:pPr marL="1505585" marR="1471295" indent="-24130" algn="just">
                        <a:lnSpc>
                          <a:spcPct val="95000"/>
                        </a:lnSpc>
                        <a:spcBef>
                          <a:spcPts val="36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Примерный учебный план начального общего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образования                                                                                         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(1</a:t>
                      </a:r>
                      <a:r>
                        <a:rPr lang="ru-RU" sz="1600" spc="6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кл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r>
                        <a:rPr lang="ru-RU" sz="1600" spc="6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—</a:t>
                      </a:r>
                      <a:r>
                        <a:rPr lang="ru-RU" sz="1600" spc="6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5-дневная</a:t>
                      </a:r>
                      <a:r>
                        <a:rPr lang="ru-RU" sz="1600" spc="6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учебная</a:t>
                      </a:r>
                      <a:r>
                        <a:rPr lang="ru-RU" sz="1600" spc="6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неделя,</a:t>
                      </a:r>
                      <a:r>
                        <a:rPr lang="ru-RU" sz="1600" spc="6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2—4</a:t>
                      </a:r>
                      <a:r>
                        <a:rPr lang="ru-RU" sz="1600" spc="6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кл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r>
                        <a:rPr lang="ru-RU" sz="1600" spc="6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—</a:t>
                      </a:r>
                      <a:r>
                        <a:rPr lang="ru-RU" sz="1600" spc="6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6-</a:t>
                      </a:r>
                      <a:r>
                        <a:rPr lang="ru-RU" sz="1600" spc="-10" dirty="0">
                          <a:solidFill>
                            <a:schemeClr val="tx1"/>
                          </a:solidFill>
                          <a:effectLst/>
                        </a:rPr>
                        <a:t>дневная</a:t>
                      </a:r>
                      <a:r>
                        <a:rPr lang="ru-RU" sz="1600" spc="-10" dirty="0" smtClean="0">
                          <a:solidFill>
                            <a:schemeClr val="tx1"/>
                          </a:solidFill>
                          <a:effectLst/>
                        </a:rPr>
                        <a:t>)     Вариант №3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8800">
                <a:tc rowSpan="2">
                  <a:txBody>
                    <a:bodyPr/>
                    <a:lstStyle/>
                    <a:p>
                      <a:pPr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</a:p>
                    <a:p>
                      <a:pPr marL="57023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Предметные</a:t>
                      </a:r>
                      <a:r>
                        <a:rPr lang="ru-RU" sz="1200" b="1" spc="110" dirty="0">
                          <a:effectLst/>
                        </a:rPr>
                        <a:t> </a:t>
                      </a:r>
                      <a:r>
                        <a:rPr lang="ru-RU" sz="1200" b="1" spc="-10" dirty="0">
                          <a:effectLst/>
                        </a:rPr>
                        <a:t>области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</a:p>
                    <a:p>
                      <a:pPr marL="663575" indent="-332740" algn="ctr">
                        <a:lnSpc>
                          <a:spcPct val="95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10">
                          <a:effectLst/>
                        </a:rPr>
                        <a:t>Учебные</a:t>
                      </a:r>
                      <a:r>
                        <a:rPr lang="ru-RU" sz="1200" b="1" spc="-20">
                          <a:effectLst/>
                        </a:rPr>
                        <a:t> </a:t>
                      </a:r>
                      <a:r>
                        <a:rPr lang="ru-RU" sz="1200" b="1" spc="-10">
                          <a:effectLst/>
                        </a:rPr>
                        <a:t>предметы Классы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125730" algn="just">
                        <a:spcBef>
                          <a:spcPts val="46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Количество</a:t>
                      </a:r>
                      <a:r>
                        <a:rPr lang="ru-RU" sz="1200" b="1" spc="140">
                          <a:effectLst/>
                        </a:rPr>
                        <a:t> </a:t>
                      </a:r>
                      <a:r>
                        <a:rPr lang="ru-RU" sz="1200" b="1">
                          <a:effectLst/>
                        </a:rPr>
                        <a:t>часов</a:t>
                      </a:r>
                      <a:r>
                        <a:rPr lang="ru-RU" sz="1200" b="1" spc="145">
                          <a:effectLst/>
                        </a:rPr>
                        <a:t> </a:t>
                      </a:r>
                      <a:r>
                        <a:rPr lang="ru-RU" sz="1200" b="1">
                          <a:effectLst/>
                        </a:rPr>
                        <a:t>в</a:t>
                      </a:r>
                      <a:r>
                        <a:rPr lang="ru-RU" sz="1200" b="1" spc="140">
                          <a:effectLst/>
                        </a:rPr>
                        <a:t> </a:t>
                      </a:r>
                      <a:r>
                        <a:rPr lang="ru-RU" sz="1200" b="1" spc="-10">
                          <a:effectLst/>
                        </a:rPr>
                        <a:t>неделю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</a:p>
                    <a:p>
                      <a:pPr marL="73660" algn="ctr">
                        <a:spcAft>
                          <a:spcPts val="0"/>
                        </a:spcAft>
                      </a:pPr>
                      <a:r>
                        <a:rPr lang="ru-RU" sz="1200" b="1" spc="-10">
                          <a:effectLst/>
                        </a:rPr>
                        <a:t>Всего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273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I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7955" marR="14097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25">
                          <a:effectLst/>
                        </a:rPr>
                        <a:t>II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8590" marR="14097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25">
                          <a:effectLst/>
                        </a:rPr>
                        <a:t>III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9225" marR="14097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25">
                          <a:effectLst/>
                        </a:rPr>
                        <a:t>IV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17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5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Обязательная</a:t>
                      </a:r>
                      <a:r>
                        <a:rPr lang="ru-RU" sz="1200" b="1" spc="55">
                          <a:effectLst/>
                        </a:rPr>
                        <a:t> </a:t>
                      </a:r>
                      <a:r>
                        <a:rPr lang="ru-RU" sz="1200" b="1" spc="-10">
                          <a:effectLst/>
                        </a:rPr>
                        <a:t>часть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1725">
                <a:tc rowSpan="2">
                  <a:txBody>
                    <a:bodyPr/>
                    <a:lstStyle/>
                    <a:p>
                      <a:pPr marL="6985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Русский</a:t>
                      </a:r>
                      <a:r>
                        <a:rPr lang="ru-RU" sz="1200" b="1" spc="20" dirty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язык</a:t>
                      </a:r>
                      <a:r>
                        <a:rPr lang="ru-RU" sz="1200" b="1" spc="20" dirty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и</a:t>
                      </a:r>
                      <a:r>
                        <a:rPr lang="ru-RU" sz="1200" b="1" spc="20" dirty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литературное</a:t>
                      </a:r>
                      <a:r>
                        <a:rPr lang="ru-RU" sz="1200" b="1" spc="25" dirty="0">
                          <a:effectLst/>
                        </a:rPr>
                        <a:t> </a:t>
                      </a:r>
                      <a:r>
                        <a:rPr lang="ru-RU" sz="1200" b="1" spc="-10" dirty="0">
                          <a:effectLst/>
                        </a:rPr>
                        <a:t>чтение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Русский</a:t>
                      </a:r>
                      <a:r>
                        <a:rPr lang="ru-RU" sz="1200" b="1" spc="70" dirty="0">
                          <a:effectLst/>
                        </a:rPr>
                        <a:t> </a:t>
                      </a:r>
                      <a:r>
                        <a:rPr lang="ru-RU" sz="1200" b="1" spc="-20" dirty="0">
                          <a:effectLst/>
                        </a:rPr>
                        <a:t>язык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5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5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5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5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383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25" dirty="0">
                          <a:effectLst/>
                        </a:rPr>
                        <a:t>19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317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Литературное</a:t>
                      </a:r>
                      <a:r>
                        <a:rPr lang="ru-RU" sz="1200" b="1" spc="-20" dirty="0">
                          <a:effectLst/>
                        </a:rPr>
                        <a:t> </a:t>
                      </a:r>
                      <a:r>
                        <a:rPr lang="ru-RU" sz="1200" b="1" spc="-10" dirty="0">
                          <a:effectLst/>
                        </a:rPr>
                        <a:t>чтение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4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4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4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4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383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25" dirty="0">
                          <a:effectLst/>
                        </a:rPr>
                        <a:t>16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31725">
                <a:tc>
                  <a:txBody>
                    <a:bodyPr/>
                    <a:lstStyle/>
                    <a:p>
                      <a:pPr marL="717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Иностранный</a:t>
                      </a:r>
                      <a:r>
                        <a:rPr lang="ru-RU" sz="1200" b="1" spc="195" dirty="0">
                          <a:effectLst/>
                        </a:rPr>
                        <a:t> </a:t>
                      </a:r>
                      <a:r>
                        <a:rPr lang="ru-RU" sz="1200" b="1" spc="-20" dirty="0">
                          <a:effectLst/>
                        </a:rPr>
                        <a:t>язык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Иностранный</a:t>
                      </a:r>
                      <a:r>
                        <a:rPr lang="ru-RU" sz="1200" b="1" spc="195">
                          <a:effectLst/>
                        </a:rPr>
                        <a:t> </a:t>
                      </a:r>
                      <a:r>
                        <a:rPr lang="ru-RU" sz="1200" b="1" spc="-20">
                          <a:effectLst/>
                        </a:rPr>
                        <a:t>язык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–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2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2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2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812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6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31725">
                <a:tc>
                  <a:txBody>
                    <a:bodyPr/>
                    <a:lstStyle/>
                    <a:p>
                      <a:pPr marL="717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Математика</a:t>
                      </a:r>
                      <a:r>
                        <a:rPr lang="ru-RU" sz="1200" b="1" spc="-40" dirty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и</a:t>
                      </a:r>
                      <a:r>
                        <a:rPr lang="ru-RU" sz="1200" b="1" spc="-35" dirty="0">
                          <a:effectLst/>
                        </a:rPr>
                        <a:t> </a:t>
                      </a:r>
                      <a:r>
                        <a:rPr lang="ru-RU" sz="1200" b="1" spc="-10" dirty="0">
                          <a:effectLst/>
                        </a:rPr>
                        <a:t>информатика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10">
                          <a:effectLst/>
                        </a:rPr>
                        <a:t>Математика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4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4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4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4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383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25" dirty="0">
                          <a:effectLst/>
                        </a:rPr>
                        <a:t>16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516709">
                <a:tc>
                  <a:txBody>
                    <a:bodyPr/>
                    <a:lstStyle/>
                    <a:p>
                      <a:pPr marL="71755" algn="ctr">
                        <a:lnSpc>
                          <a:spcPct val="96000"/>
                        </a:lnSpc>
                        <a:spcBef>
                          <a:spcPts val="37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Обществознание и естествознание (Окружающий мир)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Окружающий</a:t>
                      </a:r>
                      <a:r>
                        <a:rPr lang="ru-RU" sz="1200" b="1" spc="235">
                          <a:effectLst/>
                        </a:rPr>
                        <a:t> </a:t>
                      </a:r>
                      <a:r>
                        <a:rPr lang="ru-RU" sz="1200" b="1" spc="-25">
                          <a:effectLst/>
                        </a:rPr>
                        <a:t>мир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2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2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2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2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812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8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58800">
                <a:tc>
                  <a:txBody>
                    <a:bodyPr/>
                    <a:lstStyle/>
                    <a:p>
                      <a:pPr marL="71755" algn="ctr">
                        <a:lnSpc>
                          <a:spcPct val="96000"/>
                        </a:lnSpc>
                        <a:spcBef>
                          <a:spcPts val="37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Основы</a:t>
                      </a:r>
                      <a:r>
                        <a:rPr lang="ru-RU" sz="1200" b="1" spc="-50" dirty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религиозных</a:t>
                      </a:r>
                      <a:r>
                        <a:rPr lang="ru-RU" sz="1200" b="1" spc="-50" dirty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культур</a:t>
                      </a:r>
                      <a:r>
                        <a:rPr lang="ru-RU" sz="1200" b="1" spc="-50" dirty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и</a:t>
                      </a:r>
                      <a:r>
                        <a:rPr lang="ru-RU" sz="1200" b="1" spc="-50" dirty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свет- </a:t>
                      </a:r>
                      <a:r>
                        <a:rPr lang="ru-RU" sz="1200" b="1" dirty="0" err="1">
                          <a:effectLst/>
                        </a:rPr>
                        <a:t>ской</a:t>
                      </a:r>
                      <a:r>
                        <a:rPr lang="ru-RU" sz="1200" b="1" dirty="0">
                          <a:effectLst/>
                        </a:rPr>
                        <a:t> этики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marR="27305" algn="ctr">
                        <a:lnSpc>
                          <a:spcPct val="96000"/>
                        </a:lnSpc>
                        <a:spcBef>
                          <a:spcPts val="37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Основы религиозных культур</a:t>
                      </a:r>
                      <a:r>
                        <a:rPr lang="ru-RU" sz="1200" b="1" spc="-50">
                          <a:effectLst/>
                        </a:rPr>
                        <a:t> </a:t>
                      </a:r>
                      <a:r>
                        <a:rPr lang="ru-RU" sz="1200" b="1">
                          <a:effectLst/>
                        </a:rPr>
                        <a:t>и</a:t>
                      </a:r>
                      <a:r>
                        <a:rPr lang="ru-RU" sz="1200" b="1" spc="-50">
                          <a:effectLst/>
                        </a:rPr>
                        <a:t> </a:t>
                      </a:r>
                      <a:r>
                        <a:rPr lang="ru-RU" sz="1200" b="1">
                          <a:effectLst/>
                        </a:rPr>
                        <a:t>светской</a:t>
                      </a:r>
                      <a:r>
                        <a:rPr lang="ru-RU" sz="1200" b="1" spc="-50">
                          <a:effectLst/>
                        </a:rPr>
                        <a:t> </a:t>
                      </a:r>
                      <a:r>
                        <a:rPr lang="ru-RU" sz="1200" b="1">
                          <a:effectLst/>
                        </a:rPr>
                        <a:t>этики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–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–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–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8120" algn="ctr"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1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58800">
                <a:tc rowSpan="2">
                  <a:txBody>
                    <a:bodyPr/>
                    <a:lstStyle/>
                    <a:p>
                      <a:pPr marL="7175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10" dirty="0">
                          <a:effectLst/>
                        </a:rPr>
                        <a:t>Искусство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Изобразительное</a:t>
                      </a:r>
                      <a:r>
                        <a:rPr lang="ru-RU" sz="1200" b="1" spc="-65" dirty="0">
                          <a:effectLst/>
                        </a:rPr>
                        <a:t> </a:t>
                      </a:r>
                      <a:r>
                        <a:rPr lang="ru-RU" sz="1200" b="1" spc="-10" dirty="0">
                          <a:effectLst/>
                        </a:rPr>
                        <a:t>искусство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812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4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286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10">
                          <a:effectLst/>
                        </a:rPr>
                        <a:t>Музыка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812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4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28610">
                <a:tc>
                  <a:txBody>
                    <a:bodyPr/>
                    <a:lstStyle/>
                    <a:p>
                      <a:pPr marL="7175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10" dirty="0">
                          <a:effectLst/>
                        </a:rPr>
                        <a:t>Технология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-10" dirty="0">
                          <a:effectLst/>
                        </a:rPr>
                        <a:t>Технология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1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</a:t>
                      </a:r>
                      <a:endParaRPr lang="ru-RU" sz="1200" b="1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812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4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28610">
                <a:tc>
                  <a:txBody>
                    <a:bodyPr/>
                    <a:lstStyle/>
                    <a:p>
                      <a:pPr marL="7175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Физическая</a:t>
                      </a:r>
                      <a:r>
                        <a:rPr lang="ru-RU" sz="1200" b="1" spc="60" dirty="0">
                          <a:effectLst/>
                        </a:rPr>
                        <a:t> </a:t>
                      </a:r>
                      <a:r>
                        <a:rPr lang="ru-RU" sz="1200" b="1" spc="-10" dirty="0">
                          <a:effectLst/>
                        </a:rPr>
                        <a:t>культура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Физическая</a:t>
                      </a:r>
                      <a:r>
                        <a:rPr lang="ru-RU" sz="1200" b="1" spc="60" dirty="0">
                          <a:effectLst/>
                        </a:rPr>
                        <a:t> </a:t>
                      </a:r>
                      <a:r>
                        <a:rPr lang="ru-RU" sz="1200" b="1" spc="-10" dirty="0">
                          <a:effectLst/>
                        </a:rPr>
                        <a:t>культура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2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2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2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2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8120" algn="ctr"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8</a:t>
                      </a:r>
                      <a:endParaRPr lang="ru-RU" sz="1200" b="1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581158"/>
              </p:ext>
            </p:extLst>
          </p:nvPr>
        </p:nvGraphicFramePr>
        <p:xfrm>
          <a:off x="0" y="4176218"/>
          <a:ext cx="12191999" cy="268178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{72833802-FEF1-4C79-8D5D-14CF1EAF98D9}</a:tableStyleId>
              </a:tblPr>
              <a:tblGrid>
                <a:gridCol w="4466150"/>
                <a:gridCol w="3341494"/>
                <a:gridCol w="876871"/>
                <a:gridCol w="876871"/>
                <a:gridCol w="876871"/>
                <a:gridCol w="876871"/>
                <a:gridCol w="876871"/>
              </a:tblGrid>
              <a:tr h="614205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marL="57023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Предметные</a:t>
                      </a:r>
                      <a:r>
                        <a:rPr lang="ru-RU" sz="1400" spc="11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spc="-10" dirty="0">
                          <a:solidFill>
                            <a:schemeClr val="tx1"/>
                          </a:solidFill>
                          <a:effectLst/>
                        </a:rPr>
                        <a:t>области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663575" indent="-332740" algn="just">
                        <a:lnSpc>
                          <a:spcPct val="91000"/>
                        </a:lnSpc>
                        <a:spcBef>
                          <a:spcPts val="890"/>
                        </a:spcBef>
                        <a:spcAft>
                          <a:spcPts val="0"/>
                        </a:spcAft>
                      </a:pPr>
                      <a:endParaRPr lang="ru-RU" sz="1400" spc="-1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663575" indent="-332740" algn="just">
                        <a:lnSpc>
                          <a:spcPct val="91000"/>
                        </a:lnSpc>
                        <a:spcBef>
                          <a:spcPts val="890"/>
                        </a:spcBef>
                        <a:spcAft>
                          <a:spcPts val="0"/>
                        </a:spcAft>
                      </a:pPr>
                      <a:r>
                        <a:rPr lang="ru-RU" sz="1400" spc="-10" dirty="0" smtClean="0">
                          <a:solidFill>
                            <a:schemeClr val="tx1"/>
                          </a:solidFill>
                          <a:effectLst/>
                        </a:rPr>
                        <a:t>Учебные</a:t>
                      </a:r>
                      <a:r>
                        <a:rPr lang="ru-RU" sz="1400" spc="-2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spc="-10" dirty="0">
                          <a:solidFill>
                            <a:schemeClr val="tx1"/>
                          </a:solidFill>
                          <a:effectLst/>
                        </a:rPr>
                        <a:t>предметы Классы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125730" algn="ctr">
                        <a:spcBef>
                          <a:spcPts val="455"/>
                        </a:spcBef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25730" algn="ctr">
                        <a:spcBef>
                          <a:spcPts val="455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</a:rPr>
                        <a:t>Количество</a:t>
                      </a:r>
                      <a:r>
                        <a:rPr lang="ru-RU" sz="1400" spc="14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часов</a:t>
                      </a:r>
                      <a:r>
                        <a:rPr lang="ru-RU" sz="1400" spc="14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в</a:t>
                      </a:r>
                      <a:r>
                        <a:rPr lang="ru-RU" sz="1400" spc="14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spc="-10" dirty="0">
                          <a:solidFill>
                            <a:schemeClr val="tx1"/>
                          </a:solidFill>
                          <a:effectLst/>
                        </a:rPr>
                        <a:t>неделю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marL="73660" algn="just">
                        <a:spcAft>
                          <a:spcPts val="0"/>
                        </a:spcAft>
                      </a:pPr>
                      <a:r>
                        <a:rPr lang="ru-RU" sz="1400" spc="-10" dirty="0">
                          <a:solidFill>
                            <a:schemeClr val="tx1"/>
                          </a:solidFill>
                          <a:effectLst/>
                        </a:rPr>
                        <a:t>Всего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5046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6375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I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7955" marR="140970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II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8590" marR="140970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III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9225" marR="140970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IV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2444">
                <a:tc gridSpan="2">
                  <a:txBody>
                    <a:bodyPr/>
                    <a:lstStyle/>
                    <a:p>
                      <a:pPr marL="71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6319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20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7955" marR="14097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8590" marR="14097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9225" marR="14097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44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87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522444">
                <a:tc gridSpan="2">
                  <a:txBody>
                    <a:bodyPr/>
                    <a:lstStyle/>
                    <a:p>
                      <a:pPr marL="71755" algn="ctr"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Часть,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формируемая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участниками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образовательных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отношений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9748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812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518004">
                <a:tc gridSpan="2">
                  <a:txBody>
                    <a:bodyPr/>
                    <a:lstStyle/>
                    <a:p>
                      <a:pPr marL="71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Максимально</a:t>
                      </a:r>
                      <a:r>
                        <a:rPr lang="ru-RU" sz="1200" spc="-5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допустимая</a:t>
                      </a:r>
                      <a:r>
                        <a:rPr lang="ru-RU" sz="1200" spc="-5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недельная</a:t>
                      </a:r>
                      <a:r>
                        <a:rPr lang="ru-RU" sz="1200" spc="-5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нагрузка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6319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7955" marR="14097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8590" marR="14097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9225" marR="14097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25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383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94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301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413248"/>
              </p:ext>
            </p:extLst>
          </p:nvPr>
        </p:nvGraphicFramePr>
        <p:xfrm>
          <a:off x="1" y="-1"/>
          <a:ext cx="12191998" cy="420114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{72833802-FEF1-4C79-8D5D-14CF1EAF98D9}</a:tableStyleId>
              </a:tblPr>
              <a:tblGrid>
                <a:gridCol w="4092849"/>
                <a:gridCol w="3543529"/>
                <a:gridCol w="911124"/>
                <a:gridCol w="911124"/>
                <a:gridCol w="911124"/>
                <a:gridCol w="911124"/>
                <a:gridCol w="911124"/>
              </a:tblGrid>
              <a:tr h="407819">
                <a:tc gridSpan="7">
                  <a:txBody>
                    <a:bodyPr/>
                    <a:lstStyle/>
                    <a:p>
                      <a:pPr marL="617220" marR="612140" algn="just">
                        <a:lnSpc>
                          <a:spcPts val="1045"/>
                        </a:lnSpc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 marL="617220" marR="612140" algn="just">
                        <a:lnSpc>
                          <a:spcPts val="1045"/>
                        </a:lnSpc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Примерный</a:t>
                      </a:r>
                      <a:r>
                        <a:rPr lang="ru-RU" sz="1600" spc="7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учебный</a:t>
                      </a:r>
                      <a:r>
                        <a:rPr lang="ru-RU" sz="1600" spc="7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план</a:t>
                      </a:r>
                      <a:r>
                        <a:rPr lang="ru-RU" sz="1600" spc="7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начального</a:t>
                      </a:r>
                      <a:r>
                        <a:rPr lang="ru-RU" sz="1600" spc="7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общего</a:t>
                      </a:r>
                      <a:r>
                        <a:rPr lang="ru-RU" sz="1600" spc="7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spc="-10" dirty="0" smtClean="0">
                          <a:solidFill>
                            <a:schemeClr val="tx1"/>
                          </a:solidFill>
                          <a:effectLst/>
                        </a:rPr>
                        <a:t>образования</a:t>
                      </a:r>
                      <a:endParaRPr lang="ru-RU" sz="16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617220" marR="612140" algn="just">
                        <a:lnSpc>
                          <a:spcPts val="1045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(1</a:t>
                      </a:r>
                      <a:r>
                        <a:rPr lang="ru-RU" sz="1600" spc="155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effectLst/>
                        </a:rPr>
                        <a:t>кл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r>
                        <a:rPr lang="ru-RU" sz="1600" spc="16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—</a:t>
                      </a:r>
                      <a:r>
                        <a:rPr lang="ru-RU" sz="1600" spc="16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5-дневная</a:t>
                      </a:r>
                      <a:r>
                        <a:rPr lang="ru-RU" sz="1600" spc="16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учебная</a:t>
                      </a:r>
                      <a:r>
                        <a:rPr lang="ru-RU" sz="1600" spc="155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неделя,</a:t>
                      </a:r>
                      <a:r>
                        <a:rPr lang="ru-RU" sz="1600" spc="16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2—4</a:t>
                      </a:r>
                      <a:r>
                        <a:rPr lang="ru-RU" sz="1600" spc="16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effectLst/>
                        </a:rPr>
                        <a:t>кл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r>
                        <a:rPr lang="ru-RU" sz="1600" spc="16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—</a:t>
                      </a:r>
                      <a:r>
                        <a:rPr lang="ru-RU" sz="1600" spc="155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6-дневная</a:t>
                      </a:r>
                      <a:r>
                        <a:rPr lang="ru-RU" sz="1600" spc="16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с</a:t>
                      </a:r>
                      <a:r>
                        <a:rPr lang="ru-RU" sz="1600" spc="16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изучением</a:t>
                      </a:r>
                      <a:r>
                        <a:rPr lang="ru-RU" sz="1600" spc="16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родного</a:t>
                      </a:r>
                      <a:r>
                        <a:rPr lang="ru-RU" sz="1600" spc="155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spc="-10" dirty="0" smtClean="0">
                          <a:solidFill>
                            <a:schemeClr val="tx1"/>
                          </a:solidFill>
                          <a:effectLst/>
                        </a:rPr>
                        <a:t>языка)   Вариант №4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3671">
                <a:tc rowSpan="2">
                  <a:txBody>
                    <a:bodyPr/>
                    <a:lstStyle/>
                    <a:p>
                      <a:pPr algn="just"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marL="47117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Предметные</a:t>
                      </a:r>
                      <a:r>
                        <a:rPr lang="ru-RU" sz="1200" spc="11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области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716915" marR="40005" indent="-332740" algn="just">
                        <a:lnSpc>
                          <a:spcPct val="91000"/>
                        </a:lnSpc>
                        <a:spcBef>
                          <a:spcPts val="77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Учебные</a:t>
                      </a:r>
                      <a:r>
                        <a:rPr lang="ru-RU" sz="1200" spc="-2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предметы Классы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16129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Количество</a:t>
                      </a:r>
                      <a:r>
                        <a:rPr lang="ru-RU" sz="1200" spc="14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часов</a:t>
                      </a:r>
                      <a:r>
                        <a:rPr lang="ru-RU" sz="1200" spc="14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в</a:t>
                      </a:r>
                      <a:r>
                        <a:rPr lang="ru-RU" sz="1200" spc="14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неделю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78740" indent="1270" algn="ctr">
                        <a:lnSpc>
                          <a:spcPct val="91000"/>
                        </a:lnSpc>
                        <a:spcBef>
                          <a:spcPts val="77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Всего </a:t>
                      </a:r>
                      <a:r>
                        <a:rPr lang="ru-RU" sz="1200" spc="-20">
                          <a:effectLst/>
                        </a:rPr>
                        <a:t>часов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070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I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98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IV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70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Обязательная</a:t>
                      </a:r>
                      <a:r>
                        <a:rPr lang="ru-RU" sz="1200" spc="55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часть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7037">
                <a:tc rowSpan="2">
                  <a:txBody>
                    <a:bodyPr/>
                    <a:lstStyle/>
                    <a:p>
                      <a:pPr marL="71755" algn="just">
                        <a:lnSpc>
                          <a:spcPct val="95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Русский</a:t>
                      </a:r>
                      <a:r>
                        <a:rPr lang="ru-RU" sz="1200" spc="-2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язык</a:t>
                      </a:r>
                      <a:r>
                        <a:rPr lang="ru-RU" sz="1200" spc="-2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-2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литературное </a:t>
                      </a:r>
                      <a:r>
                        <a:rPr lang="ru-RU" sz="1200" spc="-10" dirty="0">
                          <a:effectLst/>
                        </a:rPr>
                        <a:t>чтение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Русский</a:t>
                      </a:r>
                      <a:r>
                        <a:rPr lang="ru-RU" sz="1200" spc="70">
                          <a:effectLst/>
                        </a:rPr>
                        <a:t> </a:t>
                      </a:r>
                      <a:r>
                        <a:rPr lang="ru-RU" sz="1200" spc="-20">
                          <a:effectLst/>
                        </a:rPr>
                        <a:t>язык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20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070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Литературное</a:t>
                      </a:r>
                      <a:r>
                        <a:rPr lang="ru-RU" sz="1200" spc="-2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чтение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12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652974">
                <a:tc rowSpan="2">
                  <a:txBody>
                    <a:bodyPr/>
                    <a:lstStyle/>
                    <a:p>
                      <a:pPr marL="69850" marR="327660" algn="just">
                        <a:lnSpc>
                          <a:spcPct val="95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Родной</a:t>
                      </a:r>
                      <a:r>
                        <a:rPr lang="ru-RU" sz="1200" spc="-3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язык</a:t>
                      </a:r>
                      <a:r>
                        <a:rPr lang="ru-RU" sz="1200" spc="-3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-3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литературное чтение на родном языке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lnSpc>
                          <a:spcPct val="95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Родной язык и (или) </a:t>
                      </a:r>
                      <a:r>
                        <a:rPr lang="ru-RU" sz="1200" dirty="0" err="1">
                          <a:effectLst/>
                        </a:rPr>
                        <a:t>государ</a:t>
                      </a:r>
                      <a:r>
                        <a:rPr lang="ru-RU" sz="1200" dirty="0">
                          <a:effectLst/>
                        </a:rPr>
                        <a:t>- </a:t>
                      </a:r>
                      <a:r>
                        <a:rPr lang="ru-RU" sz="1200" dirty="0" err="1">
                          <a:effectLst/>
                        </a:rPr>
                        <a:t>ственный</a:t>
                      </a:r>
                      <a:r>
                        <a:rPr lang="ru-RU" sz="1200" dirty="0">
                          <a:effectLst/>
                        </a:rPr>
                        <a:t> язык республики Российской Федерации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381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264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120" marR="112395" algn="just">
                        <a:lnSpc>
                          <a:spcPct val="95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Литературное</a:t>
                      </a:r>
                      <a:r>
                        <a:rPr lang="ru-RU" sz="1200" spc="-75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чтение</a:t>
                      </a:r>
                      <a:r>
                        <a:rPr lang="ru-RU" sz="1200" spc="-70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на</a:t>
                      </a:r>
                      <a:r>
                        <a:rPr lang="ru-RU" sz="1200" spc="-75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род- ном языке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7037">
                <a:tc>
                  <a:txBody>
                    <a:bodyPr/>
                    <a:lstStyle/>
                    <a:p>
                      <a:pPr marL="71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Иностранный</a:t>
                      </a:r>
                      <a:r>
                        <a:rPr lang="ru-RU" sz="1200" spc="195" dirty="0">
                          <a:effectLst/>
                        </a:rPr>
                        <a:t> </a:t>
                      </a:r>
                      <a:r>
                        <a:rPr lang="ru-RU" sz="1200" spc="-20" dirty="0">
                          <a:effectLst/>
                        </a:rPr>
                        <a:t>язык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Иностранный</a:t>
                      </a:r>
                      <a:r>
                        <a:rPr lang="ru-RU" sz="1200" spc="195">
                          <a:effectLst/>
                        </a:rPr>
                        <a:t> </a:t>
                      </a:r>
                      <a:r>
                        <a:rPr lang="ru-RU" sz="1200" spc="-20">
                          <a:effectLst/>
                        </a:rPr>
                        <a:t>язык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–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05843">
                <a:tc>
                  <a:txBody>
                    <a:bodyPr/>
                    <a:lstStyle/>
                    <a:p>
                      <a:pPr marL="71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Математика</a:t>
                      </a:r>
                      <a:r>
                        <a:rPr lang="ru-RU" sz="1200" spc="-4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-35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информатика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Математика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16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43671">
                <a:tc>
                  <a:txBody>
                    <a:bodyPr/>
                    <a:lstStyle/>
                    <a:p>
                      <a:pPr marL="71755" algn="just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Обществознание</a:t>
                      </a:r>
                      <a:r>
                        <a:rPr lang="ru-RU" sz="1200" spc="6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7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естествознание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Окружающий</a:t>
                      </a:r>
                      <a:r>
                        <a:rPr lang="ru-RU" sz="1200" spc="235" dirty="0">
                          <a:effectLst/>
                        </a:rPr>
                        <a:t> </a:t>
                      </a:r>
                      <a:r>
                        <a:rPr lang="ru-RU" sz="1200" spc="-25" dirty="0">
                          <a:effectLst/>
                        </a:rPr>
                        <a:t>мир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26487">
                <a:tc>
                  <a:txBody>
                    <a:bodyPr/>
                    <a:lstStyle/>
                    <a:p>
                      <a:pPr marL="71755" marR="327660" algn="just">
                        <a:lnSpc>
                          <a:spcPct val="9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Основы</a:t>
                      </a:r>
                      <a:r>
                        <a:rPr lang="ru-RU" sz="1200" spc="-6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религиозных</a:t>
                      </a:r>
                      <a:r>
                        <a:rPr lang="ru-RU" sz="1200" spc="-6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культур и светской этики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marR="40005" algn="just">
                        <a:lnSpc>
                          <a:spcPct val="9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Основы</a:t>
                      </a:r>
                      <a:r>
                        <a:rPr lang="ru-RU" sz="1200" spc="-60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религиозных</a:t>
                      </a:r>
                      <a:r>
                        <a:rPr lang="ru-RU" sz="1200" spc="-60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культур и светской этики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–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–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–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04055">
                <a:tc rowSpan="2">
                  <a:txBody>
                    <a:bodyPr/>
                    <a:lstStyle/>
                    <a:p>
                      <a:pPr marL="71755" algn="just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Искусство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Музыка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436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Изобразительное</a:t>
                      </a:r>
                      <a:r>
                        <a:rPr lang="ru-RU" sz="1200" spc="-65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искусство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6473540"/>
              </p:ext>
            </p:extLst>
          </p:nvPr>
        </p:nvGraphicFramePr>
        <p:xfrm>
          <a:off x="0" y="4189862"/>
          <a:ext cx="12191996" cy="266814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{72833802-FEF1-4C79-8D5D-14CF1EAF98D9}</a:tableStyleId>
              </a:tblPr>
              <a:tblGrid>
                <a:gridCol w="4092848"/>
                <a:gridCol w="3543528"/>
                <a:gridCol w="911124"/>
                <a:gridCol w="911124"/>
                <a:gridCol w="911124"/>
                <a:gridCol w="911124"/>
                <a:gridCol w="911124"/>
              </a:tblGrid>
              <a:tr h="381163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marL="47117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Предметные</a:t>
                      </a:r>
                      <a:r>
                        <a:rPr lang="ru-RU" sz="1200" spc="11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области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716915" marR="40005" indent="-332740" algn="just">
                        <a:lnSpc>
                          <a:spcPct val="91000"/>
                        </a:lnSpc>
                        <a:spcBef>
                          <a:spcPts val="890"/>
                        </a:spcBef>
                        <a:spcAft>
                          <a:spcPts val="0"/>
                        </a:spcAft>
                      </a:pPr>
                      <a:endParaRPr lang="ru-RU" sz="1200" spc="-10" dirty="0" smtClean="0">
                        <a:effectLst/>
                      </a:endParaRPr>
                    </a:p>
                    <a:p>
                      <a:pPr marL="716915" marR="40005" indent="-332740" algn="just">
                        <a:lnSpc>
                          <a:spcPct val="91000"/>
                        </a:lnSpc>
                        <a:spcBef>
                          <a:spcPts val="89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 smtClean="0">
                          <a:effectLst/>
                        </a:rPr>
                        <a:t>Учебные</a:t>
                      </a:r>
                      <a:r>
                        <a:rPr lang="ru-RU" sz="1200" spc="-20" dirty="0" smtClean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предметы Классы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161290" algn="just">
                        <a:spcBef>
                          <a:spcPts val="45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Количество</a:t>
                      </a:r>
                      <a:r>
                        <a:rPr lang="ru-RU" sz="1200" spc="140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часов</a:t>
                      </a:r>
                      <a:r>
                        <a:rPr lang="ru-RU" sz="1200" spc="145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в</a:t>
                      </a:r>
                      <a:r>
                        <a:rPr lang="ru-RU" sz="1200" spc="14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неделю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marL="80645" algn="just"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Всего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811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08280" algn="just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130" algn="just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just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just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IV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163">
                <a:tc>
                  <a:txBody>
                    <a:bodyPr/>
                    <a:lstStyle/>
                    <a:p>
                      <a:pPr marL="71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Технология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Технология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81163">
                <a:tc>
                  <a:txBody>
                    <a:bodyPr/>
                    <a:lstStyle/>
                    <a:p>
                      <a:pPr marL="71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Физическая</a:t>
                      </a:r>
                      <a:r>
                        <a:rPr lang="ru-RU" sz="1200" spc="6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культура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Физическая</a:t>
                      </a:r>
                      <a:r>
                        <a:rPr lang="ru-RU" sz="1200" spc="6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культура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81163">
                <a:tc gridSpan="2">
                  <a:txBody>
                    <a:bodyPr/>
                    <a:lstStyle/>
                    <a:p>
                      <a:pPr marL="71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6510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20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13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89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81163">
                <a:tc gridSpan="2">
                  <a:txBody>
                    <a:bodyPr/>
                    <a:lstStyle/>
                    <a:p>
                      <a:pPr marL="71755" algn="just"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Часть,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формируемая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участниками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образовательных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отношений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98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81163">
                <a:tc gridSpan="2">
                  <a:txBody>
                    <a:bodyPr/>
                    <a:lstStyle/>
                    <a:p>
                      <a:pPr marL="71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Максимально</a:t>
                      </a:r>
                      <a:r>
                        <a:rPr lang="ru-RU" sz="1200" spc="-5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допустимая</a:t>
                      </a:r>
                      <a:r>
                        <a:rPr lang="ru-RU" sz="1200" spc="-5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недельная</a:t>
                      </a:r>
                      <a:r>
                        <a:rPr lang="ru-RU" sz="1200" spc="-5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нагрузка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6510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13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25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94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632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2629038"/>
              </p:ext>
            </p:extLst>
          </p:nvPr>
        </p:nvGraphicFramePr>
        <p:xfrm>
          <a:off x="122831" y="-1"/>
          <a:ext cx="12069168" cy="411033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{72833802-FEF1-4C79-8D5D-14CF1EAF98D9}</a:tableStyleId>
              </a:tblPr>
              <a:tblGrid>
                <a:gridCol w="4051613"/>
                <a:gridCol w="3507830"/>
                <a:gridCol w="901945"/>
                <a:gridCol w="901945"/>
                <a:gridCol w="901945"/>
                <a:gridCol w="901945"/>
                <a:gridCol w="901945"/>
              </a:tblGrid>
              <a:tr h="441375">
                <a:tc gridSpan="7">
                  <a:txBody>
                    <a:bodyPr/>
                    <a:lstStyle/>
                    <a:p>
                      <a:pPr marL="617220" marR="612140" algn="just">
                        <a:lnSpc>
                          <a:spcPts val="1045"/>
                        </a:lnSpc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endParaRPr lang="ru-RU" sz="1200" dirty="0" smtClean="0">
                        <a:effectLst/>
                      </a:endParaRPr>
                    </a:p>
                    <a:p>
                      <a:pPr marL="617220" marR="612140" algn="just">
                        <a:lnSpc>
                          <a:spcPts val="1045"/>
                        </a:lnSpc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</a:rPr>
                        <a:t>Примерный</a:t>
                      </a:r>
                      <a:r>
                        <a:rPr lang="ru-RU" sz="1600" spc="7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учебный</a:t>
                      </a:r>
                      <a:r>
                        <a:rPr lang="ru-RU" sz="1600" spc="7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план</a:t>
                      </a:r>
                      <a:r>
                        <a:rPr lang="ru-RU" sz="1600" spc="7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начального</a:t>
                      </a:r>
                      <a:r>
                        <a:rPr lang="ru-RU" sz="1600" spc="7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общего</a:t>
                      </a:r>
                      <a:r>
                        <a:rPr lang="ru-RU" sz="1600" spc="7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spc="-10" dirty="0">
                          <a:solidFill>
                            <a:schemeClr val="tx1"/>
                          </a:solidFill>
                          <a:effectLst/>
                        </a:rPr>
                        <a:t>образования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620395" marR="612140" algn="just">
                        <a:lnSpc>
                          <a:spcPts val="1045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(1</a:t>
                      </a:r>
                      <a:r>
                        <a:rPr lang="ru-RU" sz="1600" spc="3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кл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r>
                        <a:rPr lang="ru-RU" sz="1600" spc="3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—</a:t>
                      </a:r>
                      <a:r>
                        <a:rPr lang="ru-RU" sz="1600" spc="3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5-дневная</a:t>
                      </a:r>
                      <a:r>
                        <a:rPr lang="ru-RU" sz="1600" spc="3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учебная</a:t>
                      </a:r>
                      <a:r>
                        <a:rPr lang="ru-RU" sz="1600" spc="3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неделя,</a:t>
                      </a:r>
                      <a:r>
                        <a:rPr lang="ru-RU" sz="1600" spc="3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2—4</a:t>
                      </a:r>
                      <a:r>
                        <a:rPr lang="ru-RU" sz="1600" spc="3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кл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r>
                        <a:rPr lang="ru-RU" sz="1600" spc="3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—</a:t>
                      </a:r>
                      <a:r>
                        <a:rPr lang="ru-RU" sz="1600" spc="3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6-дневная</a:t>
                      </a:r>
                      <a:r>
                        <a:rPr lang="ru-RU" sz="1600" spc="3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с</a:t>
                      </a:r>
                      <a:r>
                        <a:rPr lang="ru-RU" sz="1600" spc="3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обучением</a:t>
                      </a:r>
                      <a:r>
                        <a:rPr lang="ru-RU" sz="1600" spc="3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на</a:t>
                      </a:r>
                      <a:r>
                        <a:rPr lang="ru-RU" sz="1600" spc="3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родном</a:t>
                      </a:r>
                      <a:r>
                        <a:rPr lang="ru-RU" sz="1600" spc="3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600" spc="-10" dirty="0">
                          <a:solidFill>
                            <a:schemeClr val="tx1"/>
                          </a:solidFill>
                          <a:effectLst/>
                        </a:rPr>
                        <a:t>языке</a:t>
                      </a:r>
                      <a:r>
                        <a:rPr lang="ru-RU" sz="1600" spc="-10" dirty="0" smtClean="0">
                          <a:solidFill>
                            <a:schemeClr val="tx1"/>
                          </a:solidFill>
                          <a:effectLst/>
                        </a:rPr>
                        <a:t>)  Вариант №5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3395">
                <a:tc rowSpan="2">
                  <a:txBody>
                    <a:bodyPr/>
                    <a:lstStyle/>
                    <a:p>
                      <a:pPr algn="just"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marL="4699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Предметные</a:t>
                      </a:r>
                      <a:r>
                        <a:rPr lang="ru-RU" sz="1200" spc="11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области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715010" marR="370840" indent="-332740" algn="just">
                        <a:lnSpc>
                          <a:spcPct val="91000"/>
                        </a:lnSpc>
                        <a:spcBef>
                          <a:spcPts val="77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Учебные</a:t>
                      </a:r>
                      <a:r>
                        <a:rPr lang="ru-RU" sz="1200" spc="-2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предметы </a:t>
                      </a:r>
                      <a:r>
                        <a:rPr lang="ru-RU" sz="1200" spc="-10" dirty="0">
                          <a:effectLst/>
                        </a:rPr>
                        <a:t>Классы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16129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Количество</a:t>
                      </a:r>
                      <a:r>
                        <a:rPr lang="ru-RU" sz="1200" spc="14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часов</a:t>
                      </a:r>
                      <a:r>
                        <a:rPr lang="ru-RU" sz="1200" spc="14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в</a:t>
                      </a:r>
                      <a:r>
                        <a:rPr lang="ru-RU" sz="1200" spc="14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неделю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78740" indent="1270" algn="ctr">
                        <a:lnSpc>
                          <a:spcPct val="91000"/>
                        </a:lnSpc>
                        <a:spcBef>
                          <a:spcPts val="77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Всего </a:t>
                      </a:r>
                      <a:r>
                        <a:rPr lang="ru-RU" sz="1200" spc="-20" dirty="0">
                          <a:effectLst/>
                        </a:rPr>
                        <a:t>часов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008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98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IV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084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Обязательная</a:t>
                      </a:r>
                      <a:r>
                        <a:rPr lang="ru-RU" sz="1200" spc="55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часть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0847">
                <a:tc rowSpan="2">
                  <a:txBody>
                    <a:bodyPr/>
                    <a:lstStyle/>
                    <a:p>
                      <a:pPr marL="71755" algn="just">
                        <a:lnSpc>
                          <a:spcPct val="95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Русский</a:t>
                      </a:r>
                      <a:r>
                        <a:rPr lang="ru-RU" sz="1200" spc="-2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язык</a:t>
                      </a:r>
                      <a:r>
                        <a:rPr lang="ru-RU" sz="1200" spc="-2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-2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литературное </a:t>
                      </a:r>
                      <a:r>
                        <a:rPr lang="ru-RU" sz="1200" spc="-10" dirty="0">
                          <a:effectLst/>
                        </a:rPr>
                        <a:t>чтение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Русский</a:t>
                      </a:r>
                      <a:r>
                        <a:rPr lang="ru-RU" sz="1200" spc="70">
                          <a:effectLst/>
                        </a:rPr>
                        <a:t> </a:t>
                      </a:r>
                      <a:r>
                        <a:rPr lang="ru-RU" sz="1200" spc="-20">
                          <a:effectLst/>
                        </a:rPr>
                        <a:t>язык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16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2008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Литературное</a:t>
                      </a:r>
                      <a:r>
                        <a:rPr lang="ru-RU" sz="1200" spc="-2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чтение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12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633450">
                <a:tc rowSpan="2">
                  <a:txBody>
                    <a:bodyPr/>
                    <a:lstStyle/>
                    <a:p>
                      <a:pPr marL="71755" marR="327660" algn="just">
                        <a:lnSpc>
                          <a:spcPct val="95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Родной</a:t>
                      </a:r>
                      <a:r>
                        <a:rPr lang="ru-RU" sz="1200" spc="-4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язык</a:t>
                      </a:r>
                      <a:r>
                        <a:rPr lang="ru-RU" sz="1200" spc="-4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-4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литературное чтение на родном языке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lnSpc>
                          <a:spcPct val="95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Родной язык и (или) государ- ственный язык республики Российской Федерации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158750" marR="15494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10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167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120" marR="112395" algn="just">
                        <a:lnSpc>
                          <a:spcPct val="95000"/>
                        </a:lnSpc>
                        <a:spcBef>
                          <a:spcPts val="34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Литературное</a:t>
                      </a:r>
                      <a:r>
                        <a:rPr lang="ru-RU" sz="1200" spc="-75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чтение</a:t>
                      </a:r>
                      <a:r>
                        <a:rPr lang="ru-RU" sz="1200" spc="-70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на</a:t>
                      </a:r>
                      <a:r>
                        <a:rPr lang="ru-RU" sz="1200" spc="-75">
                          <a:effectLst/>
                        </a:rPr>
                        <a:t> </a:t>
                      </a:r>
                      <a:r>
                        <a:rPr lang="ru-RU" sz="1200">
                          <a:effectLst/>
                        </a:rPr>
                        <a:t>род- ном языке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0847">
                <a:tc>
                  <a:txBody>
                    <a:bodyPr/>
                    <a:lstStyle/>
                    <a:p>
                      <a:pPr marL="71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Иностранный</a:t>
                      </a:r>
                      <a:r>
                        <a:rPr lang="ru-RU" sz="1200" spc="195" dirty="0">
                          <a:effectLst/>
                        </a:rPr>
                        <a:t> </a:t>
                      </a:r>
                      <a:r>
                        <a:rPr lang="ru-RU" sz="1200" spc="-20" dirty="0">
                          <a:effectLst/>
                        </a:rPr>
                        <a:t>язык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Иностранный</a:t>
                      </a:r>
                      <a:r>
                        <a:rPr lang="ru-RU" sz="1200" spc="195">
                          <a:effectLst/>
                        </a:rPr>
                        <a:t> </a:t>
                      </a:r>
                      <a:r>
                        <a:rPr lang="ru-RU" sz="1200" spc="-20">
                          <a:effectLst/>
                        </a:rPr>
                        <a:t>язык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–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6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199690">
                <a:tc>
                  <a:txBody>
                    <a:bodyPr/>
                    <a:lstStyle/>
                    <a:p>
                      <a:pPr marL="71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Математика</a:t>
                      </a:r>
                      <a:r>
                        <a:rPr lang="ru-RU" sz="1200" spc="-4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-35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информатика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Математика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16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33395">
                <a:tc>
                  <a:txBody>
                    <a:bodyPr/>
                    <a:lstStyle/>
                    <a:p>
                      <a:pPr marL="71755" algn="just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Обществознание</a:t>
                      </a:r>
                      <a:r>
                        <a:rPr lang="ru-RU" sz="1200" spc="6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и</a:t>
                      </a:r>
                      <a:r>
                        <a:rPr lang="ru-RU" sz="1200" spc="7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естествознание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Окружающий</a:t>
                      </a:r>
                      <a:r>
                        <a:rPr lang="ru-RU" sz="1200" spc="235">
                          <a:effectLst/>
                        </a:rPr>
                        <a:t> </a:t>
                      </a:r>
                      <a:r>
                        <a:rPr lang="ru-RU" sz="1200" spc="-25">
                          <a:effectLst/>
                        </a:rPr>
                        <a:t>мир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8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16725">
                <a:tc>
                  <a:txBody>
                    <a:bodyPr/>
                    <a:lstStyle/>
                    <a:p>
                      <a:pPr marL="71755" marR="327660" algn="just">
                        <a:lnSpc>
                          <a:spcPct val="9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Основы</a:t>
                      </a:r>
                      <a:r>
                        <a:rPr lang="ru-RU" sz="1200" spc="-6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религиозных</a:t>
                      </a:r>
                      <a:r>
                        <a:rPr lang="ru-RU" sz="1200" spc="-6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культур и светской этики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marR="40005" algn="just">
                        <a:lnSpc>
                          <a:spcPct val="9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Основы</a:t>
                      </a:r>
                      <a:r>
                        <a:rPr lang="ru-RU" sz="1200" spc="-6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религиозных</a:t>
                      </a:r>
                      <a:r>
                        <a:rPr lang="ru-RU" sz="1200" spc="-6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культур и светской этики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–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–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–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197953">
                <a:tc rowSpan="2">
                  <a:txBody>
                    <a:bodyPr/>
                    <a:lstStyle/>
                    <a:p>
                      <a:pPr marL="71755" algn="just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Искусство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spc="-10">
                          <a:effectLst/>
                        </a:rPr>
                        <a:t>Музыка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333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Изобразительное</a:t>
                      </a:r>
                      <a:r>
                        <a:rPr lang="ru-RU" sz="1200" spc="-65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искусство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74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269758"/>
              </p:ext>
            </p:extLst>
          </p:nvPr>
        </p:nvGraphicFramePr>
        <p:xfrm>
          <a:off x="122831" y="4110337"/>
          <a:ext cx="12069168" cy="274766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{72833802-FEF1-4C79-8D5D-14CF1EAF98D9}</a:tableStyleId>
              </a:tblPr>
              <a:tblGrid>
                <a:gridCol w="3985145"/>
                <a:gridCol w="3562066"/>
                <a:gridCol w="887104"/>
                <a:gridCol w="887105"/>
                <a:gridCol w="982639"/>
                <a:gridCol w="846161"/>
                <a:gridCol w="918948"/>
              </a:tblGrid>
              <a:tr h="392523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marL="47117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Предметные</a:t>
                      </a:r>
                      <a:r>
                        <a:rPr lang="ru-RU" sz="1400" spc="11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spc="-10" dirty="0">
                          <a:solidFill>
                            <a:schemeClr val="tx1"/>
                          </a:solidFill>
                          <a:effectLst/>
                        </a:rPr>
                        <a:t>области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716915" marR="40005" indent="-332740" algn="just">
                        <a:lnSpc>
                          <a:spcPct val="91000"/>
                        </a:lnSpc>
                        <a:spcBef>
                          <a:spcPts val="890"/>
                        </a:spcBef>
                        <a:spcAft>
                          <a:spcPts val="0"/>
                        </a:spcAft>
                      </a:pPr>
                      <a:endParaRPr lang="ru-RU" sz="1400" spc="-1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16915" marR="40005" indent="-332740" algn="just">
                        <a:lnSpc>
                          <a:spcPct val="91000"/>
                        </a:lnSpc>
                        <a:spcBef>
                          <a:spcPts val="890"/>
                        </a:spcBef>
                        <a:spcAft>
                          <a:spcPts val="0"/>
                        </a:spcAft>
                      </a:pPr>
                      <a:r>
                        <a:rPr lang="ru-RU" sz="1400" spc="-10" dirty="0" smtClean="0">
                          <a:solidFill>
                            <a:schemeClr val="tx1"/>
                          </a:solidFill>
                          <a:effectLst/>
                        </a:rPr>
                        <a:t>Учебные</a:t>
                      </a:r>
                      <a:r>
                        <a:rPr lang="ru-RU" sz="1400" spc="-2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spc="-10" dirty="0">
                          <a:solidFill>
                            <a:schemeClr val="tx1"/>
                          </a:solidFill>
                          <a:effectLst/>
                        </a:rPr>
                        <a:t>предметы Классы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marL="161290" algn="ctr">
                        <a:spcBef>
                          <a:spcPts val="455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Количество</a:t>
                      </a:r>
                      <a:r>
                        <a:rPr lang="ru-RU" sz="1400" spc="14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часов</a:t>
                      </a:r>
                      <a:r>
                        <a:rPr lang="ru-RU" sz="1400" spc="14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в</a:t>
                      </a:r>
                      <a:r>
                        <a:rPr lang="ru-RU" sz="1400" spc="14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400" spc="-10" dirty="0">
                          <a:solidFill>
                            <a:schemeClr val="tx1"/>
                          </a:solidFill>
                          <a:effectLst/>
                        </a:rPr>
                        <a:t>неделю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 marL="80645" algn="ctr">
                        <a:spcAft>
                          <a:spcPts val="0"/>
                        </a:spcAft>
                      </a:pPr>
                      <a:r>
                        <a:rPr lang="ru-RU" sz="1400" spc="-10" dirty="0">
                          <a:solidFill>
                            <a:schemeClr val="tx1"/>
                          </a:solidFill>
                          <a:effectLst/>
                        </a:rPr>
                        <a:t>Всего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925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08280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I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130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III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IV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2523">
                <a:tc>
                  <a:txBody>
                    <a:bodyPr/>
                    <a:lstStyle/>
                    <a:p>
                      <a:pPr marL="71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Технология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Технология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92523">
                <a:tc>
                  <a:txBody>
                    <a:bodyPr/>
                    <a:lstStyle/>
                    <a:p>
                      <a:pPr marL="71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Физическая</a:t>
                      </a:r>
                      <a:r>
                        <a:rPr lang="ru-RU" sz="1200" spc="6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культура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120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Физическая</a:t>
                      </a:r>
                      <a:r>
                        <a:rPr lang="ru-RU" sz="1200" spc="60">
                          <a:effectLst/>
                        </a:rPr>
                        <a:t> </a:t>
                      </a:r>
                      <a:r>
                        <a:rPr lang="ru-RU" sz="1200" spc="-10">
                          <a:effectLst/>
                        </a:rPr>
                        <a:t>культура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92523">
                <a:tc gridSpan="2">
                  <a:txBody>
                    <a:bodyPr/>
                    <a:lstStyle/>
                    <a:p>
                      <a:pPr marL="71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6510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20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13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23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89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92523">
                <a:tc gridSpan="2">
                  <a:txBody>
                    <a:bodyPr/>
                    <a:lstStyle/>
                    <a:p>
                      <a:pPr marL="71755" algn="just"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Часть,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формируемая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участниками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образовательных</a:t>
                      </a:r>
                      <a:r>
                        <a:rPr lang="ru-RU" sz="1200" spc="1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отношений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9875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5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  <a:tr h="392523">
                <a:tc gridSpan="2">
                  <a:txBody>
                    <a:bodyPr/>
                    <a:lstStyle/>
                    <a:p>
                      <a:pPr marL="71755" algn="just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Максимально</a:t>
                      </a:r>
                      <a:r>
                        <a:rPr lang="ru-RU" sz="1200" spc="-5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допустимая</a:t>
                      </a:r>
                      <a:r>
                        <a:rPr lang="ru-RU" sz="1200" spc="-55" dirty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недельная</a:t>
                      </a:r>
                      <a:r>
                        <a:rPr lang="ru-RU" sz="1200" spc="-50" dirty="0">
                          <a:effectLst/>
                        </a:rPr>
                        <a:t> </a:t>
                      </a:r>
                      <a:r>
                        <a:rPr lang="ru-RU" sz="1200" spc="-10" dirty="0">
                          <a:effectLst/>
                        </a:rPr>
                        <a:t>нагрузка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6510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>
                          <a:effectLst/>
                        </a:rPr>
                        <a:t>21</a:t>
                      </a:r>
                      <a:endParaRPr lang="ru-RU" sz="110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130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6210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25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5575" marR="151765" algn="ctr">
                        <a:spcBef>
                          <a:spcPts val="305"/>
                        </a:spcBef>
                        <a:spcAft>
                          <a:spcPts val="0"/>
                        </a:spcAft>
                      </a:pPr>
                      <a:r>
                        <a:rPr lang="ru-RU" sz="1200" spc="-25" dirty="0">
                          <a:effectLst/>
                        </a:rPr>
                        <a:t>94</a:t>
                      </a:r>
                      <a:endParaRPr lang="ru-RU" sz="1100" dirty="0">
                        <a:effectLst/>
                        <a:latin typeface="Bookman Old Style" panose="02050604050505020204" pitchFamily="18" charset="0"/>
                        <a:ea typeface="Bookman Old Style" panose="02050604050505020204" pitchFamily="18" charset="0"/>
                        <a:cs typeface="Bookman Old Style" panose="020506040505050202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092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86854"/>
            <a:ext cx="10515600" cy="5590109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33.1. Учебный план программы основного общего образования, в том числе адаптированной (далее - учебный план), обеспечивает реализацию требований ФГОС, определяет учебную нагрузку в соответствии с требованиями к организации образовательной деятельности к учебной нагрузке при 5-дневной (или 6-дневной) учебной неделе, предусмотренными Гигиеническими нормативами и Санитарно-эпидемиологическими требованиями, перечень учебных предметов, учебных курсов, учебных модулей.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286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54842"/>
            <a:ext cx="10515600" cy="6400800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Обязательная часть  учебного плана определяет состав учебных предметов обязательных для образовательных организаций, реализующих образовательную программу основного общего образования, и учебное время, отводимое на их изучение по классам (годам) обучения.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 учебного плана, формируемая участниками образовательных отношений, определяет время, отводимое на изучение учебных предметов, учебных курсов, учебных модулей по выбору обучающихся, родителей (законных представителей) несовершеннолетних обучающихся, в том числе предусматривающие углубленное изучение учебных предметов, с целью удовлетворения различных интересов обучающихся, потребностей в физическом развитии и совершенствовании, а также учитывающие этнокультурные интересы,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Время, отводимое на данную часть  учебного плана, может быть использовано на: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увеличение учебных часов, предусмотренных на изучение отдельных учебных предметов обязательной части, в том числе на углубленном уровне;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введение специально разработанных учебных курсов, обеспечивающих интересы и потребности участников образовательных отношений, в том числе этнокультурные;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другие виды учебной, воспитательной, спортивной и иной деятельности обучающихся.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484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838200" y="395784"/>
            <a:ext cx="10515600" cy="5991367"/>
          </a:xfrm>
        </p:spPr>
        <p:txBody>
          <a:bodyPr/>
          <a:lstStyle/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предмет "Математика" предметной области "Математика и информатика" включает в себя учебные курсы "Алгебра", "Геометрия", "Вероятность и статистика".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Достижение обучающимися планируемых результатов освоения программы основного общего образования по учебному предмету "Математика" в рамках государственной итоговой аттестации включает результаты освоения рабочих программ учебных курсов "Алгебра", "Геометрия", "Вероятность и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статистика»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613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838200" y="395784"/>
            <a:ext cx="10515600" cy="599136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Организаций, в которых языком образования является русский язык, изучение родного языка и родной литературы из числа языков народов РФ, государственных языков РФ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при наличии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возможностей Организации и по заявлению родителей (законных представителей) несовершеннолетних  обучающихся.</a:t>
            </a:r>
          </a:p>
          <a:p>
            <a:pPr marL="0" indent="0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второго иностранного языка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перечня, предлагаемого Организацией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осуществляется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заявлению родителей (законных представителей) несовершеннолетних  обучающихся и при наличии необходимых условий.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80828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9966837"/>
              </p:ext>
            </p:extLst>
          </p:nvPr>
        </p:nvGraphicFramePr>
        <p:xfrm>
          <a:off x="1269242" y="0"/>
          <a:ext cx="8465601" cy="6982629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3720494"/>
                <a:gridCol w="4745107"/>
              </a:tblGrid>
              <a:tr h="327550">
                <a:tc>
                  <a:txBody>
                    <a:bodyPr/>
                    <a:lstStyle/>
                    <a:p>
                      <a:pPr marL="288290" indent="137795" algn="ctr">
                        <a:lnSpc>
                          <a:spcPct val="104000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Предметные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области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8290" indent="137795" algn="ctr">
                        <a:lnSpc>
                          <a:spcPct val="104000"/>
                        </a:lnSpc>
                        <a:spcAft>
                          <a:spcPts val="25"/>
                        </a:spcAft>
                      </a:pPr>
                      <a:r>
                        <a:rPr lang="en-US" sz="2000">
                          <a:effectLst/>
                        </a:rPr>
                        <a:t>Учебные предметы</a:t>
                      </a:r>
                      <a:endParaRPr lang="ru-RU" sz="200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889">
                <a:tc>
                  <a:txBody>
                    <a:bodyPr/>
                    <a:lstStyle/>
                    <a:p>
                      <a:pPr marL="16700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Русский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язык</a:t>
                      </a:r>
                      <a:r>
                        <a:rPr lang="en-US" sz="2000" dirty="0">
                          <a:effectLst/>
                        </a:rPr>
                        <a:t> и </a:t>
                      </a:r>
                      <a:r>
                        <a:rPr lang="en-US" sz="2000" dirty="0" err="1">
                          <a:effectLst/>
                        </a:rPr>
                        <a:t>литература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>
                          <a:effectLst/>
                        </a:rPr>
                        <a:t>Русский язык,</a:t>
                      </a:r>
                      <a:endParaRPr lang="ru-RU" sz="2000">
                        <a:effectLst/>
                      </a:endParaRPr>
                    </a:p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>
                          <a:effectLst/>
                        </a:rPr>
                        <a:t>Литература</a:t>
                      </a:r>
                      <a:endParaRPr lang="ru-RU" sz="200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4598">
                <a:tc>
                  <a:txBody>
                    <a:bodyPr/>
                    <a:lstStyle/>
                    <a:p>
                      <a:pPr marL="16700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ru-RU" sz="2000" dirty="0">
                          <a:effectLst/>
                        </a:rPr>
                        <a:t>Родной язык и родная литература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ru-RU" sz="2000" dirty="0">
                          <a:effectLst/>
                        </a:rPr>
                        <a:t>Родной язык и (или) государственный язык республики Российской Федерации,</a:t>
                      </a:r>
                    </a:p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Родная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литература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889">
                <a:tc>
                  <a:txBody>
                    <a:bodyPr/>
                    <a:lstStyle/>
                    <a:p>
                      <a:pPr marL="16700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Иностранные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языки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ru-RU" sz="2000" dirty="0">
                          <a:effectLst/>
                        </a:rPr>
                        <a:t>Иностранный язык,</a:t>
                      </a:r>
                    </a:p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ru-RU" sz="2000" dirty="0">
                          <a:effectLst/>
                        </a:rPr>
                        <a:t>Второй иностранный язык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9274">
                <a:tc>
                  <a:txBody>
                    <a:bodyPr/>
                    <a:lstStyle/>
                    <a:p>
                      <a:pPr marL="16700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Математика</a:t>
                      </a:r>
                      <a:r>
                        <a:rPr lang="en-US" sz="2000" dirty="0">
                          <a:effectLst/>
                        </a:rPr>
                        <a:t> и </a:t>
                      </a:r>
                      <a:r>
                        <a:rPr lang="en-US" sz="2000" dirty="0" err="1">
                          <a:effectLst/>
                        </a:rPr>
                        <a:t>информатика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Математика</a:t>
                      </a:r>
                      <a:r>
                        <a:rPr lang="en-US" sz="2000" dirty="0">
                          <a:effectLst/>
                        </a:rPr>
                        <a:t>,</a:t>
                      </a:r>
                      <a:endParaRPr lang="ru-RU" sz="2000" dirty="0">
                        <a:effectLst/>
                      </a:endParaRPr>
                    </a:p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Информатика</a:t>
                      </a:r>
                      <a:endParaRPr lang="ru-RU" sz="2000" dirty="0" smtClean="0">
                        <a:effectLst/>
                      </a:endParaRPr>
                    </a:p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Статистика и вероятность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4598">
                <a:tc>
                  <a:txBody>
                    <a:bodyPr/>
                    <a:lstStyle/>
                    <a:p>
                      <a:pPr marL="16700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Общественно-научные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предметы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История</a:t>
                      </a:r>
                      <a:r>
                        <a:rPr lang="en-US" sz="2000" dirty="0">
                          <a:effectLst/>
                        </a:rPr>
                        <a:t>,</a:t>
                      </a:r>
                      <a:endParaRPr lang="ru-RU" sz="2000" dirty="0">
                        <a:effectLst/>
                      </a:endParaRPr>
                    </a:p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Обществознание</a:t>
                      </a:r>
                      <a:r>
                        <a:rPr lang="en-US" sz="2000" dirty="0">
                          <a:effectLst/>
                        </a:rPr>
                        <a:t>,</a:t>
                      </a:r>
                      <a:endParaRPr lang="ru-RU" sz="2000" dirty="0">
                        <a:effectLst/>
                      </a:endParaRPr>
                    </a:p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География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4598">
                <a:tc>
                  <a:txBody>
                    <a:bodyPr/>
                    <a:lstStyle/>
                    <a:p>
                      <a:pPr marL="16700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Естественнонаучные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предметы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>
                          <a:effectLst/>
                        </a:rPr>
                        <a:t>Физика,</a:t>
                      </a:r>
                      <a:endParaRPr lang="ru-RU" sz="2000">
                        <a:effectLst/>
                      </a:endParaRPr>
                    </a:p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>
                          <a:effectLst/>
                        </a:rPr>
                        <a:t>Химия,</a:t>
                      </a:r>
                      <a:endParaRPr lang="ru-RU" sz="2000">
                        <a:effectLst/>
                      </a:endParaRPr>
                    </a:p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>
                          <a:effectLst/>
                        </a:rPr>
                        <a:t>Биология</a:t>
                      </a:r>
                      <a:endParaRPr lang="ru-RU" sz="200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889">
                <a:tc>
                  <a:txBody>
                    <a:bodyPr/>
                    <a:lstStyle/>
                    <a:p>
                      <a:pPr marL="16700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ru-RU" sz="1800" kern="1200" dirty="0" smtClean="0">
                          <a:effectLst/>
                        </a:rPr>
                        <a:t>Основы духовно-нравственной культуры народов России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Учебный курс (модуль)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889">
                <a:tc>
                  <a:txBody>
                    <a:bodyPr/>
                    <a:lstStyle/>
                    <a:p>
                      <a:pPr marL="16700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Искусство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>
                          <a:effectLst/>
                        </a:rPr>
                        <a:t>Изобразительное искусство,</a:t>
                      </a:r>
                      <a:endParaRPr lang="ru-RU" sz="2000">
                        <a:effectLst/>
                      </a:endParaRPr>
                    </a:p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>
                          <a:effectLst/>
                        </a:rPr>
                        <a:t>Музыка</a:t>
                      </a:r>
                      <a:endParaRPr lang="ru-RU" sz="200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181">
                <a:tc>
                  <a:txBody>
                    <a:bodyPr/>
                    <a:lstStyle/>
                    <a:p>
                      <a:pPr marL="16700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 dirty="0" err="1">
                          <a:effectLst/>
                        </a:rPr>
                        <a:t>Технология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en-US" sz="2000">
                          <a:effectLst/>
                        </a:rPr>
                        <a:t>Технология</a:t>
                      </a:r>
                      <a:endParaRPr lang="ru-RU" sz="200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9274">
                <a:tc>
                  <a:txBody>
                    <a:bodyPr/>
                    <a:lstStyle/>
                    <a:p>
                      <a:pPr marL="16700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ru-RU" sz="2000" dirty="0">
                          <a:effectLst/>
                        </a:rPr>
                        <a:t>Физическая культура и основы безопасности жизнедеятельности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ru-RU" sz="2000" dirty="0">
                          <a:effectLst/>
                        </a:rPr>
                        <a:t>Физическая культура,</a:t>
                      </a:r>
                    </a:p>
                    <a:p>
                      <a:pPr marL="89535" indent="137795" algn="ctr">
                        <a:lnSpc>
                          <a:spcPts val="1675"/>
                        </a:lnSpc>
                        <a:spcAft>
                          <a:spcPts val="25"/>
                        </a:spcAft>
                      </a:pPr>
                      <a:r>
                        <a:rPr lang="ru-RU" sz="2000" dirty="0">
                          <a:effectLst/>
                        </a:rPr>
                        <a:t>Основы безопасности жизнедеятельности</a:t>
                      </a:r>
                      <a:endParaRPr lang="ru-RU" sz="2000" dirty="0">
                        <a:solidFill>
                          <a:srgbClr val="181717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915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873457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ПЛАН ( недельный ) ООО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(5-дневная учебная неделя)</a:t>
            </a:r>
            <a:endParaRPr lang="ru-RU" sz="24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565477888"/>
              </p:ext>
            </p:extLst>
          </p:nvPr>
        </p:nvGraphicFramePr>
        <p:xfrm>
          <a:off x="218364" y="702591"/>
          <a:ext cx="5651312" cy="6479416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1146650"/>
                <a:gridCol w="1146650"/>
                <a:gridCol w="501754"/>
                <a:gridCol w="573072"/>
                <a:gridCol w="573072"/>
                <a:gridCol w="570038"/>
                <a:gridCol w="570038"/>
                <a:gridCol w="570038"/>
              </a:tblGrid>
              <a:tr h="188936"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Предметные области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Обязательные учебные</a:t>
                      </a: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предметы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Количество часов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48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 класс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 класс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7</a:t>
                      </a: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класс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 класс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</a:t>
                      </a: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класс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Всего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08">
                <a:tc grid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Обязательная часть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36"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Русский язык и</a:t>
                      </a: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литература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Русский язык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8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Литература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36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Родной язык и родная литература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Родной язык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8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Родная литература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34"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Иностранный язык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Иностранный (английский) язык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Второй  иностранный (немецкий) язык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36">
                <a:tc rowSpan="4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Общественно-научные предметы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История России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8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Всеобщая история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89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Обществознание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География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8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434">
                <a:tc rowSpan="5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Математика и информатика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Математика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Алгебра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9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Геометрия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6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9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Информатика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8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Статистика и вероятность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809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ОДНКНР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Курс «Основы духовно-нравственной культуры народов России»*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889" marR="548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28792982"/>
              </p:ext>
            </p:extLst>
          </p:nvPr>
        </p:nvGraphicFramePr>
        <p:xfrm>
          <a:off x="6172200" y="1106997"/>
          <a:ext cx="5551487" cy="4229277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1126396"/>
                <a:gridCol w="1126396"/>
                <a:gridCol w="492891"/>
                <a:gridCol w="562950"/>
                <a:gridCol w="562950"/>
                <a:gridCol w="559968"/>
                <a:gridCol w="559968"/>
                <a:gridCol w="559968"/>
              </a:tblGrid>
              <a:tr h="278333">
                <a:tc rowSpan="3"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Естественно-научные предметы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Физика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3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Биология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3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Химия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6666"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Искусство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Изобразительное искусство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3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Музыка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333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Технология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Технология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6666"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Физическая культура и ОБЖ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Физическая культура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6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ОБЖ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333">
                <a:tc gridSpan="2"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Итого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29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153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6666">
                <a:tc gridSpan="2"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Часть, формируемая участниками образовательных отношений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6666">
                <a:tc gridSpan="2"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Максимально допустимая недельная нагрузка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29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157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662" marR="5366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900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292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Обучение детей с ОВЗ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28048"/>
            <a:ext cx="10515600" cy="5813946"/>
          </a:xfrm>
        </p:spPr>
        <p:txBody>
          <a:bodyPr>
            <a:normAutofit fontScale="62500" lnSpcReduction="20000"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указанными требованиями срок получения основного общего образования обучающимися с ОВЗ при обучении по адаптированным основным общеобразовательным программам основного общего образования (АООП ООО), может быть увеличен на один год и составлять не более шести лет.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Общий объем аудиторной работы обучающихся с ОВЗ в случае увеличения срока обучения на один год не может составлять менее 6018 академических часов за шесть учебных лет.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реализации адаптированных основных образовательных программ основного общего образования обучающихся с ОВЗ в учебный план могут быть внесены следующие изменения: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для глухих и слабослышащих обучающихся исключение из обязательных учебных предметов учебного предмета "Музыка";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для глухих и слабослышащих обучающихся, обучающихся с тяжелыми нарушениями речи включение в предметную область "Русский язык и литература" обязательного учебного предмета "Развитие речи", предметные результаты по которому определяются образовательной организацией самостоятельно с учетом состояния здоровья обучающихся с ОВЗ, их особых образовательных потребностей;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для глухих, слабослышащих обучающихся, обучающихся с тяжелыми нарушениями речи, обучающихся с нарушениями опорно-двигательного аппарата изменение сроков и продолжительности изучения иностранного языка;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для всех обучающихся с ОВЗ исключение учебного предмета "Физическая культура" и включение учебного предмета "Адаптивная физическая культура", предметные результаты по которому определяются образовательной организацией самостоятельно с учетом состояния здоровья обучающихся с ОВЗ, их особых образовательных потребностей.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23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18365"/>
            <a:ext cx="10515600" cy="147232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Индивидуальный учебный план                                 </a:t>
            </a:r>
            <a:r>
              <a:rPr lang="ru-RU" sz="2000" b="1" dirty="0" smtClean="0"/>
              <a:t>Письмо </a:t>
            </a:r>
            <a:r>
              <a:rPr lang="ru-RU" sz="2000" b="1" dirty="0"/>
              <a:t>Министерства просвещения РФ от 26 февраля 2021 г. N 03-205</a:t>
            </a:r>
            <a:br>
              <a:rPr lang="ru-RU" sz="2000" b="1" dirty="0"/>
            </a:br>
            <a:r>
              <a:rPr lang="ru-RU" sz="2000" b="1" dirty="0"/>
              <a:t>"О методических рекомендациях"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0501" y="1690688"/>
            <a:ext cx="11354938" cy="4805645"/>
          </a:xfrm>
        </p:spPr>
        <p:txBody>
          <a:bodyPr>
            <a:normAutofit/>
          </a:bodyPr>
          <a:lstStyle/>
          <a:p>
            <a:r>
              <a:rPr lang="ru-RU" dirty="0"/>
              <a:t>В соответствии с пунктом 3 части 1 статьи 34 Федерального закона от 29 </a:t>
            </a:r>
            <a:r>
              <a:rPr lang="ru-RU" dirty="0" smtClean="0"/>
              <a:t>декабря 2012 </a:t>
            </a:r>
            <a:r>
              <a:rPr lang="ru-RU" dirty="0"/>
              <a:t>г. N 273-ФЗ "Об образовании в Российской Федерации" (далее - Закон </a:t>
            </a:r>
            <a:r>
              <a:rPr lang="ru-RU" dirty="0" smtClean="0"/>
              <a:t>об образовании</a:t>
            </a:r>
            <a:r>
              <a:rPr lang="ru-RU" dirty="0"/>
              <a:t>) предусмотрено право обучающегося на обучение по </a:t>
            </a:r>
            <a:r>
              <a:rPr lang="ru-RU" dirty="0" smtClean="0"/>
              <a:t>индивидуальному учебному </a:t>
            </a:r>
            <a:r>
              <a:rPr lang="ru-RU" dirty="0"/>
              <a:t>плану (далее - ИУП), в том числе ускоренное обучение, в </a:t>
            </a:r>
            <a:r>
              <a:rPr lang="ru-RU" dirty="0" smtClean="0"/>
              <a:t>пределах осваиваемой </a:t>
            </a:r>
            <a:r>
              <a:rPr lang="ru-RU" dirty="0"/>
              <a:t>образовательной программы в порядке, установленном </a:t>
            </a:r>
            <a:r>
              <a:rPr lang="ru-RU" dirty="0" smtClean="0"/>
              <a:t>локальными нормативными </a:t>
            </a:r>
            <a:r>
              <a:rPr lang="ru-RU" dirty="0"/>
              <a:t>актами организации, осуществляющей образовательную </a:t>
            </a:r>
            <a:r>
              <a:rPr lang="ru-RU" dirty="0" smtClean="0"/>
              <a:t>деятельность (далее </a:t>
            </a:r>
            <a:r>
              <a:rPr lang="ru-RU" dirty="0"/>
              <a:t>- организация).</a:t>
            </a:r>
          </a:p>
          <a:p>
            <a:r>
              <a:rPr lang="ru-RU" dirty="0"/>
              <a:t>Право на обучение по ИУП предоставляется любому обучающемуся </a:t>
            </a:r>
            <a:r>
              <a:rPr lang="ru-RU" dirty="0" smtClean="0"/>
              <a:t>в организации </a:t>
            </a:r>
            <a:r>
              <a:rPr lang="ru-RU" dirty="0"/>
              <a:t>независимо от причин возникновения потребности в обучении по ИУП.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846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72955"/>
            <a:ext cx="10515600" cy="59040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В силу действия части 9 статьи 58 Закона об образовании на обучение по </a:t>
            </a:r>
            <a:r>
              <a:rPr lang="ru-RU" dirty="0" smtClean="0"/>
              <a:t>ИУП также </a:t>
            </a:r>
            <a:r>
              <a:rPr lang="ru-RU" dirty="0"/>
              <a:t>могут быть переведены обучающиеся, не ликвидировавшие в </a:t>
            </a:r>
            <a:r>
              <a:rPr lang="ru-RU" dirty="0" smtClean="0"/>
              <a:t>установленные сроки </a:t>
            </a:r>
            <a:r>
              <a:rPr lang="ru-RU" dirty="0"/>
              <a:t>академическую задолженность с момента ее образования.</a:t>
            </a:r>
          </a:p>
          <a:p>
            <a:pPr marL="0" indent="0">
              <a:buNone/>
            </a:pPr>
            <a:r>
              <a:rPr lang="ru-RU" dirty="0"/>
              <a:t>Таким образом, ИУП - учебный план, обеспечивающий </a:t>
            </a:r>
            <a:r>
              <a:rPr lang="ru-RU" dirty="0" smtClean="0"/>
              <a:t>освоение образовательной </a:t>
            </a:r>
            <a:r>
              <a:rPr lang="ru-RU" dirty="0"/>
              <a:t>программы на основе индивидуализации ее содержания с </a:t>
            </a:r>
            <a:r>
              <a:rPr lang="ru-RU" dirty="0" smtClean="0"/>
              <a:t>учетом образовательных </a:t>
            </a:r>
            <a:r>
              <a:rPr lang="ru-RU" dirty="0"/>
              <a:t>потребностей конкретного обучающегося. Применительно </a:t>
            </a:r>
            <a:r>
              <a:rPr lang="ru-RU" dirty="0" smtClean="0"/>
              <a:t>к обучающимся</a:t>
            </a:r>
            <a:r>
              <a:rPr lang="ru-RU" dirty="0"/>
              <a:t>, имеющим академическую задолженность, ИУП - это учебный </a:t>
            </a:r>
            <a:r>
              <a:rPr lang="ru-RU" dirty="0" smtClean="0"/>
              <a:t>план, который </a:t>
            </a:r>
            <a:r>
              <a:rPr lang="ru-RU" dirty="0"/>
              <a:t>содержит меры компенсирующего воздействия по тем учебным предметам, </a:t>
            </a:r>
            <a:r>
              <a:rPr lang="ru-RU" dirty="0" smtClean="0"/>
              <a:t>по которым </a:t>
            </a:r>
            <a:r>
              <a:rPr lang="ru-RU" dirty="0"/>
              <a:t>данная задолженность не была ликвидирована.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145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2954" y="332813"/>
            <a:ext cx="1179166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Перевод на обучение по ИУП осуществляется по заявлению родителей (</a:t>
            </a:r>
            <a:r>
              <a:rPr lang="ru-RU" sz="2400" dirty="0" smtClean="0"/>
              <a:t>законных представителей) несовершеннолетних обучающихся либо по заявлению совершеннолетних </a:t>
            </a:r>
            <a:r>
              <a:rPr lang="ru-RU" sz="2400" dirty="0"/>
              <a:t>обучающихся.</a:t>
            </a:r>
          </a:p>
          <a:p>
            <a:r>
              <a:rPr lang="ru-RU" sz="2400" dirty="0"/>
              <a:t>Перевод на обучение по ИУП обучающихся, не ликвидировавших </a:t>
            </a:r>
            <a:r>
              <a:rPr lang="ru-RU" sz="2400" dirty="0" smtClean="0"/>
              <a:t>в установленные </a:t>
            </a:r>
            <a:r>
              <a:rPr lang="ru-RU" sz="2400" dirty="0"/>
              <a:t>сроки академическую задолженность с момента ее </a:t>
            </a:r>
            <a:r>
              <a:rPr lang="ru-RU" sz="2400" dirty="0" smtClean="0"/>
              <a:t>образования, осуществляется </a:t>
            </a:r>
            <a:r>
              <a:rPr lang="ru-RU" sz="2400" dirty="0"/>
              <a:t>по заявлению родителей (законных представителей) </a:t>
            </a:r>
            <a:r>
              <a:rPr lang="ru-RU" sz="2400" dirty="0" smtClean="0"/>
              <a:t>обучающегося. В </a:t>
            </a:r>
            <a:r>
              <a:rPr lang="ru-RU" sz="2400" dirty="0"/>
              <a:t>заявлении указываются срок, на который обучающемуся предоставляется ИУП,</a:t>
            </a:r>
          </a:p>
          <a:p>
            <a:r>
              <a:rPr lang="ru-RU" sz="2400" dirty="0"/>
              <a:t>а также могут содержаться пожелания обучающегося или родителей (</a:t>
            </a:r>
            <a:r>
              <a:rPr lang="ru-RU" sz="2400" dirty="0" smtClean="0"/>
              <a:t>законных представителей) несовершеннолетнего обучающегося по </a:t>
            </a:r>
            <a:r>
              <a:rPr lang="ru-RU" sz="2400" dirty="0"/>
              <a:t>и</a:t>
            </a:r>
            <a:r>
              <a:rPr lang="ru-RU" sz="2400" dirty="0" smtClean="0"/>
              <a:t>ндивидуализации содержания </a:t>
            </a:r>
            <a:r>
              <a:rPr lang="ru-RU" sz="2400" dirty="0"/>
              <a:t>образовательной программы (включение дополнительных </a:t>
            </a:r>
            <a:r>
              <a:rPr lang="ru-RU" sz="2400" dirty="0" smtClean="0"/>
              <a:t>учебных  предметов </a:t>
            </a:r>
            <a:r>
              <a:rPr lang="ru-RU" sz="2400" dirty="0"/>
              <a:t>(курсов), углубленное изучение отдельных учебных предметов (курсов),</a:t>
            </a:r>
          </a:p>
          <a:p>
            <a:r>
              <a:rPr lang="ru-RU" sz="2400" dirty="0"/>
              <a:t>сокращение сроков освоения образовательных программ и др.).</a:t>
            </a:r>
          </a:p>
          <a:p>
            <a:r>
              <a:rPr lang="ru-RU" sz="2400" dirty="0"/>
              <a:t>Заявления о переводе на обучение по ИУП принимаются в течение учебного </a:t>
            </a:r>
            <a:r>
              <a:rPr lang="ru-RU" sz="2400" dirty="0" smtClean="0"/>
              <a:t>года до </a:t>
            </a:r>
            <a:r>
              <a:rPr lang="ru-RU" sz="2400" dirty="0"/>
              <a:t>15 мая (можно установить иную дату, дающую возможность и обучающемуся, </a:t>
            </a:r>
            <a:r>
              <a:rPr lang="ru-RU" sz="2400" dirty="0" smtClean="0"/>
              <a:t>и организации </a:t>
            </a:r>
            <a:r>
              <a:rPr lang="ru-RU" sz="2400" dirty="0"/>
              <a:t>спланировать и организовать обучение по ИУП).</a:t>
            </a:r>
          </a:p>
          <a:p>
            <a:r>
              <a:rPr lang="ru-RU" sz="2400" dirty="0"/>
              <a:t>Обучение по ИУП начинается, как правило, с начала учебного года.</a:t>
            </a:r>
          </a:p>
        </p:txBody>
      </p:sp>
    </p:spTree>
    <p:extLst>
      <p:ext uri="{BB962C8B-B14F-4D97-AF65-F5344CB8AC3E}">
        <p14:creationId xmlns:p14="http://schemas.microsoft.com/office/powerpoint/2010/main" val="357617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015806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 smtClean="0">
                <a:solidFill>
                  <a:srgbClr val="C00000"/>
                </a:solidFill>
              </a:rPr>
              <a:t>Спасибо за внимание!</a:t>
            </a:r>
            <a:endParaRPr lang="ru-RU" sz="7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55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</TotalTime>
  <Words>2736</Words>
  <Application>Microsoft Office PowerPoint</Application>
  <PresentationFormat>Широкоэкранный</PresentationFormat>
  <Paragraphs>1019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6" baseType="lpstr">
      <vt:lpstr>Arial Unicode MS</vt:lpstr>
      <vt:lpstr>Arial</vt:lpstr>
      <vt:lpstr>Bookman Old Style</vt:lpstr>
      <vt:lpstr>Calibri</vt:lpstr>
      <vt:lpstr>Calibri Light</vt:lpstr>
      <vt:lpstr>Times New Roman</vt:lpstr>
      <vt:lpstr>Тема Office</vt:lpstr>
      <vt:lpstr>Учебный план по обновленным ФГОС: как составить, на что обратить внимание.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Гигиенические требования к максимальным величинам недельной образовательной нагрузки </vt:lpstr>
      <vt:lpstr>Презентация PowerPoint</vt:lpstr>
      <vt:lpstr>Для Организаций, в которых языком образования является русский язык, изучение родного языка и родной литературы из числа языков народов РФ, государственных языков РФ осуществляется при наличии возможностей Организации и по заявлению родителей (законных представителей) несовершеннолетних  обучающихся.</vt:lpstr>
      <vt:lpstr> Учебный план (недельный) НОО  (5-дневная учебная неделя) </vt:lpstr>
      <vt:lpstr>Примерный учебный план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УЧЕБНЫЙ ПЛАН ( недельный ) ООО (5-дневная учебная неделя)</vt:lpstr>
      <vt:lpstr>Обучение детей с ОВЗ</vt:lpstr>
      <vt:lpstr> Индивидуальный учебный план                                 Письмо Министерства просвещения РФ от 26 февраля 2021 г. N 03-205 "О методических рекомендациях" </vt:lpstr>
      <vt:lpstr>Презентация PowerPoint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Учебный план по обновленным ФГОС</dc:title>
  <dc:creator>Долговская СОШ</dc:creator>
  <cp:lastModifiedBy>Долговская СОШ</cp:lastModifiedBy>
  <cp:revision>44</cp:revision>
  <dcterms:created xsi:type="dcterms:W3CDTF">2022-03-09T07:02:22Z</dcterms:created>
  <dcterms:modified xsi:type="dcterms:W3CDTF">2022-03-28T02:39:45Z</dcterms:modified>
</cp:coreProperties>
</file>