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6" r:id="rId2"/>
    <p:sldId id="276" r:id="rId3"/>
    <p:sldId id="257" r:id="rId4"/>
    <p:sldId id="277" r:id="rId5"/>
    <p:sldId id="259" r:id="rId6"/>
    <p:sldId id="261" r:id="rId7"/>
    <p:sldId id="265" r:id="rId8"/>
    <p:sldId id="266" r:id="rId9"/>
    <p:sldId id="267" r:id="rId10"/>
    <p:sldId id="263" r:id="rId11"/>
    <p:sldId id="268" r:id="rId12"/>
    <p:sldId id="264" r:id="rId13"/>
    <p:sldId id="272" r:id="rId14"/>
    <p:sldId id="273" r:id="rId15"/>
    <p:sldId id="274" r:id="rId16"/>
    <p:sldId id="275" r:id="rId17"/>
    <p:sldId id="279" r:id="rId18"/>
    <p:sldId id="258" r:id="rId19"/>
    <p:sldId id="278" r:id="rId20"/>
    <p:sldId id="26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09605B-2FEE-46C9-989F-4F5B7443A77D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73183-C18E-48A1-8424-682F322811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312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03EA8-7312-413D-8665-10750F2EF44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03EA8-7312-413D-8665-10750F2EF44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03EA8-7312-413D-8665-10750F2EF44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03EA8-7312-413D-8665-10750F2EF44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03EA8-7312-413D-8665-10750F2EF44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03EA8-7312-413D-8665-10750F2EF44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CC772DC-0C46-411B-933E-BB715D1C069A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FD27E54-AA5E-4407-ADEA-8A92704FE37F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microsoft.com/office/2007/relationships/hdphoto" Target="../media/hdphoto1.wdp"/><Relationship Id="rId5" Type="http://schemas.openxmlformats.org/officeDocument/2006/relationships/image" Target="../media/image7.gif"/><Relationship Id="rId10" Type="http://schemas.openxmlformats.org/officeDocument/2006/relationships/image" Target="../media/image12.png"/><Relationship Id="rId4" Type="http://schemas.openxmlformats.org/officeDocument/2006/relationships/audio" Target="../media/audio2.wav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13.png"/><Relationship Id="rId5" Type="http://schemas.openxmlformats.org/officeDocument/2006/relationships/image" Target="../media/image7.gif"/><Relationship Id="rId10" Type="http://schemas.microsoft.com/office/2007/relationships/hdphoto" Target="../media/hdphoto1.wdp"/><Relationship Id="rId4" Type="http://schemas.openxmlformats.org/officeDocument/2006/relationships/audio" Target="../media/audio2.wav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audio2.wav"/><Relationship Id="rId7" Type="http://schemas.openxmlformats.org/officeDocument/2006/relationships/image" Target="../media/image15.gif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microsoft.com/office/2007/relationships/hdphoto" Target="../media/hdphoto2.wdp"/><Relationship Id="rId5" Type="http://schemas.openxmlformats.org/officeDocument/2006/relationships/image" Target="../media/image8.gif"/><Relationship Id="rId10" Type="http://schemas.openxmlformats.org/officeDocument/2006/relationships/image" Target="../media/image13.png"/><Relationship Id="rId4" Type="http://schemas.openxmlformats.org/officeDocument/2006/relationships/image" Target="../media/image7.gif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microsoft.com/office/2007/relationships/hdphoto" Target="../media/hdphoto2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13.png"/><Relationship Id="rId5" Type="http://schemas.openxmlformats.org/officeDocument/2006/relationships/image" Target="../media/image7.gif"/><Relationship Id="rId10" Type="http://schemas.microsoft.com/office/2007/relationships/hdphoto" Target="../media/hdphoto1.wdp"/><Relationship Id="rId4" Type="http://schemas.openxmlformats.org/officeDocument/2006/relationships/audio" Target="../media/audio2.wav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microsoft.com/office/2007/relationships/hdphoto" Target="../media/hdphoto2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13.png"/><Relationship Id="rId5" Type="http://schemas.openxmlformats.org/officeDocument/2006/relationships/image" Target="../media/image7.gif"/><Relationship Id="rId10" Type="http://schemas.microsoft.com/office/2007/relationships/hdphoto" Target="../media/hdphoto1.wdp"/><Relationship Id="rId4" Type="http://schemas.openxmlformats.org/officeDocument/2006/relationships/audio" Target="../media/audio2.wav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13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12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13.png"/><Relationship Id="rId5" Type="http://schemas.openxmlformats.org/officeDocument/2006/relationships/image" Target="../media/image7.gif"/><Relationship Id="rId10" Type="http://schemas.microsoft.com/office/2007/relationships/hdphoto" Target="../media/hdphoto1.wdp"/><Relationship Id="rId4" Type="http://schemas.openxmlformats.org/officeDocument/2006/relationships/audio" Target="../media/audio2.wav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microsoft.com/office/2007/relationships/hdphoto" Target="../media/hdphoto8.wdp"/><Relationship Id="rId18" Type="http://schemas.openxmlformats.org/officeDocument/2006/relationships/image" Target="../media/image28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12" Type="http://schemas.openxmlformats.org/officeDocument/2006/relationships/image" Target="../media/image25.png"/><Relationship Id="rId17" Type="http://schemas.microsoft.com/office/2007/relationships/hdphoto" Target="../media/hdphoto10.wdp"/><Relationship Id="rId2" Type="http://schemas.openxmlformats.org/officeDocument/2006/relationships/image" Target="../media/image20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5" Type="http://schemas.microsoft.com/office/2007/relationships/hdphoto" Target="../media/hdphoto9.wdp"/><Relationship Id="rId10" Type="http://schemas.openxmlformats.org/officeDocument/2006/relationships/image" Target="../media/image24.png"/><Relationship Id="rId19" Type="http://schemas.microsoft.com/office/2007/relationships/hdphoto" Target="../media/hdphoto11.wdp"/><Relationship Id="rId4" Type="http://schemas.openxmlformats.org/officeDocument/2006/relationships/image" Target="../media/image21.png"/><Relationship Id="rId9" Type="http://schemas.microsoft.com/office/2007/relationships/hdphoto" Target="../media/hdphoto6.wdp"/><Relationship Id="rId1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-l.ru/i/ncr1058/110/201110/tn_201110_728be0411bb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-25333" y="5627584"/>
            <a:ext cx="9145016" cy="1210146"/>
          </a:xfrm>
          <a:prstGeom prst="rect">
            <a:avLst/>
          </a:prstGeom>
        </p:spPr>
        <p:txBody>
          <a:bodyPr vert="horz" lIns="45720" tIns="0" rIns="45720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 smtClean="0">
                <a:ln w="6350">
                  <a:solidFill>
                    <a:schemeClr val="bg1"/>
                  </a:solidFill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Звёздные войны</a:t>
            </a:r>
            <a:endParaRPr lang="ru-RU" sz="2800" dirty="0">
              <a:ln w="6350">
                <a:solidFill>
                  <a:schemeClr val="bg1"/>
                </a:solidFill>
              </a:ln>
              <a:solidFill>
                <a:schemeClr val="tx1"/>
              </a:solidFill>
              <a:effectLst>
                <a:glow rad="101600">
                  <a:schemeClr val="bg1">
                    <a:lumMod val="95000"/>
                    <a:lumOff val="5000"/>
                    <a:alpha val="6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71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1944216"/>
          </a:xfrm>
        </p:spPr>
        <p:txBody>
          <a:bodyPr>
            <a:noAutofit/>
          </a:bodyPr>
          <a:lstStyle/>
          <a:p>
            <a:pPr marL="137160" indent="0" algn="ctr">
              <a:buNone/>
            </a:pPr>
            <a:r>
              <a:rPr lang="ru-RU" sz="3200" dirty="0" err="1" smtClean="0"/>
              <a:t>Дарт</a:t>
            </a:r>
            <a:r>
              <a:rPr lang="ru-RU" sz="3200" dirty="0" smtClean="0"/>
              <a:t> </a:t>
            </a:r>
            <a:r>
              <a:rPr lang="ru-RU" sz="3200" dirty="0" err="1" smtClean="0"/>
              <a:t>Вейдер</a:t>
            </a:r>
            <a:r>
              <a:rPr lang="ru-RU" sz="3200" dirty="0" smtClean="0"/>
              <a:t> овладел Звездой Смерти </a:t>
            </a:r>
            <a:r>
              <a:rPr lang="ru-RU" sz="3200" dirty="0"/>
              <a:t>и захватывает одну планету за другой. </a:t>
            </a:r>
            <a:r>
              <a:rPr lang="ru-RU" sz="3200" dirty="0" smtClean="0"/>
              <a:t>Мы – звездный экипаж </a:t>
            </a:r>
            <a:r>
              <a:rPr lang="ru-RU" sz="3200" dirty="0" err="1" smtClean="0"/>
              <a:t>джедаев</a:t>
            </a:r>
            <a:r>
              <a:rPr lang="ru-RU" sz="3200" dirty="0" smtClean="0"/>
              <a:t>, который должны найти </a:t>
            </a:r>
            <a:r>
              <a:rPr lang="ru-RU" sz="3200" dirty="0"/>
              <a:t>передатчик и </a:t>
            </a:r>
            <a:r>
              <a:rPr lang="ru-RU" sz="3200" dirty="0" smtClean="0"/>
              <a:t>выключить Звезду Смерти. </a:t>
            </a:r>
            <a:endParaRPr lang="ru-RU" sz="3200" dirty="0"/>
          </a:p>
        </p:txBody>
      </p:sp>
      <p:pic>
        <p:nvPicPr>
          <p:cNvPr id="2050" name="Picture 2" descr="https://i.ytimg.com/vi/9nrGywtsdhM/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09" b="13717"/>
          <a:stretch/>
        </p:blipFill>
        <p:spPr bwMode="auto">
          <a:xfrm>
            <a:off x="323528" y="3140968"/>
            <a:ext cx="8535026" cy="3493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47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5419605" cy="2942946"/>
          </a:xfrm>
        </p:spPr>
        <p:txBody>
          <a:bodyPr>
            <a:noAutofit/>
          </a:bodyPr>
          <a:lstStyle/>
          <a:p>
            <a:r>
              <a:rPr lang="ru-RU" sz="2800" dirty="0" smtClean="0">
                <a:ln w="6350">
                  <a:solidFill>
                    <a:schemeClr val="bg1"/>
                  </a:solidFill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Я зашифровал название галактики, но шифр мой вы никогда не сможете взломать, даже в день космонавтики</a:t>
            </a:r>
            <a:endParaRPr lang="ru-RU" sz="2800" dirty="0">
              <a:ln w="6350">
                <a:solidFill>
                  <a:schemeClr val="bg1"/>
                </a:solidFill>
              </a:ln>
              <a:solidFill>
                <a:schemeClr val="tx1"/>
              </a:solidFill>
              <a:effectLst>
                <a:glow rad="101600">
                  <a:schemeClr val="bg1">
                    <a:lumMod val="95000"/>
                    <a:lumOff val="5000"/>
                    <a:alpha val="6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1314628"/>
              </p:ext>
            </p:extLst>
          </p:nvPr>
        </p:nvGraphicFramePr>
        <p:xfrm>
          <a:off x="395536" y="3140968"/>
          <a:ext cx="8064895" cy="3168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32671"/>
                <a:gridCol w="732671"/>
                <a:gridCol w="732671"/>
                <a:gridCol w="732671"/>
                <a:gridCol w="732671"/>
                <a:gridCol w="733590"/>
                <a:gridCol w="733590"/>
                <a:gridCol w="733590"/>
                <a:gridCol w="733590"/>
                <a:gridCol w="733590"/>
                <a:gridCol w="733590"/>
              </a:tblGrid>
              <a:tr h="633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0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bg1"/>
                          </a:solidFill>
                          <a:effectLst/>
                        </a:rPr>
                        <a:t>3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  <a:endParaRPr lang="ru-RU" sz="28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  <a:endParaRPr lang="ru-RU" sz="28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bg1"/>
                          </a:solidFill>
                          <a:effectLst/>
                        </a:rPr>
                        <a:t>6</a:t>
                      </a:r>
                      <a:endParaRPr lang="ru-RU" sz="28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endParaRPr lang="ru-RU" sz="28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bg1"/>
                          </a:solidFill>
                          <a:effectLst/>
                        </a:rPr>
                        <a:t>8</a:t>
                      </a:r>
                      <a:endParaRPr lang="ru-RU" sz="28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bg1"/>
                          </a:solidFill>
                          <a:effectLst/>
                        </a:rPr>
                        <a:t>9</a:t>
                      </a:r>
                      <a:endParaRPr lang="ru-RU" sz="28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chemeClr val="bg1"/>
                          </a:solidFill>
                          <a:effectLst/>
                        </a:rPr>
                        <a:t>10</a:t>
                      </a:r>
                      <a:endParaRPr lang="ru-RU" sz="28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3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Л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</a:rPr>
                        <a:t>Ы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А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Р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</a:rPr>
                        <a:t>Е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С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Н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И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Т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В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chemeClr val="bg1"/>
                          </a:solidFill>
                          <a:effectLst/>
                        </a:rPr>
                        <a:t>Б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3670">
                <a:tc gridSpan="1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 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3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 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11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12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13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14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15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16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17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18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19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chemeClr val="bg1"/>
                          </a:solidFill>
                          <a:effectLst/>
                        </a:rPr>
                        <a:t>20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33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effectLst/>
                        </a:rPr>
                        <a:t>О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М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Я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Ю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Б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Г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Ц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Э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Ч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effectLst/>
                        </a:rPr>
                        <a:t>Л</a:t>
                      </a:r>
                      <a:endParaRPr lang="ru-RU" sz="3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074" name="Picture 2" descr="https://c.wallhere.com/photos/72/54/Darth_Vader_Sith_Star_Wars_helmet-1307583.jpg!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109" y="260648"/>
            <a:ext cx="3635896" cy="27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47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161520"/>
              </p:ext>
            </p:extLst>
          </p:nvPr>
        </p:nvGraphicFramePr>
        <p:xfrm>
          <a:off x="457200" y="1600200"/>
          <a:ext cx="8064897" cy="1267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1583"/>
                <a:gridCol w="671583"/>
                <a:gridCol w="671583"/>
                <a:gridCol w="671583"/>
                <a:gridCol w="671583"/>
                <a:gridCol w="672426"/>
                <a:gridCol w="672426"/>
                <a:gridCol w="672426"/>
                <a:gridCol w="672426"/>
                <a:gridCol w="672426"/>
                <a:gridCol w="672426"/>
                <a:gridCol w="672426"/>
              </a:tblGrid>
              <a:tr h="633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19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8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3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М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Ч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Н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Ы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Й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У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Т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Ь</a:t>
                      </a:r>
                      <a:endParaRPr lang="ru-RU" sz="32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941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5.infourok.ru/uploads/ex/018c/0007a2ab-27f450da/hello_html_392657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96" y="-11976"/>
            <a:ext cx="9157908" cy="686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764704"/>
            <a:ext cx="8064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n w="6350">
                  <a:solidFill>
                    <a:schemeClr val="bg1"/>
                  </a:solidFill>
                </a:ln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Вы попали в интеллектуальную ловушку </a:t>
            </a:r>
            <a:r>
              <a:rPr lang="ru-RU" sz="3200" dirty="0" err="1" smtClean="0">
                <a:ln w="6350">
                  <a:solidFill>
                    <a:schemeClr val="bg1"/>
                  </a:solidFill>
                </a:ln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Дарта</a:t>
            </a:r>
            <a:r>
              <a:rPr lang="ru-RU" sz="3200" dirty="0" smtClean="0">
                <a:ln w="6350">
                  <a:solidFill>
                    <a:schemeClr val="bg1"/>
                  </a:solidFill>
                </a:ln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ru-RU" sz="3200" dirty="0" err="1" smtClean="0">
                <a:ln w="6350">
                  <a:solidFill>
                    <a:schemeClr val="bg1"/>
                  </a:solidFill>
                </a:ln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Вейдера</a:t>
            </a:r>
            <a:r>
              <a:rPr lang="ru-RU" sz="3200" dirty="0" smtClean="0">
                <a:ln w="6350">
                  <a:solidFill>
                    <a:schemeClr val="bg1"/>
                  </a:solidFill>
                </a:ln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</a:t>
            </a:r>
          </a:p>
          <a:p>
            <a:r>
              <a:rPr lang="ru-RU" sz="3200" dirty="0" smtClean="0">
                <a:ln w="6350">
                  <a:solidFill>
                    <a:schemeClr val="bg1"/>
                  </a:solidFill>
                </a:ln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Чтобы выйти из нее, нужно раскрыть все секреты звездного неба!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7076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1052736"/>
            <a:ext cx="9145016" cy="1210146"/>
          </a:xfrm>
        </p:spPr>
        <p:txBody>
          <a:bodyPr>
            <a:noAutofit/>
          </a:bodyPr>
          <a:lstStyle/>
          <a:p>
            <a:r>
              <a:rPr lang="ru-RU" sz="5400" dirty="0" smtClean="0">
                <a:ln w="6350">
                  <a:solidFill>
                    <a:schemeClr val="bg1"/>
                  </a:solidFill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Секреты звёздного неба</a:t>
            </a:r>
            <a:endParaRPr lang="ru-RU" sz="5400" dirty="0">
              <a:ln w="6350">
                <a:solidFill>
                  <a:schemeClr val="bg1"/>
                </a:solidFill>
              </a:ln>
              <a:solidFill>
                <a:schemeClr val="tx1"/>
              </a:solidFill>
              <a:effectLst>
                <a:glow rad="101600">
                  <a:schemeClr val="bg1">
                    <a:lumMod val="95000"/>
                    <a:lumOff val="5000"/>
                    <a:alpha val="6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66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216659" y="4262743"/>
            <a:ext cx="1343320" cy="936104"/>
          </a:xfrm>
          <a:prstGeom prst="rightArrow">
            <a:avLst/>
          </a:prstGeom>
          <a:solidFill>
            <a:srgbClr val="000099"/>
          </a:solidFill>
          <a:ln/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 prst="angle"/>
            <a:contourClr>
              <a:schemeClr val="accent1">
                <a:shade val="30000"/>
                <a:satMod val="13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Ответ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1187624" y="2420888"/>
            <a:ext cx="5400600" cy="1296143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fontAlgn="auto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Самая первая известная людям галактика – это 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Млечный путь - </a:t>
            </a:r>
            <a:r>
              <a:rPr lang="ru-RU" sz="2400" b="1" dirty="0">
                <a:solidFill>
                  <a:srgbClr val="FFFF00"/>
                </a:solidFill>
              </a:rPr>
              <a:t> </a:t>
            </a:r>
            <a:endParaRPr lang="ru-RU" sz="2400" b="1" dirty="0" smtClean="0">
              <a:solidFill>
                <a:srgbClr val="FFFF00"/>
              </a:solidFill>
            </a:endParaRPr>
          </a:p>
          <a:p>
            <a:pPr marL="320040" indent="-320040" algn="ctr" fontAlgn="auto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</a:rPr>
              <a:t>(</a:t>
            </a:r>
            <a:r>
              <a:rPr lang="ru-RU" sz="2400" b="1" dirty="0">
                <a:solidFill>
                  <a:srgbClr val="FFFF00"/>
                </a:solidFill>
              </a:rPr>
              <a:t>от греч. </a:t>
            </a:r>
            <a:r>
              <a:rPr lang="en-US" sz="2400" b="1" dirty="0" err="1">
                <a:solidFill>
                  <a:srgbClr val="FFFF00"/>
                </a:solidFill>
                <a:latin typeface="Cambria" pitchFamily="18" charset="0"/>
              </a:rPr>
              <a:t>galaktikos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r>
              <a:rPr lang="en-US" sz="2400" b="1" dirty="0" smtClean="0">
                <a:solidFill>
                  <a:srgbClr val="FFFF00"/>
                </a:solidFill>
              </a:rPr>
              <a:t>– </a:t>
            </a:r>
            <a:r>
              <a:rPr lang="ru-RU" sz="2400" b="1" dirty="0" smtClean="0">
                <a:solidFill>
                  <a:srgbClr val="FFFF00"/>
                </a:solidFill>
              </a:rPr>
              <a:t>млечный)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0" y="704284"/>
            <a:ext cx="1492147" cy="11818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" y="770311"/>
            <a:ext cx="1015773" cy="1015773"/>
          </a:xfrm>
          <a:prstGeom prst="rect">
            <a:avLst/>
          </a:prstGeom>
        </p:spPr>
      </p:pic>
      <p:sp>
        <p:nvSpPr>
          <p:cNvPr id="38" name="Содержимое 2"/>
          <p:cNvSpPr txBox="1">
            <a:spLocks/>
          </p:cNvSpPr>
          <p:nvPr/>
        </p:nvSpPr>
        <p:spPr>
          <a:xfrm>
            <a:off x="6704289" y="4352283"/>
            <a:ext cx="1993067" cy="897535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«Гала» - молоко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9" name="Содержимое 2"/>
          <p:cNvSpPr txBox="1">
            <a:spLocks/>
          </p:cNvSpPr>
          <p:nvPr/>
        </p:nvSpPr>
        <p:spPr>
          <a:xfrm>
            <a:off x="4303998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«Гало» - звезда 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42" name="Содержимое 2"/>
          <p:cNvSpPr>
            <a:spLocks noGrp="1"/>
          </p:cNvSpPr>
          <p:nvPr>
            <p:ph idx="1"/>
          </p:nvPr>
        </p:nvSpPr>
        <p:spPr>
          <a:xfrm>
            <a:off x="2015197" y="984157"/>
            <a:ext cx="7028553" cy="1220707"/>
          </a:xfrm>
          <a:solidFill>
            <a:srgbClr val="0000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b="1" dirty="0" smtClean="0"/>
              <a:t>Галактика – гигантское скопление </a:t>
            </a:r>
            <a:r>
              <a:rPr lang="ru-RU" b="1" dirty="0"/>
              <a:t>звезд, </a:t>
            </a:r>
            <a:r>
              <a:rPr lang="ru-RU" b="1" dirty="0" smtClean="0"/>
              <a:t>несущееся </a:t>
            </a:r>
            <a:r>
              <a:rPr lang="ru-RU" b="1" dirty="0"/>
              <a:t>в мировом </a:t>
            </a:r>
            <a:r>
              <a:rPr lang="ru-RU" b="1" dirty="0" smtClean="0"/>
              <a:t>пространстве. </a:t>
            </a:r>
          </a:p>
          <a:p>
            <a:pPr marL="320040" indent="-320040"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b="1" dirty="0" smtClean="0"/>
              <a:t>Откуда пришло слово «галактика»?</a:t>
            </a:r>
            <a:endParaRPr lang="ru-RU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2" name="Содержимое 2"/>
          <p:cNvSpPr txBox="1">
            <a:spLocks/>
          </p:cNvSpPr>
          <p:nvPr/>
        </p:nvSpPr>
        <p:spPr>
          <a:xfrm>
            <a:off x="1777313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«Гало» - светило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" y="308635"/>
            <a:ext cx="2039888" cy="20398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146" y="2348523"/>
            <a:ext cx="2329706" cy="1550733"/>
          </a:xfrm>
          <a:prstGeom prst="ellipse">
            <a:avLst/>
          </a:prstGeom>
        </p:spPr>
      </p:pic>
      <p:pic>
        <p:nvPicPr>
          <p:cNvPr id="32" name="Рисунок 3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51876" y="5753370"/>
            <a:ext cx="891875" cy="1027440"/>
          </a:xfrm>
          <a:prstGeom prst="rect">
            <a:avLst/>
          </a:prstGeom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688" y="3573016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89459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413" y="3724254"/>
            <a:ext cx="16764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211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216659" y="4262743"/>
            <a:ext cx="1343320" cy="936104"/>
          </a:xfrm>
          <a:prstGeom prst="rightArrow">
            <a:avLst/>
          </a:prstGeom>
          <a:solidFill>
            <a:srgbClr val="000099"/>
          </a:solidFill>
          <a:ln/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 prst="angle"/>
            <a:contourClr>
              <a:schemeClr val="accent1">
                <a:shade val="30000"/>
                <a:satMod val="13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Ответ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1259632" y="2708920"/>
            <a:ext cx="4969817" cy="1152128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По Полярной звезде можно ориентироваться: направление на неё – направление на север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0" y="704284"/>
            <a:ext cx="1492147" cy="11818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" y="770311"/>
            <a:ext cx="1015773" cy="1015773"/>
          </a:xfrm>
          <a:prstGeom prst="rect">
            <a:avLst/>
          </a:prstGeom>
        </p:spPr>
      </p:pic>
      <p:sp>
        <p:nvSpPr>
          <p:cNvPr id="38" name="Содержимое 2"/>
          <p:cNvSpPr txBox="1">
            <a:spLocks/>
          </p:cNvSpPr>
          <p:nvPr/>
        </p:nvSpPr>
        <p:spPr>
          <a:xfrm>
            <a:off x="1691679" y="4308552"/>
            <a:ext cx="1993067" cy="897535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Полярная звезда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9" name="Содержимое 2"/>
          <p:cNvSpPr txBox="1">
            <a:spLocks/>
          </p:cNvSpPr>
          <p:nvPr/>
        </p:nvSpPr>
        <p:spPr>
          <a:xfrm>
            <a:off x="4303998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Сириус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42" name="Содержимое 2"/>
          <p:cNvSpPr>
            <a:spLocks noGrp="1"/>
          </p:cNvSpPr>
          <p:nvPr>
            <p:ph idx="1"/>
          </p:nvPr>
        </p:nvSpPr>
        <p:spPr>
          <a:xfrm>
            <a:off x="2827062" y="908720"/>
            <a:ext cx="6065417" cy="1698519"/>
          </a:xfrm>
          <a:solidFill>
            <a:srgbClr val="0000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chemeClr val="tx1"/>
                </a:solidFill>
                <a:cs typeface="Arial" pitchFamily="34" charset="0"/>
              </a:rPr>
              <a:t>Эта звезда особенная. Она не участвует в общем движении звезд, всегда находится на одном месте. Назовите её</a:t>
            </a:r>
            <a:endParaRPr lang="ru-RU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2" name="Содержимое 2"/>
          <p:cNvSpPr txBox="1">
            <a:spLocks/>
          </p:cNvSpPr>
          <p:nvPr/>
        </p:nvSpPr>
        <p:spPr>
          <a:xfrm>
            <a:off x="6946936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Альтаир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858" y="476672"/>
            <a:ext cx="2039888" cy="20398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666543" y="2708920"/>
            <a:ext cx="1424105" cy="1424105"/>
          </a:xfrm>
          <a:prstGeom prst="ellipse">
            <a:avLst/>
          </a:prstGeom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669" y="3734070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012" y="3754482"/>
            <a:ext cx="16764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609" y="3861048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Рисунок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51876" y="5753370"/>
            <a:ext cx="891875" cy="102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96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0" y="704284"/>
            <a:ext cx="1492147" cy="11818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" y="770311"/>
            <a:ext cx="1015773" cy="1015773"/>
          </a:xfrm>
          <a:prstGeom prst="rect">
            <a:avLst/>
          </a:prstGeom>
        </p:spPr>
      </p:pic>
      <p:sp>
        <p:nvSpPr>
          <p:cNvPr id="42" name="Содержимое 2"/>
          <p:cNvSpPr>
            <a:spLocks noGrp="1"/>
          </p:cNvSpPr>
          <p:nvPr>
            <p:ph idx="1"/>
          </p:nvPr>
        </p:nvSpPr>
        <p:spPr>
          <a:xfrm>
            <a:off x="2037479" y="1063446"/>
            <a:ext cx="6721457" cy="822737"/>
          </a:xfrm>
          <a:solidFill>
            <a:srgbClr val="0000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chemeClr val="tx1"/>
                </a:solidFill>
                <a:cs typeface="Arial" pitchFamily="34" charset="0"/>
              </a:rPr>
              <a:t>Почему звёзды разного цвета: голубые, белые, жёлтые, красные?</a:t>
            </a:r>
            <a:endParaRPr lang="ru-RU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4" name="Стрелка вправо 73"/>
          <p:cNvSpPr/>
          <p:nvPr/>
        </p:nvSpPr>
        <p:spPr>
          <a:xfrm>
            <a:off x="179509" y="4478746"/>
            <a:ext cx="1313731" cy="826382"/>
          </a:xfrm>
          <a:prstGeom prst="rightArrow">
            <a:avLst>
              <a:gd name="adj1" fmla="val 60795"/>
              <a:gd name="adj2" fmla="val 50000"/>
            </a:avLst>
          </a:prstGeom>
          <a:solidFill>
            <a:srgbClr val="000099"/>
          </a:solidFill>
          <a:ln/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 prst="angle"/>
            <a:contourClr>
              <a:schemeClr val="accent1">
                <a:shade val="30000"/>
                <a:satMod val="13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Ответ</a:t>
            </a:r>
          </a:p>
        </p:txBody>
      </p:sp>
      <p:sp>
        <p:nvSpPr>
          <p:cNvPr id="76" name="Содержимое 2"/>
          <p:cNvSpPr txBox="1">
            <a:spLocks/>
          </p:cNvSpPr>
          <p:nvPr/>
        </p:nvSpPr>
        <p:spPr>
          <a:xfrm>
            <a:off x="1481041" y="4077072"/>
            <a:ext cx="1993067" cy="1332000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Зависит от расстояния до звезды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77" name="Содержимое 2"/>
          <p:cNvSpPr txBox="1">
            <a:spLocks/>
          </p:cNvSpPr>
          <p:nvPr/>
        </p:nvSpPr>
        <p:spPr>
          <a:xfrm>
            <a:off x="3796279" y="4077072"/>
            <a:ext cx="2518952" cy="1329583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Зависит от температуры на поверхности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78" name="Содержимое 2"/>
          <p:cNvSpPr txBox="1">
            <a:spLocks/>
          </p:cNvSpPr>
          <p:nvPr/>
        </p:nvSpPr>
        <p:spPr>
          <a:xfrm>
            <a:off x="6516216" y="4077072"/>
            <a:ext cx="2242721" cy="1329583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Зависит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от места наблюдения 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92" name="Содержимое 2"/>
          <p:cNvSpPr txBox="1">
            <a:spLocks/>
          </p:cNvSpPr>
          <p:nvPr/>
        </p:nvSpPr>
        <p:spPr>
          <a:xfrm>
            <a:off x="2057460" y="2060848"/>
            <a:ext cx="6701477" cy="1812598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>
                <a:solidFill>
                  <a:srgbClr val="FFFF00"/>
                </a:solidFill>
              </a:rPr>
              <a:t>Как и все другие нагреваемые тела, звёзды становятся тем светлее, чем выше их температура, поэтому </a:t>
            </a:r>
            <a:r>
              <a:rPr lang="ru-RU" sz="2400" b="1" dirty="0" smtClean="0">
                <a:solidFill>
                  <a:srgbClr val="FFFF00"/>
                </a:solidFill>
              </a:rPr>
              <a:t>голубые </a:t>
            </a:r>
            <a:r>
              <a:rPr lang="ru-RU" sz="2400" b="1" dirty="0">
                <a:solidFill>
                  <a:srgbClr val="FFFF00"/>
                </a:solidFill>
              </a:rPr>
              <a:t>и </a:t>
            </a:r>
            <a:r>
              <a:rPr lang="ru-RU" sz="2400" b="1" dirty="0" smtClean="0">
                <a:solidFill>
                  <a:srgbClr val="FFFF00"/>
                </a:solidFill>
              </a:rPr>
              <a:t>белые звёзды </a:t>
            </a:r>
            <a:r>
              <a:rPr lang="ru-RU" sz="2400" b="1" dirty="0">
                <a:solidFill>
                  <a:srgbClr val="FFFF00"/>
                </a:solidFill>
              </a:rPr>
              <a:t>являются более горячими, нежели </a:t>
            </a:r>
            <a:r>
              <a:rPr lang="ru-RU" sz="2400" b="1" dirty="0" smtClean="0">
                <a:solidFill>
                  <a:srgbClr val="FFFF00"/>
                </a:solidFill>
              </a:rPr>
              <a:t>жёлтые</a:t>
            </a:r>
            <a:r>
              <a:rPr lang="ru-RU" sz="2400" b="1" dirty="0">
                <a:solidFill>
                  <a:srgbClr val="FFFF00"/>
                </a:solidFill>
              </a:rPr>
              <a:t>, красные и </a:t>
            </a:r>
            <a:r>
              <a:rPr lang="ru-RU" sz="2400" b="1" dirty="0" smtClean="0">
                <a:solidFill>
                  <a:srgbClr val="FFFF00"/>
                </a:solidFill>
              </a:rPr>
              <a:t>другие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374" y="258253"/>
            <a:ext cx="2039888" cy="20398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0" y="2276148"/>
            <a:ext cx="1269626" cy="1269626"/>
          </a:xfrm>
          <a:prstGeom prst="rect">
            <a:avLst/>
          </a:prstGeom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202" y="3761189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555" y="3800745"/>
            <a:ext cx="16764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517" y="3800745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Рисунок 3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51876" y="5753370"/>
            <a:ext cx="891875" cy="102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78" grpId="0" animBg="1"/>
      <p:bldP spid="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216659" y="4262743"/>
            <a:ext cx="1343320" cy="936104"/>
          </a:xfrm>
          <a:prstGeom prst="rightArrow">
            <a:avLst/>
          </a:prstGeom>
          <a:solidFill>
            <a:srgbClr val="000099"/>
          </a:solidFill>
          <a:ln/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 prst="angle"/>
            <a:contourClr>
              <a:schemeClr val="accent1">
                <a:shade val="30000"/>
                <a:satMod val="13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Ответ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4303998" y="2607238"/>
            <a:ext cx="4454940" cy="1037785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12 созвездий 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– «зодиак» </a:t>
            </a:r>
          </a:p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– «звериный круг»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0" y="704284"/>
            <a:ext cx="1492147" cy="11818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" y="770311"/>
            <a:ext cx="1015773" cy="1015773"/>
          </a:xfrm>
          <a:prstGeom prst="rect">
            <a:avLst/>
          </a:prstGeom>
        </p:spPr>
      </p:pic>
      <p:sp>
        <p:nvSpPr>
          <p:cNvPr id="38" name="Содержимое 2"/>
          <p:cNvSpPr txBox="1">
            <a:spLocks/>
          </p:cNvSpPr>
          <p:nvPr/>
        </p:nvSpPr>
        <p:spPr>
          <a:xfrm>
            <a:off x="1691679" y="4308552"/>
            <a:ext cx="1993067" cy="897535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Звериный круг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9" name="Содержимое 2"/>
          <p:cNvSpPr txBox="1">
            <a:spLocks/>
          </p:cNvSpPr>
          <p:nvPr/>
        </p:nvSpPr>
        <p:spPr>
          <a:xfrm>
            <a:off x="4303998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Звёздная дорога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42" name="Содержимое 2"/>
          <p:cNvSpPr>
            <a:spLocks noGrp="1"/>
          </p:cNvSpPr>
          <p:nvPr>
            <p:ph idx="1"/>
          </p:nvPr>
        </p:nvSpPr>
        <p:spPr>
          <a:xfrm>
            <a:off x="4290889" y="1295233"/>
            <a:ext cx="4468049" cy="894745"/>
          </a:xfrm>
          <a:solidFill>
            <a:srgbClr val="0000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320040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chemeClr val="tx1"/>
                </a:solidFill>
                <a:cs typeface="Arial" pitchFamily="34" charset="0"/>
              </a:rPr>
              <a:t>Что такое «зодиак»? </a:t>
            </a:r>
            <a:endParaRPr lang="ru-RU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2" name="Содержимое 2"/>
          <p:cNvSpPr txBox="1">
            <a:spLocks/>
          </p:cNvSpPr>
          <p:nvPr/>
        </p:nvSpPr>
        <p:spPr>
          <a:xfrm>
            <a:off x="6813395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Путь Земли в космосе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903" y="312530"/>
            <a:ext cx="2039888" cy="20398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21" y="1628800"/>
            <a:ext cx="2258258" cy="2258258"/>
          </a:xfrm>
          <a:prstGeom prst="ellipse">
            <a:avLst/>
          </a:prstGeom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669" y="3715931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167" y="3718974"/>
            <a:ext cx="16764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895" y="3734070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Рисунок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51876" y="5753370"/>
            <a:ext cx="891875" cy="102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6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216659" y="4262743"/>
            <a:ext cx="1343320" cy="936104"/>
          </a:xfrm>
          <a:prstGeom prst="rightArrow">
            <a:avLst/>
          </a:prstGeom>
          <a:solidFill>
            <a:srgbClr val="000099"/>
          </a:solidFill>
          <a:ln/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 prst="angle"/>
            <a:contourClr>
              <a:schemeClr val="accent1">
                <a:shade val="30000"/>
                <a:satMod val="13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Ответ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3894827" y="3068960"/>
            <a:ext cx="3040984" cy="850603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</a:rPr>
              <a:t>88 созвездий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0" y="704284"/>
            <a:ext cx="1492147" cy="11818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" y="770311"/>
            <a:ext cx="1015773" cy="1015773"/>
          </a:xfrm>
          <a:prstGeom prst="rect">
            <a:avLst/>
          </a:prstGeom>
        </p:spPr>
      </p:pic>
      <p:sp>
        <p:nvSpPr>
          <p:cNvPr id="38" name="Содержимое 2"/>
          <p:cNvSpPr txBox="1">
            <a:spLocks/>
          </p:cNvSpPr>
          <p:nvPr/>
        </p:nvSpPr>
        <p:spPr>
          <a:xfrm>
            <a:off x="6791684" y="4331664"/>
            <a:ext cx="1764000" cy="864000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88  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9" name="Содержимое 2"/>
          <p:cNvSpPr txBox="1">
            <a:spLocks/>
          </p:cNvSpPr>
          <p:nvPr/>
        </p:nvSpPr>
        <p:spPr>
          <a:xfrm>
            <a:off x="4303998" y="4331664"/>
            <a:ext cx="1764000" cy="864000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98  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42" name="Содержимое 2"/>
          <p:cNvSpPr>
            <a:spLocks noGrp="1"/>
          </p:cNvSpPr>
          <p:nvPr>
            <p:ph idx="1"/>
          </p:nvPr>
        </p:nvSpPr>
        <p:spPr>
          <a:xfrm>
            <a:off x="1961509" y="1160747"/>
            <a:ext cx="6588158" cy="1800201"/>
          </a:xfrm>
          <a:solidFill>
            <a:srgbClr val="0000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20000"/>
          </a:bodyPr>
          <a:lstStyle/>
          <a:p>
            <a:pPr marL="320040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chemeClr val="tx1"/>
                </a:solidFill>
                <a:cs typeface="Arial" pitchFamily="34" charset="0"/>
              </a:rPr>
              <a:t>В 1922 году Международный астрономический союз принял решение о границах созвездий и их общем числе. Небесная сфера поделена на … созвездий </a:t>
            </a:r>
            <a:endParaRPr lang="ru-RU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2" name="Содержимое 2"/>
          <p:cNvSpPr txBox="1">
            <a:spLocks/>
          </p:cNvSpPr>
          <p:nvPr/>
        </p:nvSpPr>
        <p:spPr>
          <a:xfrm>
            <a:off x="1777313" y="4331664"/>
            <a:ext cx="1764000" cy="864000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108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270" y="236984"/>
            <a:ext cx="2039888" cy="20398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2" y="2276872"/>
            <a:ext cx="1954409" cy="162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719" y="3875313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484" y="3754482"/>
            <a:ext cx="16764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113" y="3875313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Рисунок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51876" y="5753370"/>
            <a:ext cx="891875" cy="102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38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/>
          <p:cNvSpPr/>
          <p:nvPr/>
        </p:nvSpPr>
        <p:spPr>
          <a:xfrm>
            <a:off x="216659" y="4262743"/>
            <a:ext cx="1343320" cy="936104"/>
          </a:xfrm>
          <a:prstGeom prst="rightArrow">
            <a:avLst/>
          </a:prstGeom>
          <a:solidFill>
            <a:srgbClr val="000099"/>
          </a:solidFill>
          <a:ln/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 prst="angle"/>
            <a:contourClr>
              <a:schemeClr val="accent1">
                <a:shade val="30000"/>
                <a:satMod val="13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/>
              <a:t>Ответ</a:t>
            </a: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1897156" y="2607239"/>
            <a:ext cx="4110534" cy="642942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Планета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0" y="704284"/>
            <a:ext cx="1492147" cy="11818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06" y="770311"/>
            <a:ext cx="1015773" cy="1015773"/>
          </a:xfrm>
          <a:prstGeom prst="rect">
            <a:avLst/>
          </a:prstGeom>
        </p:spPr>
      </p:pic>
      <p:sp>
        <p:nvSpPr>
          <p:cNvPr id="38" name="Содержимое 2"/>
          <p:cNvSpPr txBox="1">
            <a:spLocks/>
          </p:cNvSpPr>
          <p:nvPr/>
        </p:nvSpPr>
        <p:spPr>
          <a:xfrm>
            <a:off x="1691679" y="4308552"/>
            <a:ext cx="1993067" cy="897535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Планета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9" name="Содержимое 2"/>
          <p:cNvSpPr txBox="1">
            <a:spLocks/>
          </p:cNvSpPr>
          <p:nvPr/>
        </p:nvSpPr>
        <p:spPr>
          <a:xfrm>
            <a:off x="4303998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Комета 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42" name="Содержимое 2"/>
          <p:cNvSpPr>
            <a:spLocks noGrp="1"/>
          </p:cNvSpPr>
          <p:nvPr>
            <p:ph idx="1"/>
          </p:nvPr>
        </p:nvSpPr>
        <p:spPr>
          <a:xfrm>
            <a:off x="2806225" y="1278197"/>
            <a:ext cx="5952713" cy="894745"/>
          </a:xfrm>
          <a:solidFill>
            <a:srgbClr val="0000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marL="320040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chemeClr val="tx1"/>
                </a:solidFill>
                <a:cs typeface="Arial" pitchFamily="34" charset="0"/>
              </a:rPr>
              <a:t>Переведите с древнегреческого «блуждающая звезда»</a:t>
            </a:r>
            <a:endParaRPr lang="ru-RU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2" name="Содержимое 2"/>
          <p:cNvSpPr txBox="1">
            <a:spLocks/>
          </p:cNvSpPr>
          <p:nvPr/>
        </p:nvSpPr>
        <p:spPr>
          <a:xfrm>
            <a:off x="6813395" y="4331664"/>
            <a:ext cx="1945543" cy="897534"/>
          </a:xfrm>
          <a:prstGeom prst="rect">
            <a:avLst/>
          </a:prstGeom>
          <a:solidFill>
            <a:srgbClr val="0000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 Орбита</a:t>
            </a:r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794" y="381000"/>
            <a:ext cx="2039888" cy="20398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281" y="2214868"/>
            <a:ext cx="3192409" cy="1917229"/>
          </a:xfrm>
          <a:prstGeom prst="ellipse">
            <a:avLst/>
          </a:prstGeom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669" y="3747669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012" y="3804118"/>
            <a:ext cx="16764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066" y="3861048"/>
            <a:ext cx="1600200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Рисунок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51876" y="5753370"/>
            <a:ext cx="891875" cy="102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6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645024"/>
            <a:ext cx="8856984" cy="114300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b="0" dirty="0" smtClean="0">
                <a:effectLst/>
              </a:rPr>
              <a:t>Из Земли была </a:t>
            </a:r>
            <a:r>
              <a:rPr lang="ru-RU" b="0" dirty="0">
                <a:effectLst/>
              </a:rPr>
              <a:t>получена голограмма следующего содержания:  </a:t>
            </a:r>
            <a:r>
              <a:rPr lang="ru-RU" dirty="0" smtClean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Умоляю </a:t>
            </a:r>
            <a: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 помощи. В ходе галактической операции меня выследили </a:t>
            </a:r>
            <a:r>
              <a:rPr lang="ru-RU" dirty="0" err="1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имперцы</a:t>
            </a:r>
            <a: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и атаковали мой корабль. Чудом я успел забраться в спасательную капсулу и теперь я на </a:t>
            </a:r>
            <a:r>
              <a:rPr lang="ru-RU" dirty="0" smtClean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Земле. </a:t>
            </a:r>
            <a: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Мне необходимо срочно связаться с силами Альянса</a:t>
            </a:r>
            <a:r>
              <a:rPr lang="ru-RU" dirty="0" smtClean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ru-RU" dirty="0">
              <a:ln w="9525" cmpd="sng">
                <a:solidFill>
                  <a:schemeClr val="bg1">
                    <a:lumMod val="95000"/>
                    <a:lumOff val="5000"/>
                    <a:alpha val="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glow rad="101600">
                  <a:schemeClr val="bg1">
                    <a:lumMod val="95000"/>
                    <a:lumOff val="5000"/>
                    <a:alpha val="6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6932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29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/>
              <a:t>Моя капсула упала в </a:t>
            </a:r>
            <a:r>
              <a:rPr lang="ru-RU" sz="3600" i="1" dirty="0" smtClean="0"/>
              <a:t>реку, </a:t>
            </a:r>
            <a:r>
              <a:rPr lang="ru-RU" sz="3600" i="1" dirty="0"/>
              <a:t>после чего нас вынесло на </a:t>
            </a:r>
            <a:r>
              <a:rPr lang="ru-RU" sz="3600" i="1" dirty="0" smtClean="0"/>
              <a:t>болото. Мне пришлось выйти с капсулы и пойти на поиски помощи. Я пошел </a:t>
            </a:r>
            <a:r>
              <a:rPr lang="ru-RU" sz="3600" i="1" dirty="0" smtClean="0"/>
              <a:t>на север вдоль берега по прекрасному лугу </a:t>
            </a:r>
            <a:r>
              <a:rPr lang="ru-RU" sz="3600" i="1" dirty="0" smtClean="0"/>
              <a:t>и увидел на </a:t>
            </a:r>
            <a:r>
              <a:rPr lang="ru-RU" sz="3600" i="1" dirty="0" smtClean="0"/>
              <a:t>востоке </a:t>
            </a:r>
            <a:r>
              <a:rPr lang="ru-RU" sz="3600" i="1" dirty="0" smtClean="0"/>
              <a:t>поселок. </a:t>
            </a:r>
            <a:r>
              <a:rPr lang="ru-RU" sz="3600" i="1" dirty="0" smtClean="0"/>
              <a:t>Я свернул на восток по тропинке, прошел мимо одиноко стоящего дерева к поселку.</a:t>
            </a:r>
            <a:endParaRPr lang="ru-RU" sz="3600" i="1" dirty="0"/>
          </a:p>
          <a:p>
            <a:r>
              <a:rPr lang="ru-RU" sz="3600" i="1" dirty="0" smtClean="0"/>
              <a:t>Помогите мне нарисовать план местности, чтобы я на обратном пути смог найти свою капсулу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9174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4709160"/>
          </a:xfrm>
        </p:spPr>
        <p:txBody>
          <a:bodyPr/>
          <a:lstStyle/>
          <a:p>
            <a:r>
              <a:rPr lang="ru-RU" i="1" dirty="0"/>
              <a:t>Спасибо за спасение! </a:t>
            </a:r>
            <a:r>
              <a:rPr lang="ru-RU" i="1" dirty="0" smtClean="0"/>
              <a:t>Ваша </a:t>
            </a:r>
            <a:r>
              <a:rPr lang="ru-RU" i="1" dirty="0"/>
              <a:t>отвага напомнила мне об одном друге, Люке </a:t>
            </a:r>
            <a:r>
              <a:rPr lang="ru-RU" i="1" dirty="0" err="1"/>
              <a:t>Скайокере</a:t>
            </a:r>
            <a:r>
              <a:rPr lang="ru-RU" i="1" dirty="0"/>
              <a:t>, моим сотоварищем по красной эскадрилье. </a:t>
            </a:r>
            <a:endParaRPr lang="ru-RU" i="1" dirty="0" smtClean="0"/>
          </a:p>
          <a:p>
            <a:endParaRPr lang="ru-RU" i="1" dirty="0"/>
          </a:p>
          <a:p>
            <a:endParaRPr lang="ru-RU" i="1" dirty="0" smtClean="0"/>
          </a:p>
          <a:p>
            <a:r>
              <a:rPr lang="ru-RU" i="1" dirty="0" smtClean="0"/>
              <a:t>Я знаю, где находится Звезда Смерти…</a:t>
            </a:r>
          </a:p>
          <a:p>
            <a:r>
              <a:rPr lang="ru-RU" i="1" dirty="0" smtClean="0"/>
              <a:t>Я скажу вам, но для этого нужно пройти несколько испытаний…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276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579296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Первое испытание: Знание - СИЛА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84" y="679093"/>
            <a:ext cx="6624736" cy="604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одержимое 2"/>
          <p:cNvSpPr txBox="1">
            <a:spLocks/>
          </p:cNvSpPr>
          <p:nvPr/>
        </p:nvSpPr>
        <p:spPr>
          <a:xfrm>
            <a:off x="1210315" y="836712"/>
            <a:ext cx="396044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>
                <a:solidFill>
                  <a:sysClr val="windowText" lastClr="000000"/>
                </a:solidFill>
              </a:rPr>
              <a:t>Т  Е  Л  Е  С  К  О  П</a:t>
            </a:r>
            <a:endParaRPr lang="ru-RU" sz="3000" dirty="0"/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724068" y="1359347"/>
            <a:ext cx="443886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>
                <a:solidFill>
                  <a:sysClr val="windowText" lastClr="000000"/>
                </a:solidFill>
              </a:rPr>
              <a:t>Т  Е 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Р  </a:t>
            </a:r>
            <a:r>
              <a:rPr lang="ru-RU" sz="3000" b="1" dirty="0">
                <a:solidFill>
                  <a:sysClr val="windowText" lastClr="000000"/>
                </a:solidFill>
              </a:rPr>
              <a:t>Е 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Ш  </a:t>
            </a:r>
            <a:r>
              <a:rPr lang="ru-RU" sz="3000" b="1" dirty="0">
                <a:solidFill>
                  <a:sysClr val="windowText" lastClr="000000"/>
                </a:solidFill>
              </a:rPr>
              <a:t>К  О 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В  А</a:t>
            </a:r>
            <a:endParaRPr lang="ru-RU" sz="3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580112" y="665863"/>
            <a:ext cx="3456384" cy="181588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12. Кто первым начал изучение космоса, используя телескоп?</a:t>
            </a:r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17" name="Содержимое 2"/>
          <p:cNvSpPr txBox="1">
            <a:spLocks/>
          </p:cNvSpPr>
          <p:nvPr/>
        </p:nvSpPr>
        <p:spPr>
          <a:xfrm>
            <a:off x="323528" y="1772816"/>
            <a:ext cx="5256584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Ц И  О  Л  К  О  В  С  К  И  Й</a:t>
            </a:r>
            <a:endParaRPr lang="ru-RU" sz="3000" dirty="0"/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1653309" y="2287881"/>
            <a:ext cx="396044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В  О  С  Е  М  Ь</a:t>
            </a:r>
            <a:endParaRPr lang="ru-RU" sz="3000" dirty="0"/>
          </a:p>
        </p:txBody>
      </p:sp>
      <p:sp>
        <p:nvSpPr>
          <p:cNvPr id="19" name="Содержимое 2"/>
          <p:cNvSpPr txBox="1">
            <a:spLocks/>
          </p:cNvSpPr>
          <p:nvPr/>
        </p:nvSpPr>
        <p:spPr>
          <a:xfrm>
            <a:off x="3182708" y="2741817"/>
            <a:ext cx="396044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chemeClr val="bg1"/>
                </a:solidFill>
                <a:cs typeface="Arial" pitchFamily="34" charset="0"/>
              </a:rPr>
              <a:t>К  О  Р  О  Л  Ё  В</a:t>
            </a:r>
            <a:endParaRPr lang="ru-RU" sz="3000" dirty="0">
              <a:solidFill>
                <a:schemeClr val="bg1"/>
              </a:solidFill>
            </a:endParaRPr>
          </a:p>
        </p:txBody>
      </p:sp>
      <p:sp>
        <p:nvSpPr>
          <p:cNvPr id="20" name="Содержимое 2"/>
          <p:cNvSpPr txBox="1">
            <a:spLocks/>
          </p:cNvSpPr>
          <p:nvPr/>
        </p:nvSpPr>
        <p:spPr>
          <a:xfrm>
            <a:off x="2195736" y="3277570"/>
            <a:ext cx="3960440" cy="42181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Л  Е  О  Н  О  В</a:t>
            </a:r>
            <a:endParaRPr lang="ru-RU" sz="3000" dirty="0"/>
          </a:p>
        </p:txBody>
      </p:sp>
      <p:sp>
        <p:nvSpPr>
          <p:cNvPr id="21" name="Содержимое 2"/>
          <p:cNvSpPr txBox="1">
            <a:spLocks/>
          </p:cNvSpPr>
          <p:nvPr/>
        </p:nvSpPr>
        <p:spPr>
          <a:xfrm>
            <a:off x="2627784" y="3699387"/>
            <a:ext cx="396044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С  К  А  Ф  А  Н  Д  Р</a:t>
            </a:r>
            <a:endParaRPr lang="ru-RU" sz="3000" dirty="0"/>
          </a:p>
        </p:txBody>
      </p:sp>
      <p:sp>
        <p:nvSpPr>
          <p:cNvPr id="22" name="Содержимое 2"/>
          <p:cNvSpPr txBox="1">
            <a:spLocks/>
          </p:cNvSpPr>
          <p:nvPr/>
        </p:nvSpPr>
        <p:spPr>
          <a:xfrm>
            <a:off x="2627784" y="4149080"/>
            <a:ext cx="396044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С  А  В  И  Ц  К  А  Я</a:t>
            </a:r>
            <a:endParaRPr lang="ru-RU" sz="3000" dirty="0"/>
          </a:p>
        </p:txBody>
      </p:sp>
      <p:sp>
        <p:nvSpPr>
          <p:cNvPr id="24" name="Содержимое 2"/>
          <p:cNvSpPr txBox="1">
            <a:spLocks/>
          </p:cNvSpPr>
          <p:nvPr/>
        </p:nvSpPr>
        <p:spPr>
          <a:xfrm>
            <a:off x="2051720" y="4717786"/>
            <a:ext cx="3960440" cy="36739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Ю  П  И  Т  Е  Р</a:t>
            </a:r>
            <a:endParaRPr lang="ru-RU" sz="3000" dirty="0"/>
          </a:p>
        </p:txBody>
      </p:sp>
      <p:sp>
        <p:nvSpPr>
          <p:cNvPr id="25" name="Содержимое 2"/>
          <p:cNvSpPr txBox="1">
            <a:spLocks/>
          </p:cNvSpPr>
          <p:nvPr/>
        </p:nvSpPr>
        <p:spPr>
          <a:xfrm>
            <a:off x="1331640" y="5085184"/>
            <a:ext cx="3888432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Г  А  Г  А  Р  И  Н</a:t>
            </a:r>
            <a:endParaRPr lang="ru-RU" sz="3000" dirty="0"/>
          </a:p>
        </p:txBody>
      </p:sp>
      <p:sp>
        <p:nvSpPr>
          <p:cNvPr id="26" name="Содержимое 2"/>
          <p:cNvSpPr txBox="1">
            <a:spLocks/>
          </p:cNvSpPr>
          <p:nvPr/>
        </p:nvSpPr>
        <p:spPr>
          <a:xfrm>
            <a:off x="2188542" y="5620938"/>
            <a:ext cx="396044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Л  А  Й  К  А</a:t>
            </a:r>
            <a:endParaRPr lang="ru-RU" sz="3000" dirty="0"/>
          </a:p>
        </p:txBody>
      </p:sp>
      <p:sp>
        <p:nvSpPr>
          <p:cNvPr id="27" name="Содержимое 2"/>
          <p:cNvSpPr txBox="1">
            <a:spLocks/>
          </p:cNvSpPr>
          <p:nvPr/>
        </p:nvSpPr>
        <p:spPr>
          <a:xfrm>
            <a:off x="3177370" y="6093296"/>
            <a:ext cx="3960440" cy="5357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r>
              <a:rPr lang="ru-RU" sz="30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3000" b="1" dirty="0" smtClean="0">
                <a:solidFill>
                  <a:sysClr val="windowText" lastClr="000000"/>
                </a:solidFill>
              </a:rPr>
              <a:t>Г  А  Л  И  Л  Е  Й</a:t>
            </a:r>
            <a:endParaRPr lang="ru-RU" sz="30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5580112" y="679093"/>
            <a:ext cx="3456384" cy="181588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11. Как звали первую собаку, полетевшую в космос?</a:t>
            </a:r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618366" y="719283"/>
            <a:ext cx="3456384" cy="2092881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600" b="1" dirty="0" smtClean="0">
                <a:solidFill>
                  <a:sysClr val="windowText" lastClr="000000"/>
                </a:solidFill>
              </a:rPr>
              <a:t>10. Назовите космонавта, совершившего первый космический полет</a:t>
            </a:r>
            <a:endParaRPr lang="ru-RU" sz="2600" b="1" dirty="0">
              <a:solidFill>
                <a:sysClr val="windowText" lastClr="00000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687616" y="719283"/>
            <a:ext cx="3456384" cy="203132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9. Как называется самая большая планета Солнечной системы?</a:t>
            </a:r>
          </a:p>
          <a:p>
            <a:endParaRPr lang="ru-RU" sz="1400" b="1" dirty="0">
              <a:solidFill>
                <a:sysClr val="windowText" lastClr="00000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80112" y="762272"/>
            <a:ext cx="3456384" cy="181588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8. Кто из женщин первой вышла в открытый космос?</a:t>
            </a:r>
          </a:p>
          <a:p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577987" y="827004"/>
            <a:ext cx="3456384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7. Как называется снаряжение космонавтов?</a:t>
            </a:r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624955" y="818263"/>
            <a:ext cx="3456384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6. Кто первым вышел в открытый космос?</a:t>
            </a:r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580112" y="642338"/>
            <a:ext cx="3456384" cy="1692771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600" b="1" dirty="0" smtClean="0">
                <a:solidFill>
                  <a:sysClr val="windowText" lastClr="000000"/>
                </a:solidFill>
              </a:rPr>
              <a:t>5. Главный конструктор первых космических кораблей</a:t>
            </a:r>
            <a:endParaRPr lang="ru-RU" sz="2600" b="1" dirty="0">
              <a:solidFill>
                <a:sysClr val="windowText" lastClr="00000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577987" y="679093"/>
            <a:ext cx="3456384" cy="181588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4. Сколько планет в Солнечной системе?</a:t>
            </a:r>
          </a:p>
          <a:p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580112" y="642338"/>
            <a:ext cx="3456384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3. Кого называют отцом космонавтики? </a:t>
            </a:r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687616" y="679093"/>
            <a:ext cx="3456384" cy="1384995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2. Назовите первую женщину-космонавта</a:t>
            </a:r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590548" y="762272"/>
            <a:ext cx="3456384" cy="181588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ysClr val="windowText" lastClr="000000"/>
                </a:solidFill>
              </a:rPr>
              <a:t>1. Прибор для наблюдения за небесными телами</a:t>
            </a:r>
          </a:p>
          <a:p>
            <a:endParaRPr lang="ru-RU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53147" y="3009694"/>
            <a:ext cx="1693785" cy="4787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Следующий вопрос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17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Слово, которое получилось по вертикали – кодовое слово для отключения Звезды Смерти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56289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20888"/>
            <a:ext cx="8229600" cy="114300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dirty="0" smtClean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Испытание второе:</a:t>
            </a:r>
            <a:br>
              <a:rPr lang="ru-RU" dirty="0" smtClean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ru-RU" dirty="0" smtClean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Установите 8 планет в порядке убывания от Солнца. Когда вы найдете подсказки на планетах, соберите из них слово. Это и будет местом нахождения Звезды Смерти</a:t>
            </a:r>
            <a: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ru-RU" dirty="0">
                <a:ln w="9525" cmpd="sng">
                  <a:solidFill>
                    <a:schemeClr val="bg1">
                      <a:lumMod val="95000"/>
                      <a:lumOff val="5000"/>
                      <a:alpha val="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lumMod val="95000"/>
                      <a:lumOff val="5000"/>
                      <a:alpha val="6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ru-RU" dirty="0">
              <a:ln w="9525" cmpd="sng">
                <a:solidFill>
                  <a:schemeClr val="bg1">
                    <a:lumMod val="95000"/>
                    <a:lumOff val="5000"/>
                    <a:alpha val="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glow rad="101600">
                  <a:schemeClr val="bg1">
                    <a:lumMod val="95000"/>
                    <a:lumOff val="5000"/>
                    <a:alpha val="6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894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58" y="1192264"/>
            <a:ext cx="4250753" cy="2892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235274"/>
            <a:ext cx="1872208" cy="21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03" y="1758041"/>
            <a:ext cx="2298697" cy="2749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810463"/>
            <a:ext cx="2232248" cy="254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599" y="-771261"/>
            <a:ext cx="3897152" cy="3691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92706"/>
            <a:ext cx="1512168" cy="1811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751" y="4084529"/>
            <a:ext cx="1871689" cy="2258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79439"/>
            <a:ext cx="2592288" cy="2822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46" y="741728"/>
            <a:ext cx="1813474" cy="192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383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1.68633E-6 L -0.43577 0.3375 " pathEditMode="relative" ptsTypes="AA">
                                      <p:cBhvr>
                                        <p:cTn id="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7157E-6 L -0.00677 -0.18506 " pathEditMode="relative" ptsTypes="AA">
                                      <p:cBhvr>
                                        <p:cTn id="10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5737E-6 L 0.11493 0.2202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47" y="110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36641E-6 L -0.05504 -0.302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15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91996E-7 L -0.42916 -0.31043 " pathEditMode="relative" ptsTypes="AA">
                                      <p:cBhvr>
                                        <p:cTn id="22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356E-7 L -0.27865 0.18876 " pathEditMode="relative" ptsTypes="AA">
                                      <p:cBhvr>
                                        <p:cTn id="26" dur="2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21767E-6 L 0.35434 0.03632 " pathEditMode="relative" ptsTypes="AA">
                                      <p:cBhvr>
                                        <p:cTn id="30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5.67661E-6 L 0.07082 -0.08028 " pathEditMode="relative" ptsTypes="AA">
                                      <p:cBhvr>
                                        <p:cTn id="34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35577E-6 L 0.37674 -0.23016 " pathEditMode="relative" ptsTypes="AA">
                                      <p:cBhvr>
                                        <p:cTn id="38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zen_doc/1639101/pub_5dca8048c7891f51f5fb7118_5dca80820aae9d3a459a957d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88640"/>
            <a:ext cx="806489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Программа полета выполнена!</a:t>
            </a:r>
          </a:p>
          <a:p>
            <a:r>
              <a:rPr lang="ru-RU" sz="3600" dirty="0"/>
              <a:t>Всем экипажам занять свои места!</a:t>
            </a:r>
          </a:p>
          <a:p>
            <a:r>
              <a:rPr lang="ru-RU" sz="3600" dirty="0"/>
              <a:t>Мы </a:t>
            </a:r>
            <a:r>
              <a:rPr lang="ru-RU" sz="3600" dirty="0" smtClean="0"/>
              <a:t>летим к галактике Андромеды</a:t>
            </a:r>
          </a:p>
          <a:p>
            <a:endParaRPr lang="ru-RU" sz="3600" dirty="0"/>
          </a:p>
          <a:p>
            <a:endParaRPr lang="ru-RU" sz="3600" dirty="0" smtClean="0"/>
          </a:p>
          <a:p>
            <a:endParaRPr lang="ru-RU" sz="3600" dirty="0"/>
          </a:p>
          <a:p>
            <a:endParaRPr lang="ru-RU" sz="3600" dirty="0" smtClean="0"/>
          </a:p>
          <a:p>
            <a:endParaRPr lang="ru-RU" sz="3600" dirty="0"/>
          </a:p>
          <a:p>
            <a:r>
              <a:rPr lang="ru-RU" sz="3600" dirty="0" smtClean="0"/>
              <a:t>Возьмите карточки с буквами и прикрепите на доску наше кодовое слово для отключения Звезды Смерти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057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185</TotalTime>
  <Words>732</Words>
  <Application>Microsoft Office PowerPoint</Application>
  <PresentationFormat>Экран (4:3)</PresentationFormat>
  <Paragraphs>159</Paragraphs>
  <Slides>20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Апекс</vt:lpstr>
      <vt:lpstr>Презентация PowerPoint</vt:lpstr>
      <vt:lpstr>Презентация PowerPoint</vt:lpstr>
      <vt:lpstr>Я зашифровал название галактики, но шифр мой вы никогда не сможете взломать, даже в день космонавтики</vt:lpstr>
      <vt:lpstr>Презентация PowerPoint</vt:lpstr>
      <vt:lpstr>Презентация PowerPoint</vt:lpstr>
      <vt:lpstr>Секреты звёздного неба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 Земли была получена голограмма следующего содержания:  Умоляю о помощи. В ходе галактической операции меня выследили имперцы и атаковали мой корабль. Чудом я успел забраться в спасательную капсулу и теперь я на Земле. Мне необходимо срочно связаться с силами Альянса.  </vt:lpstr>
      <vt:lpstr>Презентация PowerPoint</vt:lpstr>
      <vt:lpstr>Презентация PowerPoint</vt:lpstr>
      <vt:lpstr>Первое испытание: Знание - СИЛА</vt:lpstr>
      <vt:lpstr>Презентация PowerPoint</vt:lpstr>
      <vt:lpstr>Испытание второе: Установите 8 планет в порядке убывания от Солнца. Когда вы найдете подсказки на планетах, соберите из них слово. Это и будет местом нахождения Звезды Смерти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Титеева Лариса Рамазановна</dc:creator>
  <cp:lastModifiedBy>Титеева Лариса Рамазановна</cp:lastModifiedBy>
  <cp:revision>21</cp:revision>
  <dcterms:created xsi:type="dcterms:W3CDTF">2021-04-09T10:22:30Z</dcterms:created>
  <dcterms:modified xsi:type="dcterms:W3CDTF">2021-04-26T12:32:35Z</dcterms:modified>
</cp:coreProperties>
</file>