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1522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22.08.2021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22.08.2021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22.08.2021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22.08.2021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22.08.2021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22.08.2021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22.08.2021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22.08.2021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22.08.2021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22.08.2021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22.08.2021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22.08.2021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55576" y="260648"/>
            <a:ext cx="828092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автономное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дошкольное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образовательное учреждение</a:t>
            </a:r>
          </a:p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Невьянского городского округа</a:t>
            </a:r>
          </a:p>
          <a:p>
            <a:pPr algn="ctr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етский сад комбинированного вида №39 «Родничок»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58999" y="1628800"/>
            <a:ext cx="7394204" cy="256993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indent="449580" algn="ctr">
              <a:lnSpc>
                <a:spcPct val="115000"/>
              </a:lnSpc>
              <a:spcAft>
                <a:spcPts val="0"/>
              </a:spcAft>
            </a:pP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  <a:cs typeface="Times New Roman"/>
              </a:rPr>
              <a:t>Проектная деятельность </a:t>
            </a:r>
            <a:endParaRPr lang="ru-RU" sz="2800" b="1" dirty="0" smtClean="0">
              <a:solidFill>
                <a:schemeClr val="accent1">
                  <a:lumMod val="75000"/>
                </a:schemeClr>
              </a:solidFill>
              <a:latin typeface="Times New Roman"/>
              <a:ea typeface="Calibri"/>
              <a:cs typeface="Times New Roman"/>
            </a:endParaRPr>
          </a:p>
          <a:p>
            <a:pPr indent="449580" algn="ctr">
              <a:lnSpc>
                <a:spcPct val="115000"/>
              </a:lnSpc>
              <a:spcAft>
                <a:spcPts val="0"/>
              </a:spcAft>
            </a:pP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  <a:cs typeface="Times New Roman"/>
              </a:rPr>
              <a:t>как </a:t>
            </a: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  <a:cs typeface="Times New Roman"/>
              </a:rPr>
              <a:t>эффективное средство </a:t>
            </a:r>
            <a:endParaRPr lang="ru-RU" sz="2800" b="1" dirty="0" smtClean="0">
              <a:solidFill>
                <a:schemeClr val="accent1">
                  <a:lumMod val="75000"/>
                </a:schemeClr>
              </a:solidFill>
              <a:latin typeface="Times New Roman"/>
              <a:ea typeface="Calibri"/>
              <a:cs typeface="Times New Roman"/>
            </a:endParaRPr>
          </a:p>
          <a:p>
            <a:pPr indent="449580" algn="ctr">
              <a:lnSpc>
                <a:spcPct val="115000"/>
              </a:lnSpc>
              <a:spcAft>
                <a:spcPts val="0"/>
              </a:spcAft>
            </a:pP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  <a:cs typeface="Times New Roman"/>
              </a:rPr>
              <a:t>установления </a:t>
            </a:r>
          </a:p>
          <a:p>
            <a:pPr indent="449580" algn="ctr">
              <a:lnSpc>
                <a:spcPct val="115000"/>
              </a:lnSpc>
              <a:spcAft>
                <a:spcPts val="0"/>
              </a:spcAft>
            </a:pP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  <a:cs typeface="Times New Roman"/>
              </a:rPr>
              <a:t>прочных </a:t>
            </a: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  <a:cs typeface="Times New Roman"/>
              </a:rPr>
              <a:t>партнёрских взаимоотношений </a:t>
            </a:r>
            <a:endParaRPr lang="ru-RU" sz="2800" b="1" dirty="0" smtClean="0">
              <a:solidFill>
                <a:schemeClr val="accent1">
                  <a:lumMod val="75000"/>
                </a:schemeClr>
              </a:solidFill>
              <a:latin typeface="Times New Roman"/>
              <a:ea typeface="Calibri"/>
              <a:cs typeface="Times New Roman"/>
            </a:endParaRPr>
          </a:p>
          <a:p>
            <a:pPr indent="449580" algn="ctr">
              <a:lnSpc>
                <a:spcPct val="115000"/>
              </a:lnSpc>
              <a:spcAft>
                <a:spcPts val="0"/>
              </a:spcAft>
            </a:pP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  <a:cs typeface="Times New Roman"/>
              </a:rPr>
              <a:t>между </a:t>
            </a: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  <a:cs typeface="Times New Roman"/>
              </a:rPr>
              <a:t>детским садом и </a:t>
            </a: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  <a:cs typeface="Times New Roman"/>
              </a:rPr>
              <a:t>семьёй</a:t>
            </a:r>
            <a:endParaRPr lang="ru-RU" sz="2800" dirty="0">
              <a:solidFill>
                <a:schemeClr val="accent1">
                  <a:lumMod val="75000"/>
                </a:schemeClr>
              </a:solidFill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796136" y="4938861"/>
            <a:ext cx="29523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Иванова Наталья Сергеевна, воспитатель, СЗД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275856" y="6381328"/>
            <a:ext cx="45005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Цементный, 2021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604448" y="260648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1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56723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39552" y="906293"/>
            <a:ext cx="1080120" cy="517064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6600" b="1" dirty="0" smtClean="0">
                <a:solidFill>
                  <a:srgbClr val="7030A0"/>
                </a:solidFill>
              </a:rPr>
              <a:t>СЕМЬЯ</a:t>
            </a:r>
            <a:endParaRPr lang="ru-RU" sz="6600" b="1" dirty="0">
              <a:solidFill>
                <a:srgbClr val="7030A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391980" y="905599"/>
            <a:ext cx="3636404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/>
              <a:t>Становление характера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4391980" y="1905337"/>
            <a:ext cx="3636404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/>
              <a:t>Формирование отношения к окружающему миру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4391980" y="3336647"/>
            <a:ext cx="3708412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/>
              <a:t>Первые навыки общения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4405486" y="4293096"/>
            <a:ext cx="3694906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/>
              <a:t>Потребность в признании и любви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4405486" y="5445224"/>
            <a:ext cx="3694906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/>
              <a:t>Потребность в эмоциональной защищенности</a:t>
            </a:r>
            <a:endParaRPr lang="ru-RU" dirty="0"/>
          </a:p>
        </p:txBody>
      </p:sp>
      <p:sp>
        <p:nvSpPr>
          <p:cNvPr id="12" name="Стрелка вправо 11"/>
          <p:cNvSpPr/>
          <p:nvPr/>
        </p:nvSpPr>
        <p:spPr>
          <a:xfrm>
            <a:off x="2297485" y="980728"/>
            <a:ext cx="1584176" cy="29420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трелка вправо 16"/>
          <p:cNvSpPr/>
          <p:nvPr/>
        </p:nvSpPr>
        <p:spPr>
          <a:xfrm>
            <a:off x="2297485" y="2119151"/>
            <a:ext cx="1584176" cy="29420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трелка вправо 17"/>
          <p:cNvSpPr/>
          <p:nvPr/>
        </p:nvSpPr>
        <p:spPr>
          <a:xfrm>
            <a:off x="2302843" y="3335228"/>
            <a:ext cx="1584176" cy="29420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трелка вправо 18"/>
          <p:cNvSpPr/>
          <p:nvPr/>
        </p:nvSpPr>
        <p:spPr>
          <a:xfrm>
            <a:off x="2302843" y="4469159"/>
            <a:ext cx="1584176" cy="29420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Стрелка вправо 19"/>
          <p:cNvSpPr/>
          <p:nvPr/>
        </p:nvSpPr>
        <p:spPr>
          <a:xfrm>
            <a:off x="2297485" y="5510480"/>
            <a:ext cx="1584176" cy="29420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TextBox 1"/>
          <p:cNvSpPr txBox="1"/>
          <p:nvPr/>
        </p:nvSpPr>
        <p:spPr>
          <a:xfrm>
            <a:off x="8532440" y="260648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2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21564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771800" y="2852936"/>
            <a:ext cx="2985070" cy="110799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6600" b="1" dirty="0" smtClean="0">
                <a:solidFill>
                  <a:srgbClr val="7030A0"/>
                </a:solidFill>
              </a:rPr>
              <a:t>СЕМЬЯ</a:t>
            </a:r>
            <a:endParaRPr lang="ru-RU" sz="6600" b="1" dirty="0">
              <a:solidFill>
                <a:srgbClr val="7030A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23528" y="1412776"/>
            <a:ext cx="3267372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/>
              <a:t>Социальная нестабильность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5261144" y="1412776"/>
            <a:ext cx="3096344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/>
              <a:t>Возрастающий темп жизни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2051720" y="5803413"/>
            <a:ext cx="5112568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/>
              <a:t>Повышенное внимание к материальной обеспеченности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323528" y="332656"/>
            <a:ext cx="85689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Факторы, влияющие на семейные отношения</a:t>
            </a:r>
            <a:endParaRPr lang="ru-RU" sz="2800" dirty="0"/>
          </a:p>
        </p:txBody>
      </p:sp>
      <p:sp>
        <p:nvSpPr>
          <p:cNvPr id="9" name="Стрелка вправо 8"/>
          <p:cNvSpPr/>
          <p:nvPr/>
        </p:nvSpPr>
        <p:spPr>
          <a:xfrm rot="2295966">
            <a:off x="1126863" y="2397786"/>
            <a:ext cx="1345654" cy="4015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трелка вправо 9"/>
          <p:cNvSpPr/>
          <p:nvPr/>
        </p:nvSpPr>
        <p:spPr>
          <a:xfrm rot="8511221">
            <a:off x="6239433" y="2398632"/>
            <a:ext cx="1345654" cy="4015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право 10"/>
          <p:cNvSpPr/>
          <p:nvPr/>
        </p:nvSpPr>
        <p:spPr>
          <a:xfrm rot="16200000">
            <a:off x="3591508" y="4693153"/>
            <a:ext cx="1345654" cy="4015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TextBox 1"/>
          <p:cNvSpPr txBox="1"/>
          <p:nvPr/>
        </p:nvSpPr>
        <p:spPr>
          <a:xfrm>
            <a:off x="8532440" y="188640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3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1573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1520" y="316053"/>
            <a:ext cx="842493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Один из принципов ФГОС – это партнерское взаимодействие с родителями. </a:t>
            </a:r>
            <a:endParaRPr lang="ru-RU" dirty="0" smtClean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407392" y="1412776"/>
            <a:ext cx="2868463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/>
              <a:t>Основная </a:t>
            </a:r>
            <a:r>
              <a:rPr lang="ru-RU" sz="2000" b="1" dirty="0"/>
              <a:t>цель</a:t>
            </a:r>
            <a:r>
              <a:rPr lang="ru-RU" sz="2000" dirty="0"/>
              <a:t> взаимодействия детского сада и семьи – это создание единого образовательного пространства.</a:t>
            </a:r>
          </a:p>
        </p:txBody>
      </p:sp>
      <p:pic>
        <p:nvPicPr>
          <p:cNvPr id="5122" name="Picture 2" descr="C:\Users\Admin\Desktop\фото проектов\004947515_1-dcf60837e5605edd4477d319233999f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1" y="2924944"/>
            <a:ext cx="5544616" cy="3645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676457" y="260648"/>
            <a:ext cx="2880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4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48163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5536" y="260648"/>
            <a:ext cx="799288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i="1" dirty="0" smtClean="0"/>
              <a:t>Задачи:</a:t>
            </a:r>
          </a:p>
          <a:p>
            <a:endParaRPr lang="ru-RU" i="1" dirty="0"/>
          </a:p>
          <a:p>
            <a:endParaRPr lang="ru-RU" i="1" dirty="0" smtClean="0"/>
          </a:p>
          <a:p>
            <a:r>
              <a:rPr lang="ru-RU" i="1" dirty="0" smtClean="0"/>
              <a:t>- формирование </a:t>
            </a:r>
            <a:r>
              <a:rPr lang="ru-RU" i="1" dirty="0"/>
              <a:t>педагогической компетентности родителей в вопросах развития и образования детей </a:t>
            </a:r>
            <a:endParaRPr lang="ru-RU" dirty="0"/>
          </a:p>
          <a:p>
            <a:r>
              <a:rPr lang="ru-RU" i="1" dirty="0" smtClean="0"/>
              <a:t>- установление прочных партнёрских взаимоотношений </a:t>
            </a:r>
            <a:r>
              <a:rPr lang="ru-RU" i="1" dirty="0"/>
              <a:t>между детским садом и семьёй;</a:t>
            </a:r>
            <a:endParaRPr lang="ru-RU" dirty="0"/>
          </a:p>
          <a:p>
            <a:r>
              <a:rPr lang="ru-RU" i="1" dirty="0" smtClean="0"/>
              <a:t>- формирование активной позиции </a:t>
            </a:r>
            <a:r>
              <a:rPr lang="ru-RU" i="1" dirty="0"/>
              <a:t>родителей, </a:t>
            </a:r>
            <a:r>
              <a:rPr lang="ru-RU" i="1" dirty="0" smtClean="0"/>
              <a:t>помогающей раскрыть </a:t>
            </a:r>
            <a:r>
              <a:rPr lang="ru-RU" i="1" dirty="0"/>
              <a:t>образовательные возможности в вопросах воспитания и развития, в вопросах сохранности здоровья своих детей;</a:t>
            </a:r>
            <a:endParaRPr lang="ru-RU" dirty="0"/>
          </a:p>
        </p:txBody>
      </p:sp>
      <p:pic>
        <p:nvPicPr>
          <p:cNvPr id="6146" name="Picture 2" descr="C:\Users\Admin\Desktop\EG_ZtS7X4AchQxh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3284984"/>
            <a:ext cx="6395864" cy="33471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460432" y="260648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5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04036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11560" y="260648"/>
            <a:ext cx="79208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Организация проектной деятельности позволяет осуществлять воспитателю интеграцию всех образовательных областей, поскольку предполагает </a:t>
            </a:r>
            <a:r>
              <a:rPr lang="ru-RU" dirty="0" smtClean="0"/>
              <a:t>взаимодействие: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3048980" y="3789040"/>
            <a:ext cx="2448272" cy="70788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ребенок</a:t>
            </a:r>
            <a:endParaRPr lang="ru-RU" sz="40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67544" y="2125534"/>
            <a:ext cx="2592288" cy="70788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ребенок</a:t>
            </a:r>
            <a:endParaRPr lang="ru-RU" sz="40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652120" y="2132856"/>
            <a:ext cx="2448272" cy="70788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</a:t>
            </a:r>
            <a:endParaRPr lang="ru-RU" sz="40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367580" y="5949280"/>
            <a:ext cx="3096344" cy="70788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родители</a:t>
            </a:r>
            <a:endParaRPr lang="ru-RU" sz="40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Двойная стрелка вверх/вниз 8"/>
          <p:cNvSpPr/>
          <p:nvPr/>
        </p:nvSpPr>
        <p:spPr>
          <a:xfrm rot="18817583">
            <a:off x="2051688" y="2731255"/>
            <a:ext cx="360040" cy="1546827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Двойная стрелка вверх/вниз 9"/>
          <p:cNvSpPr/>
          <p:nvPr/>
        </p:nvSpPr>
        <p:spPr>
          <a:xfrm rot="3186572">
            <a:off x="6271030" y="2804171"/>
            <a:ext cx="360040" cy="1547563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Двойная стрелка вверх/вниз 10"/>
          <p:cNvSpPr/>
          <p:nvPr/>
        </p:nvSpPr>
        <p:spPr>
          <a:xfrm>
            <a:off x="3419872" y="4653136"/>
            <a:ext cx="360040" cy="1184399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3577952"/>
            <a:ext cx="2018444" cy="13444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14" y="3592413"/>
            <a:ext cx="2185894" cy="14561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3221" y="5184973"/>
            <a:ext cx="2548062" cy="17008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460432" y="332656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6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51524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31354" y="116632"/>
            <a:ext cx="7560840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/>
              <a:t>Мини – проект «О тех, кто умеет </a:t>
            </a:r>
            <a:r>
              <a:rPr lang="ru-RU" sz="2800" b="1" dirty="0" smtClean="0"/>
              <a:t>летать» </a:t>
            </a:r>
            <a:r>
              <a:rPr lang="ru-RU" sz="2800" b="1" dirty="0"/>
              <a:t>(перелетные птицы)</a:t>
            </a:r>
            <a:endParaRPr lang="ru-RU" sz="2800" dirty="0"/>
          </a:p>
          <a:p>
            <a:endParaRPr lang="ru-RU" b="1" dirty="0" smtClean="0"/>
          </a:p>
        </p:txBody>
      </p:sp>
      <p:pic>
        <p:nvPicPr>
          <p:cNvPr id="6" name="Picture 2" descr="C:\Users\Admin\Desktop\фото проектов\image (1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40" y="1268760"/>
            <a:ext cx="3272118" cy="530774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889712"/>
            <a:ext cx="3792537" cy="6065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8796" y="1865231"/>
            <a:ext cx="3378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460432" y="116632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7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40136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7504" y="260648"/>
            <a:ext cx="903649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+mj-lt"/>
              </a:rPr>
              <a:t>Проект по художественно – эстетическому </a:t>
            </a:r>
            <a:r>
              <a:rPr lang="ru-RU" sz="2400" b="1" dirty="0" smtClean="0">
                <a:latin typeface="+mj-lt"/>
              </a:rPr>
              <a:t>развитию</a:t>
            </a:r>
          </a:p>
          <a:p>
            <a:pPr algn="ctr"/>
            <a:r>
              <a:rPr lang="ru-RU" sz="2400" b="1" dirty="0" smtClean="0">
                <a:latin typeface="+mj-lt"/>
              </a:rPr>
              <a:t> </a:t>
            </a:r>
            <a:r>
              <a:rPr lang="ru-RU" sz="2400" b="1" dirty="0">
                <a:latin typeface="+mj-lt"/>
              </a:rPr>
              <a:t>«Сказочная гжель и золотая хохлома»</a:t>
            </a:r>
            <a:endParaRPr lang="ru-RU" sz="2400" dirty="0">
              <a:latin typeface="+mj-lt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071851"/>
            <a:ext cx="2305050" cy="3084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1268760"/>
            <a:ext cx="5117827" cy="38199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645024"/>
            <a:ext cx="2966591" cy="29699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748464" y="260648"/>
            <a:ext cx="2212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8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03694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23528" y="260648"/>
            <a:ext cx="8352928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latin typeface="+mj-lt"/>
              </a:rPr>
              <a:t>Семейный проект «У меня живет морская свинка</a:t>
            </a:r>
            <a:r>
              <a:rPr lang="ru-RU" sz="2400" b="1" dirty="0" smtClean="0">
                <a:latin typeface="+mj-lt"/>
              </a:rPr>
              <a:t>»</a:t>
            </a:r>
          </a:p>
          <a:p>
            <a:endParaRPr lang="ru-RU" dirty="0" smtClean="0"/>
          </a:p>
          <a:p>
            <a:r>
              <a:rPr lang="ru-RU" dirty="0"/>
              <a:t>з</a:t>
            </a:r>
            <a:r>
              <a:rPr lang="ru-RU" dirty="0" smtClean="0"/>
              <a:t>анявший 1 </a:t>
            </a:r>
            <a:r>
              <a:rPr lang="ru-RU" dirty="0"/>
              <a:t>место  на муниципальном этапе интеллектуально-творческой кейс-игры для дошкольников «</a:t>
            </a:r>
            <a:r>
              <a:rPr lang="ru-RU" dirty="0" err="1"/>
              <a:t>Green</a:t>
            </a:r>
            <a:r>
              <a:rPr lang="ru-RU" dirty="0"/>
              <a:t> </a:t>
            </a:r>
            <a:r>
              <a:rPr lang="ru-RU" dirty="0" err="1"/>
              <a:t>Team</a:t>
            </a:r>
            <a:r>
              <a:rPr lang="ru-RU" dirty="0"/>
              <a:t>».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553310"/>
            <a:ext cx="6618527" cy="42294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2306" y="4653137"/>
            <a:ext cx="3921760" cy="2202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460432" y="260648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9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03279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9512" y="260648"/>
            <a:ext cx="82809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latin typeface="+mj-lt"/>
              </a:rPr>
              <a:t>Проект «Любимые стихи будущих первоклассников»</a:t>
            </a:r>
            <a:endParaRPr lang="ru-RU" sz="2400" dirty="0">
              <a:latin typeface="+mj-lt"/>
            </a:endParaRPr>
          </a:p>
        </p:txBody>
      </p:sp>
      <p:pic>
        <p:nvPicPr>
          <p:cNvPr id="3075" name="Picture 3" descr="C:\Users\Admin\Desktop\фото проектов\image (9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912044"/>
            <a:ext cx="3390818" cy="45331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Admin\Desktop\фото проектов\image (10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901006"/>
            <a:ext cx="3381368" cy="452054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3127742"/>
            <a:ext cx="2640013" cy="35353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460432" y="260648"/>
            <a:ext cx="4384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10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04891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43050" y="116632"/>
            <a:ext cx="784887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latin typeface="+mj-lt"/>
              </a:rPr>
              <a:t>Проект «Вселенная, небо, звезды</a:t>
            </a:r>
            <a:r>
              <a:rPr lang="ru-RU" sz="2800" b="1" dirty="0" smtClean="0">
                <a:latin typeface="+mj-lt"/>
              </a:rPr>
              <a:t>»</a:t>
            </a:r>
          </a:p>
          <a:p>
            <a:r>
              <a:rPr lang="ru-RU" sz="2800" b="1" dirty="0" smtClean="0">
                <a:latin typeface="+mj-lt"/>
              </a:rPr>
              <a:t>Фестиваль </a:t>
            </a:r>
            <a:r>
              <a:rPr lang="ru-RU" sz="2800" b="1" dirty="0">
                <a:latin typeface="+mj-lt"/>
              </a:rPr>
              <a:t>«Калейдоскоп проектов»</a:t>
            </a:r>
            <a:endParaRPr lang="ru-RU" sz="2800" dirty="0">
              <a:latin typeface="+mj-lt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9051" y="4034830"/>
            <a:ext cx="2846387" cy="2846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1070739"/>
            <a:ext cx="3024187" cy="3030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018" y="1166143"/>
            <a:ext cx="4701257" cy="47012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2477" y="3842891"/>
            <a:ext cx="2987675" cy="2987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460432" y="332656"/>
            <a:ext cx="683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11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40947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91716" y="260648"/>
            <a:ext cx="8500764" cy="5878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>
              <a:lnSpc>
                <a:spcPct val="115000"/>
              </a:lnSpc>
              <a:spcAft>
                <a:spcPts val="1000"/>
              </a:spcAft>
            </a:pPr>
            <a:r>
              <a:rPr lang="ru-RU" sz="2800" b="1" dirty="0">
                <a:latin typeface="+mj-lt"/>
                <a:ea typeface="Calibri"/>
                <a:cs typeface="Times New Roman"/>
              </a:rPr>
              <a:t>Проект «Животные и птицы Красной книги»</a:t>
            </a:r>
            <a:endParaRPr lang="ru-RU" sz="2800" dirty="0">
              <a:effectLst/>
              <a:latin typeface="+mj-lt"/>
              <a:ea typeface="Calibri"/>
              <a:cs typeface="Times New Roman"/>
            </a:endParaRPr>
          </a:p>
        </p:txBody>
      </p:sp>
      <p:pic>
        <p:nvPicPr>
          <p:cNvPr id="4098" name="Picture 2" descr="C:\Users\Admin\Desktop\фото проектов\image (17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848501"/>
            <a:ext cx="2917481" cy="29330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Admin\Desktop\фото проектов\image (16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1988840"/>
            <a:ext cx="2669465" cy="44520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Admin\Desktop\фото проектов\i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980408"/>
            <a:ext cx="3847048" cy="28775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C:\Users\Admin\Desktop\фото проектов\image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699" y="1124744"/>
            <a:ext cx="3114675" cy="19748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7399" y="3048733"/>
            <a:ext cx="4205798" cy="36450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8604448" y="260648"/>
            <a:ext cx="4372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12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01598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11560" y="404664"/>
            <a:ext cx="76328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Проектная деятельность </a:t>
            </a:r>
            <a:r>
              <a:rPr lang="ru-RU" dirty="0"/>
              <a:t>– это такая форма взаимодействия, где родители – не равнодушные слушатели, а равноправные заинтересованные участники.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733513" y="1702549"/>
            <a:ext cx="3456384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/>
              <a:t>с</a:t>
            </a:r>
            <a:r>
              <a:rPr lang="ru-RU" dirty="0" smtClean="0"/>
              <a:t>амостоятельность</a:t>
            </a:r>
          </a:p>
          <a:p>
            <a:r>
              <a:rPr lang="ru-RU" dirty="0" smtClean="0"/>
              <a:t>инициативность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122015" y="3502024"/>
            <a:ext cx="2217737" cy="92333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/>
              <a:t>у</a:t>
            </a:r>
            <a:r>
              <a:rPr lang="ru-RU" dirty="0" smtClean="0"/>
              <a:t>мение планировать свою </a:t>
            </a:r>
          </a:p>
          <a:p>
            <a:r>
              <a:rPr lang="ru-RU" dirty="0" smtClean="0"/>
              <a:t>деятельность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6444208" y="3648620"/>
            <a:ext cx="2592288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/>
              <a:t>у</a:t>
            </a:r>
            <a:r>
              <a:rPr lang="ru-RU" dirty="0" smtClean="0"/>
              <a:t>мение общаться </a:t>
            </a:r>
          </a:p>
          <a:p>
            <a:r>
              <a:rPr lang="ru-RU" dirty="0" smtClean="0"/>
              <a:t>друг с другом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2015716" y="5661248"/>
            <a:ext cx="4608512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/>
              <a:t>у</a:t>
            </a:r>
            <a:r>
              <a:rPr lang="ru-RU" dirty="0" smtClean="0"/>
              <a:t>крепление отношений между ребенком, </a:t>
            </a:r>
          </a:p>
          <a:p>
            <a:r>
              <a:rPr lang="ru-RU" dirty="0" smtClean="0"/>
              <a:t>родителями и детским садом</a:t>
            </a:r>
            <a:endParaRPr lang="ru-RU" dirty="0"/>
          </a:p>
        </p:txBody>
      </p:sp>
      <p:sp>
        <p:nvSpPr>
          <p:cNvPr id="17" name="Счетверенная стрелка 16"/>
          <p:cNvSpPr/>
          <p:nvPr/>
        </p:nvSpPr>
        <p:spPr>
          <a:xfrm>
            <a:off x="2339752" y="2533546"/>
            <a:ext cx="3960440" cy="2860288"/>
          </a:xfrm>
          <a:prstGeom prst="quad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199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2937" y="3716833"/>
            <a:ext cx="3157537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8388424" y="332656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13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74884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Admin\Desktop\img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42646"/>
            <a:ext cx="8568952" cy="6426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388424" y="242646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14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69309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150</TotalTime>
  <Words>305</Words>
  <Application>Microsoft Office PowerPoint</Application>
  <PresentationFormat>Экран (4:3)</PresentationFormat>
  <Paragraphs>69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Воздушный 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Admin</cp:lastModifiedBy>
  <cp:revision>16</cp:revision>
  <dcterms:created xsi:type="dcterms:W3CDTF">2021-08-20T09:59:50Z</dcterms:created>
  <dcterms:modified xsi:type="dcterms:W3CDTF">2021-08-22T13:30:17Z</dcterms:modified>
</cp:coreProperties>
</file>