
<file path=[Content_Types].xml><?xml version="1.0" encoding="utf-8"?>
<Types xmlns="http://schemas.openxmlformats.org/package/2006/content-types">
  <Default Extension="mp3" ContentType="audio/unknown"/>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301" r:id="rId5"/>
    <p:sldId id="259" r:id="rId6"/>
    <p:sldId id="260" r:id="rId7"/>
    <p:sldId id="261" r:id="rId8"/>
    <p:sldId id="262" r:id="rId9"/>
    <p:sldId id="263" r:id="rId10"/>
    <p:sldId id="295" r:id="rId11"/>
    <p:sldId id="296" r:id="rId12"/>
    <p:sldId id="297" r:id="rId13"/>
    <p:sldId id="298"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 id="293" r:id="rId44"/>
    <p:sldId id="294" r:id="rId45"/>
    <p:sldId id="299" r:id="rId46"/>
    <p:sldId id="300" r:id="rId4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D7AC3CCA-C797-4891-BE02-D94E43425B78}" styleName="Средний стиль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2D5ABB26-0587-4C30-8999-92F81FD0307C}" styleName="Нет стиля, нет сетки">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104"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23" name="Прямоугольник 22"/>
          <p:cNvSpPr/>
          <p:nvPr/>
        </p:nvSpPr>
        <p:spPr>
          <a:xfrm flipV="1">
            <a:off x="5410182" y="3810000"/>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4" name="Прямоугольник 23"/>
          <p:cNvSpPr/>
          <p:nvPr/>
        </p:nvSpPr>
        <p:spPr>
          <a:xfrm flipV="1">
            <a:off x="5410200" y="3897010"/>
            <a:ext cx="3733801" cy="192024"/>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5" name="Прямоугольник 24"/>
          <p:cNvSpPr/>
          <p:nvPr/>
        </p:nvSpPr>
        <p:spPr>
          <a:xfrm flipV="1">
            <a:off x="5410200" y="4115167"/>
            <a:ext cx="3733801"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6" name="Прямоугольник 25"/>
          <p:cNvSpPr/>
          <p:nvPr/>
        </p:nvSpPr>
        <p:spPr>
          <a:xfrm flipV="1">
            <a:off x="5410200" y="4164403"/>
            <a:ext cx="1965960" cy="18288"/>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Прямоугольник 26"/>
          <p:cNvSpPr/>
          <p:nvPr/>
        </p:nvSpPr>
        <p:spPr>
          <a:xfrm flipV="1">
            <a:off x="5410200" y="4199572"/>
            <a:ext cx="1965960"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0" name="Скругленный прямоугольник 29"/>
          <p:cNvSpPr/>
          <p:nvPr/>
        </p:nvSpPr>
        <p:spPr bwMode="white">
          <a:xfrm>
            <a:off x="5410200" y="3962400"/>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1" name="Скругленный прямоугольник 30"/>
          <p:cNvSpPr/>
          <p:nvPr/>
        </p:nvSpPr>
        <p:spPr bwMode="white">
          <a:xfrm>
            <a:off x="7376507" y="406098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Прямоугольник 6"/>
          <p:cNvSpPr/>
          <p:nvPr/>
        </p:nvSpPr>
        <p:spPr>
          <a:xfrm>
            <a:off x="1" y="3649662"/>
            <a:ext cx="9144000" cy="244170"/>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a:xfrm>
            <a:off x="0" y="3675527"/>
            <a:ext cx="9144001" cy="14067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a:xfrm flipV="1">
            <a:off x="6414051" y="3643090"/>
            <a:ext cx="2729950" cy="248432"/>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Прямоугольник 18"/>
          <p:cNvSpPr/>
          <p:nvPr/>
        </p:nvSpPr>
        <p:spPr>
          <a:xfrm>
            <a:off x="0" y="0"/>
            <a:ext cx="9144000" cy="370170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Заголовок 7"/>
          <p:cNvSpPr>
            <a:spLocks noGrp="1"/>
          </p:cNvSpPr>
          <p:nvPr>
            <p:ph type="ctrTitle"/>
          </p:nvPr>
        </p:nvSpPr>
        <p:spPr>
          <a:xfrm>
            <a:off x="457200" y="2401887"/>
            <a:ext cx="8458200" cy="1470025"/>
          </a:xfrm>
        </p:spPr>
        <p:txBody>
          <a:bodyPr anchor="b"/>
          <a:lstStyle>
            <a:lvl1pPr>
              <a:defRPr sz="4400">
                <a:solidFill>
                  <a:schemeClr val="bg1"/>
                </a:solidFill>
              </a:defRPr>
            </a:lvl1pPr>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457200" y="3899938"/>
            <a:ext cx="4953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a:xfrm>
            <a:off x="6705600" y="4206240"/>
            <a:ext cx="960120" cy="457200"/>
          </a:xfrm>
        </p:spPr>
        <p:txBody>
          <a:bodyPr/>
          <a:lstStyle/>
          <a:p>
            <a:fld id="{B4C71EC6-210F-42DE-9C53-41977AD35B3D}" type="datetimeFigureOut">
              <a:rPr lang="ru-RU" smtClean="0"/>
              <a:t>20.01.2013</a:t>
            </a:fld>
            <a:endParaRPr lang="ru-RU"/>
          </a:p>
        </p:txBody>
      </p:sp>
      <p:sp>
        <p:nvSpPr>
          <p:cNvPr id="17" name="Нижний колонтитул 16"/>
          <p:cNvSpPr>
            <a:spLocks noGrp="1"/>
          </p:cNvSpPr>
          <p:nvPr>
            <p:ph type="ftr" sz="quarter" idx="11"/>
          </p:nvPr>
        </p:nvSpPr>
        <p:spPr>
          <a:xfrm>
            <a:off x="5410200" y="4205288"/>
            <a:ext cx="1295400" cy="457200"/>
          </a:xfrm>
        </p:spPr>
        <p:txBody>
          <a:bodyPr/>
          <a:lstStyle/>
          <a:p>
            <a:endParaRPr lang="ru-RU"/>
          </a:p>
        </p:txBody>
      </p:sp>
      <p:sp>
        <p:nvSpPr>
          <p:cNvPr id="29" name="Номер слайда 28"/>
          <p:cNvSpPr>
            <a:spLocks noGrp="1"/>
          </p:cNvSpPr>
          <p:nvPr>
            <p:ph type="sldNum" sz="quarter" idx="12"/>
          </p:nvPr>
        </p:nvSpPr>
        <p:spPr>
          <a:xfrm>
            <a:off x="8320088" y="1136"/>
            <a:ext cx="747712" cy="365760"/>
          </a:xfrm>
        </p:spPr>
        <p:txBody>
          <a:bodyPr/>
          <a:lstStyle>
            <a:lvl1pPr algn="r">
              <a:defRPr sz="1800">
                <a:solidFill>
                  <a:schemeClr val="bg1"/>
                </a:solidFill>
              </a:defRPr>
            </a:lvl1pPr>
          </a:lstStyle>
          <a:p>
            <a:fld id="{B19B0651-EE4F-4900-A07F-96A6BFA9D0F0}"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Объект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4C71EC6-210F-42DE-9C53-41977AD35B3D}" type="datetimeFigureOut">
              <a:rPr lang="ru-RU" smtClean="0"/>
              <a:t>20.01.2013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1981200"/>
            <a:ext cx="7772400" cy="1362075"/>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722313" y="3367088"/>
            <a:ext cx="7772400" cy="1509712"/>
          </a:xfrm>
        </p:spPr>
        <p:txBody>
          <a:bodyPr anchor="t"/>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B4C71EC6-210F-42DE-9C53-41977AD35B3D}" type="datetimeFigureOut">
              <a:rPr lang="ru-RU" smtClean="0"/>
              <a:t>20.01.2013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Объект 2"/>
          <p:cNvSpPr>
            <a:spLocks noGrp="1"/>
          </p:cNvSpPr>
          <p:nvPr>
            <p:ph sz="half" idx="1"/>
          </p:nvPr>
        </p:nvSpPr>
        <p:spPr>
          <a:xfrm>
            <a:off x="457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Объект 3"/>
          <p:cNvSpPr>
            <a:spLocks noGrp="1"/>
          </p:cNvSpPr>
          <p:nvPr>
            <p:ph sz="half" idx="2"/>
          </p:nvPr>
        </p:nvSpPr>
        <p:spPr>
          <a:xfrm>
            <a:off x="4648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B4C71EC6-210F-42DE-9C53-41977AD35B3D}" type="datetimeFigureOut">
              <a:rPr lang="ru-RU" smtClean="0"/>
              <a:t>20.01.2013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81000" y="1143000"/>
            <a:ext cx="8382000" cy="1069848"/>
          </a:xfrm>
        </p:spPr>
        <p:txBody>
          <a:bodyPr anchor="ctr"/>
          <a:lstStyle>
            <a:lvl1pPr>
              <a:defRPr sz="4000" b="0" i="0" cap="none" baseline="0"/>
            </a:lvl1pPr>
          </a:lstStyle>
          <a:p>
            <a:r>
              <a:rPr kumimoji="0" lang="ru-RU" smtClean="0"/>
              <a:t>Образец заголовка</a:t>
            </a:r>
            <a:endParaRPr kumimoji="0" lang="en-US"/>
          </a:p>
        </p:txBody>
      </p:sp>
      <p:sp>
        <p:nvSpPr>
          <p:cNvPr id="3" name="Текст 2"/>
          <p:cNvSpPr>
            <a:spLocks noGrp="1"/>
          </p:cNvSpPr>
          <p:nvPr>
            <p:ph type="body" idx="1"/>
          </p:nvPr>
        </p:nvSpPr>
        <p:spPr>
          <a:xfrm>
            <a:off x="381000" y="2244970"/>
            <a:ext cx="4041648"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721225" y="2244970"/>
            <a:ext cx="4041775"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Объект 4"/>
          <p:cNvSpPr>
            <a:spLocks noGrp="1"/>
          </p:cNvSpPr>
          <p:nvPr>
            <p:ph sz="quarter" idx="2"/>
          </p:nvPr>
        </p:nvSpPr>
        <p:spPr>
          <a:xfrm>
            <a:off x="381000" y="2708519"/>
            <a:ext cx="4041648"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Объект 5"/>
          <p:cNvSpPr>
            <a:spLocks noGrp="1"/>
          </p:cNvSpPr>
          <p:nvPr>
            <p:ph sz="quarter" idx="4"/>
          </p:nvPr>
        </p:nvSpPr>
        <p:spPr>
          <a:xfrm>
            <a:off x="4718304" y="2708519"/>
            <a:ext cx="4041775"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6" name="Дата 25"/>
          <p:cNvSpPr>
            <a:spLocks noGrp="1"/>
          </p:cNvSpPr>
          <p:nvPr>
            <p:ph type="dt" sz="half" idx="10"/>
          </p:nvPr>
        </p:nvSpPr>
        <p:spPr/>
        <p:txBody>
          <a:bodyPr rtlCol="0"/>
          <a:lstStyle/>
          <a:p>
            <a:fld id="{B4C71EC6-210F-42DE-9C53-41977AD35B3D}" type="datetimeFigureOut">
              <a:rPr lang="ru-RU" smtClean="0"/>
              <a:t>20.01.2013</a:t>
            </a:fld>
            <a:endParaRPr lang="ru-RU"/>
          </a:p>
        </p:txBody>
      </p:sp>
      <p:sp>
        <p:nvSpPr>
          <p:cNvPr id="27" name="Номер слайда 26"/>
          <p:cNvSpPr>
            <a:spLocks noGrp="1"/>
          </p:cNvSpPr>
          <p:nvPr>
            <p:ph type="sldNum" sz="quarter" idx="11"/>
          </p:nvPr>
        </p:nvSpPr>
        <p:spPr/>
        <p:txBody>
          <a:bodyPr rtlCol="0"/>
          <a:lstStyle/>
          <a:p>
            <a:fld id="{B19B0651-EE4F-4900-A07F-96A6BFA9D0F0}" type="slidenum">
              <a:rPr lang="ru-RU" smtClean="0"/>
              <a:t>‹#›</a:t>
            </a:fld>
            <a:endParaRPr lang="ru-RU"/>
          </a:p>
        </p:txBody>
      </p:sp>
      <p:sp>
        <p:nvSpPr>
          <p:cNvPr id="28" name="Нижний колонтитул 27"/>
          <p:cNvSpPr>
            <a:spLocks noGrp="1"/>
          </p:cNvSpPr>
          <p:nvPr>
            <p:ph type="ftr" sz="quarter" idx="12"/>
          </p:nvPr>
        </p:nvSpPr>
        <p:spPr/>
        <p:txBody>
          <a:bodyPr rtlCol="0"/>
          <a:lstStyle/>
          <a:p>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43000"/>
            <a:ext cx="8229600" cy="1069848"/>
          </a:xfrm>
        </p:spPr>
        <p:txBody>
          <a:bodyPr anchor="ctr"/>
          <a:lstStyle>
            <a:lvl1pPr>
              <a:defRPr sz="4000">
                <a:solidFill>
                  <a:schemeClr val="tx2"/>
                </a:solidFill>
              </a:defRPr>
            </a:lvl1pPr>
          </a:lstStyle>
          <a:p>
            <a:r>
              <a:rPr kumimoji="0" lang="ru-RU" smtClean="0"/>
              <a:t>Образец заголовка</a:t>
            </a:r>
            <a:endParaRPr kumimoji="0" lang="en-US"/>
          </a:p>
        </p:txBody>
      </p:sp>
      <p:sp>
        <p:nvSpPr>
          <p:cNvPr id="3" name="Дата 2"/>
          <p:cNvSpPr>
            <a:spLocks noGrp="1"/>
          </p:cNvSpPr>
          <p:nvPr>
            <p:ph type="dt" sz="half" idx="10"/>
          </p:nvPr>
        </p:nvSpPr>
        <p:spPr>
          <a:xfrm>
            <a:off x="6583680" y="612648"/>
            <a:ext cx="957264" cy="457200"/>
          </a:xfrm>
        </p:spPr>
        <p:txBody>
          <a:bodyPr/>
          <a:lstStyle/>
          <a:p>
            <a:fld id="{B4C71EC6-210F-42DE-9C53-41977AD35B3D}" type="datetimeFigureOut">
              <a:rPr lang="ru-RU" smtClean="0"/>
              <a:t>20.01.2013</a:t>
            </a:fld>
            <a:endParaRPr lang="ru-RU"/>
          </a:p>
        </p:txBody>
      </p:sp>
      <p:sp>
        <p:nvSpPr>
          <p:cNvPr id="4" name="Нижний колонтитул 3"/>
          <p:cNvSpPr>
            <a:spLocks noGrp="1"/>
          </p:cNvSpPr>
          <p:nvPr>
            <p:ph type="ftr" sz="quarter" idx="11"/>
          </p:nvPr>
        </p:nvSpPr>
        <p:spPr>
          <a:xfrm>
            <a:off x="5257800" y="612648"/>
            <a:ext cx="1325880" cy="457200"/>
          </a:xfrm>
        </p:spPr>
        <p:txBody>
          <a:bodyPr/>
          <a:lstStyle/>
          <a:p>
            <a:endParaRPr lang="ru-RU"/>
          </a:p>
        </p:txBody>
      </p:sp>
      <p:sp>
        <p:nvSpPr>
          <p:cNvPr id="5" name="Номер слайда 4"/>
          <p:cNvSpPr>
            <a:spLocks noGrp="1"/>
          </p:cNvSpPr>
          <p:nvPr>
            <p:ph type="sldNum" sz="quarter" idx="12"/>
          </p:nvPr>
        </p:nvSpPr>
        <p:spPr>
          <a:xfrm>
            <a:off x="8174736" y="2272"/>
            <a:ext cx="762000" cy="365760"/>
          </a:xfrm>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t>20.01.2013</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53496" y="1101970"/>
            <a:ext cx="3383280" cy="877824"/>
          </a:xfrm>
        </p:spPr>
        <p:txBody>
          <a:bodyPr anchor="b"/>
          <a:lstStyle>
            <a:lvl1pPr algn="l">
              <a:buNone/>
              <a:defRPr sz="1800" b="1"/>
            </a:lvl1pPr>
          </a:lstStyle>
          <a:p>
            <a:r>
              <a:rPr kumimoji="0" lang="ru-RU" smtClean="0"/>
              <a:t>Образец заголовка</a:t>
            </a:r>
            <a:endParaRPr kumimoji="0" lang="en-US"/>
          </a:p>
        </p:txBody>
      </p:sp>
      <p:sp>
        <p:nvSpPr>
          <p:cNvPr id="3" name="Текст 2"/>
          <p:cNvSpPr>
            <a:spLocks noGrp="1"/>
          </p:cNvSpPr>
          <p:nvPr>
            <p:ph type="body" idx="2"/>
          </p:nvPr>
        </p:nvSpPr>
        <p:spPr>
          <a:xfrm>
            <a:off x="5353496" y="2010727"/>
            <a:ext cx="3383280" cy="4617720"/>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4" name="Объект 3"/>
          <p:cNvSpPr>
            <a:spLocks noGrp="1"/>
          </p:cNvSpPr>
          <p:nvPr>
            <p:ph sz="half" idx="1"/>
          </p:nvPr>
        </p:nvSpPr>
        <p:spPr>
          <a:xfrm>
            <a:off x="152400" y="776287"/>
            <a:ext cx="5102352" cy="585216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B4C71EC6-210F-42DE-9C53-41977AD35B3D}" type="datetimeFigureOut">
              <a:rPr lang="ru-RU" smtClean="0"/>
              <a:t>20.01.2013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440434" y="1109160"/>
            <a:ext cx="586803" cy="4681637"/>
          </a:xfrm>
        </p:spPr>
        <p:txBody>
          <a:bodyPr vert="vert270" lIns="45720" tIns="0" rIns="45720" anchor="t"/>
          <a:lstStyle>
            <a:lvl1pPr algn="ctr">
              <a:buNone/>
              <a:defRPr sz="2000" b="1"/>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3200"/>
            </a:lvl1pPr>
          </a:lstStyle>
          <a:p>
            <a:r>
              <a:rPr kumimoji="0" lang="ru-RU" smtClean="0"/>
              <a:t>Вставка рисунка</a:t>
            </a:r>
            <a:endParaRPr kumimoji="0" lang="en-US" dirty="0"/>
          </a:p>
        </p:txBody>
      </p:sp>
      <p:sp>
        <p:nvSpPr>
          <p:cNvPr id="4" name="Текст 3"/>
          <p:cNvSpPr>
            <a:spLocks noGrp="1"/>
          </p:cNvSpPr>
          <p:nvPr>
            <p:ph type="body" sz="half" idx="2"/>
          </p:nvPr>
        </p:nvSpPr>
        <p:spPr>
          <a:xfrm>
            <a:off x="6088443" y="3274308"/>
            <a:ext cx="2590800" cy="2516489"/>
          </a:xfrm>
        </p:spPr>
        <p:txBody>
          <a:bodyPr lIns="0" tIns="0" rIns="45720" anchor="t"/>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20.01.2013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4C71EC6-210F-42DE-9C53-41977AD35B3D}" type="datetimeFigureOut">
              <a:rPr lang="ru-RU" smtClean="0"/>
              <a:t>20.01.2013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781800" y="1143000"/>
            <a:ext cx="1905000" cy="5486400"/>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1143000"/>
            <a:ext cx="6248400" cy="5486400"/>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4C71EC6-210F-42DE-9C53-41977AD35B3D}" type="datetimeFigureOut">
              <a:rPr lang="ru-RU" smtClean="0"/>
              <a:t>20.01.2013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Прямоугольник 27"/>
          <p:cNvSpPr/>
          <p:nvPr/>
        </p:nvSpPr>
        <p:spPr>
          <a:xfrm>
            <a:off x="1" y="366818"/>
            <a:ext cx="9144000" cy="8440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Прямоугольник 28"/>
          <p:cNvSpPr/>
          <p:nvPr/>
        </p:nvSpPr>
        <p:spPr>
          <a:xfrm>
            <a:off x="0" y="-1"/>
            <a:ext cx="9144000" cy="310663"/>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0" name="Прямоугольник 29"/>
          <p:cNvSpPr/>
          <p:nvPr/>
        </p:nvSpPr>
        <p:spPr>
          <a:xfrm>
            <a:off x="0" y="308276"/>
            <a:ext cx="9144001" cy="91441"/>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1" name="Прямоугольник 30"/>
          <p:cNvSpPr/>
          <p:nvPr/>
        </p:nvSpPr>
        <p:spPr>
          <a:xfrm flipV="1">
            <a:off x="5410182" y="360246"/>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Прямоугольник 31"/>
          <p:cNvSpPr/>
          <p:nvPr/>
        </p:nvSpPr>
        <p:spPr>
          <a:xfrm flipV="1">
            <a:off x="5410200" y="440112"/>
            <a:ext cx="3733801" cy="18003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3" name="Скругленный прямоугольник 32"/>
          <p:cNvSpPr/>
          <p:nvPr/>
        </p:nvSpPr>
        <p:spPr bwMode="white">
          <a:xfrm>
            <a:off x="5407339" y="497504"/>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4" name="Скругленный прямоугольник 33"/>
          <p:cNvSpPr/>
          <p:nvPr/>
        </p:nvSpPr>
        <p:spPr bwMode="white">
          <a:xfrm>
            <a:off x="7373646" y="58894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5" name="Прямоугольник 34"/>
          <p:cNvSpPr/>
          <p:nvPr/>
        </p:nvSpPr>
        <p:spPr bwMode="invGray">
          <a:xfrm>
            <a:off x="9084966" y="-2001"/>
            <a:ext cx="57626"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6" name="Прямоугольник 35"/>
          <p:cNvSpPr/>
          <p:nvPr/>
        </p:nvSpPr>
        <p:spPr bwMode="invGray">
          <a:xfrm>
            <a:off x="9044481" y="-2001"/>
            <a:ext cx="27432"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7" name="Прямоугольник 36"/>
          <p:cNvSpPr/>
          <p:nvPr/>
        </p:nvSpPr>
        <p:spPr bwMode="invGray">
          <a:xfrm>
            <a:off x="9025428" y="-2001"/>
            <a:ext cx="9144" cy="621792"/>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8" name="Прямоугольник 37"/>
          <p:cNvSpPr/>
          <p:nvPr/>
        </p:nvSpPr>
        <p:spPr bwMode="invGray">
          <a:xfrm>
            <a:off x="8975423" y="-2001"/>
            <a:ext cx="27432" cy="621792"/>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9" name="Прямоугольник 38"/>
          <p:cNvSpPr/>
          <p:nvPr/>
        </p:nvSpPr>
        <p:spPr bwMode="invGray">
          <a:xfrm>
            <a:off x="8915677" y="380"/>
            <a:ext cx="54864" cy="585216"/>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0" name="Прямоугольник 39"/>
          <p:cNvSpPr/>
          <p:nvPr/>
        </p:nvSpPr>
        <p:spPr bwMode="invGray">
          <a:xfrm>
            <a:off x="8873475" y="380"/>
            <a:ext cx="9144" cy="585216"/>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Заголовок 21"/>
          <p:cNvSpPr>
            <a:spLocks noGrp="1"/>
          </p:cNvSpPr>
          <p:nvPr>
            <p:ph type="title"/>
          </p:nvPr>
        </p:nvSpPr>
        <p:spPr>
          <a:xfrm>
            <a:off x="457200" y="1143000"/>
            <a:ext cx="8229600" cy="1066800"/>
          </a:xfrm>
          <a:prstGeom prst="rect">
            <a:avLst/>
          </a:prstGeom>
        </p:spPr>
        <p:txBody>
          <a:bodyPr vert="horz" anchor="ctr">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457200" y="2249424"/>
            <a:ext cx="8229600" cy="4325112"/>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6586536" y="612648"/>
            <a:ext cx="957264" cy="457200"/>
          </a:xfrm>
          <a:prstGeom prst="rect">
            <a:avLst/>
          </a:prstGeom>
        </p:spPr>
        <p:txBody>
          <a:bodyPr vert="horz"/>
          <a:lstStyle>
            <a:lvl1pPr algn="l" eaLnBrk="1" latinLnBrk="0" hangingPunct="1">
              <a:defRPr kumimoji="0" sz="800">
                <a:solidFill>
                  <a:schemeClr val="accent2"/>
                </a:solidFill>
              </a:defRPr>
            </a:lvl1pPr>
          </a:lstStyle>
          <a:p>
            <a:fld id="{B4C71EC6-210F-42DE-9C53-41977AD35B3D}" type="datetimeFigureOut">
              <a:rPr lang="ru-RU" smtClean="0"/>
              <a:t>20.01.2013</a:t>
            </a:fld>
            <a:endParaRPr lang="ru-RU"/>
          </a:p>
        </p:txBody>
      </p:sp>
      <p:sp>
        <p:nvSpPr>
          <p:cNvPr id="3" name="Нижний колонтитул 2"/>
          <p:cNvSpPr>
            <a:spLocks noGrp="1"/>
          </p:cNvSpPr>
          <p:nvPr>
            <p:ph type="ftr" sz="quarter" idx="3"/>
          </p:nvPr>
        </p:nvSpPr>
        <p:spPr>
          <a:xfrm>
            <a:off x="5257800" y="612648"/>
            <a:ext cx="1325880" cy="457200"/>
          </a:xfrm>
          <a:prstGeom prst="rect">
            <a:avLst/>
          </a:prstGeom>
        </p:spPr>
        <p:txBody>
          <a:bodyPr vert="horz"/>
          <a:lstStyle>
            <a:lvl1pPr algn="r" eaLnBrk="1" latinLnBrk="0" hangingPunct="1">
              <a:defRPr kumimoji="0" sz="800">
                <a:solidFill>
                  <a:schemeClr val="accent2"/>
                </a:solidFill>
              </a:defRPr>
            </a:lvl1pPr>
          </a:lstStyle>
          <a:p>
            <a:endParaRPr lang="ru-RU"/>
          </a:p>
        </p:txBody>
      </p:sp>
      <p:sp>
        <p:nvSpPr>
          <p:cNvPr id="23" name="Номер слайда 22"/>
          <p:cNvSpPr>
            <a:spLocks noGrp="1"/>
          </p:cNvSpPr>
          <p:nvPr>
            <p:ph type="sldNum" sz="quarter" idx="4"/>
          </p:nvPr>
        </p:nvSpPr>
        <p:spPr>
          <a:xfrm>
            <a:off x="8174736" y="2272"/>
            <a:ext cx="762000" cy="365760"/>
          </a:xfrm>
          <a:prstGeom prst="rect">
            <a:avLst/>
          </a:prstGeom>
        </p:spPr>
        <p:txBody>
          <a:bodyPr vert="horz" anchor="b"/>
          <a:lstStyle>
            <a:lvl1pPr algn="r" eaLnBrk="1" latinLnBrk="0" hangingPunct="1">
              <a:defRPr kumimoji="0" sz="1800">
                <a:solidFill>
                  <a:srgbClr val="FFFFFF"/>
                </a:solidFill>
              </a:defRPr>
            </a:lvl1pPr>
          </a:lstStyle>
          <a:p>
            <a:fld id="{B19B0651-EE4F-4900-A07F-96A6BFA9D0F0}"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p3"/><Relationship Id="rId1" Type="http://schemas.microsoft.com/office/2007/relationships/media" Target="../media/media1.mp3"/><Relationship Id="rId5" Type="http://schemas.openxmlformats.org/officeDocument/2006/relationships/image" Target="../media/image4.png"/><Relationship Id="rId4" Type="http://schemas.openxmlformats.org/officeDocument/2006/relationships/image" Target="../media/image3.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slide" Target="slide20.xml"/><Relationship Id="rId13" Type="http://schemas.openxmlformats.org/officeDocument/2006/relationships/slide" Target="slide25.xml"/><Relationship Id="rId18" Type="http://schemas.openxmlformats.org/officeDocument/2006/relationships/slide" Target="slide30.xml"/><Relationship Id="rId26" Type="http://schemas.openxmlformats.org/officeDocument/2006/relationships/slide" Target="slide39.xml"/><Relationship Id="rId3" Type="http://schemas.openxmlformats.org/officeDocument/2006/relationships/slide" Target="slide15.xml"/><Relationship Id="rId21" Type="http://schemas.openxmlformats.org/officeDocument/2006/relationships/slide" Target="slide33.xml"/><Relationship Id="rId7" Type="http://schemas.openxmlformats.org/officeDocument/2006/relationships/slide" Target="slide19.xml"/><Relationship Id="rId12" Type="http://schemas.openxmlformats.org/officeDocument/2006/relationships/slide" Target="slide24.xml"/><Relationship Id="rId17" Type="http://schemas.openxmlformats.org/officeDocument/2006/relationships/slide" Target="slide29.xml"/><Relationship Id="rId25" Type="http://schemas.openxmlformats.org/officeDocument/2006/relationships/slide" Target="slide37.xml"/><Relationship Id="rId2" Type="http://schemas.openxmlformats.org/officeDocument/2006/relationships/slide" Target="slide38.xml"/><Relationship Id="rId16" Type="http://schemas.openxmlformats.org/officeDocument/2006/relationships/slide" Target="slide28.xml"/><Relationship Id="rId20" Type="http://schemas.openxmlformats.org/officeDocument/2006/relationships/slide" Target="slide32.xml"/><Relationship Id="rId29" Type="http://schemas.openxmlformats.org/officeDocument/2006/relationships/slide" Target="slide44.xml"/><Relationship Id="rId1" Type="http://schemas.openxmlformats.org/officeDocument/2006/relationships/slideLayout" Target="../slideLayouts/slideLayout2.xml"/><Relationship Id="rId6" Type="http://schemas.openxmlformats.org/officeDocument/2006/relationships/slide" Target="slide18.xml"/><Relationship Id="rId11" Type="http://schemas.openxmlformats.org/officeDocument/2006/relationships/slide" Target="slide23.xml"/><Relationship Id="rId24" Type="http://schemas.openxmlformats.org/officeDocument/2006/relationships/slide" Target="slide36.xml"/><Relationship Id="rId5" Type="http://schemas.openxmlformats.org/officeDocument/2006/relationships/slide" Target="slide17.xml"/><Relationship Id="rId15" Type="http://schemas.openxmlformats.org/officeDocument/2006/relationships/slide" Target="slide27.xml"/><Relationship Id="rId23" Type="http://schemas.openxmlformats.org/officeDocument/2006/relationships/slide" Target="slide35.xml"/><Relationship Id="rId28" Type="http://schemas.openxmlformats.org/officeDocument/2006/relationships/slide" Target="slide41.xml"/><Relationship Id="rId10" Type="http://schemas.openxmlformats.org/officeDocument/2006/relationships/slide" Target="slide22.xml"/><Relationship Id="rId19" Type="http://schemas.openxmlformats.org/officeDocument/2006/relationships/slide" Target="slide31.xml"/><Relationship Id="rId31" Type="http://schemas.openxmlformats.org/officeDocument/2006/relationships/slide" Target="slide46.xml"/><Relationship Id="rId4" Type="http://schemas.openxmlformats.org/officeDocument/2006/relationships/slide" Target="slide16.xml"/><Relationship Id="rId9" Type="http://schemas.openxmlformats.org/officeDocument/2006/relationships/slide" Target="slide21.xml"/><Relationship Id="rId14" Type="http://schemas.openxmlformats.org/officeDocument/2006/relationships/slide" Target="slide26.xml"/><Relationship Id="rId22" Type="http://schemas.openxmlformats.org/officeDocument/2006/relationships/slide" Target="slide34.xml"/><Relationship Id="rId27" Type="http://schemas.openxmlformats.org/officeDocument/2006/relationships/slide" Target="slide40.xml"/><Relationship Id="rId30" Type="http://schemas.openxmlformats.org/officeDocument/2006/relationships/slide" Target="slide45.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slide" Target="slide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slide" Target="slide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slide" Target="slide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slide" Target="slide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slide" Target="slide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slide" Target="slide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slide" Target="slide5.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slide" Target="slide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slide" Target="slide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slide" Target="slide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slide" Target="slide5.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slide" Target="slide5.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slide" Target="slide5.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slide" Target="slide5.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slide" Target="slide5.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slide" Target="slide5.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slide" Target="slide5.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slide" Target="slide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slide" Target="slide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slide" Target="slide5.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slide" Target="slide5.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slide" Target="slide5.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slide" Target="slide5.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slide" Target="slide5.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slide" Target="slide5.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slide" Target="slide5.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slide" Target="slide5.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slide" Target="slide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slide" Target="slide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p:txBody>
          <a:bodyPr/>
          <a:lstStyle/>
          <a:p>
            <a:endParaRPr lang="ru-RU"/>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4845"/>
            <a:ext cx="9154662" cy="6865997"/>
          </a:xfrm>
          <a:prstGeom prst="rect">
            <a:avLst/>
          </a:prstGeom>
        </p:spPr>
      </p:pic>
      <p:sp>
        <p:nvSpPr>
          <p:cNvPr id="2" name="Заголовок 1"/>
          <p:cNvSpPr>
            <a:spLocks noGrp="1"/>
          </p:cNvSpPr>
          <p:nvPr>
            <p:ph type="ctrTitle"/>
          </p:nvPr>
        </p:nvSpPr>
        <p:spPr>
          <a:xfrm>
            <a:off x="10662" y="0"/>
            <a:ext cx="9144000" cy="6858000"/>
          </a:xfrm>
        </p:spPr>
        <p:txBody>
          <a:bodyPr>
            <a:noAutofit/>
          </a:bodyPr>
          <a:lstStyle/>
          <a:p>
            <a:pPr algn="ctr"/>
            <a:r>
              <a:rPr lang="ru-RU" sz="9600" dirty="0" smtClean="0">
                <a:solidFill>
                  <a:srgbClr val="FF0000"/>
                </a:solidFill>
              </a:rPr>
              <a:t>Игра</a:t>
            </a:r>
            <a:br>
              <a:rPr lang="ru-RU" sz="9600" dirty="0" smtClean="0">
                <a:solidFill>
                  <a:srgbClr val="FF0000"/>
                </a:solidFill>
              </a:rPr>
            </a:br>
            <a:r>
              <a:rPr lang="ru-RU" sz="9600" dirty="0" smtClean="0">
                <a:solidFill>
                  <a:srgbClr val="FF0000"/>
                </a:solidFill>
              </a:rPr>
              <a:t>«Кузбасс </a:t>
            </a:r>
            <a:r>
              <a:rPr lang="ru-RU" sz="9600" dirty="0">
                <a:solidFill>
                  <a:srgbClr val="FF0000"/>
                </a:solidFill>
              </a:rPr>
              <a:t>– жемчужина Сибири</a:t>
            </a:r>
            <a:r>
              <a:rPr lang="ru-RU" sz="9600" dirty="0" smtClean="0">
                <a:solidFill>
                  <a:srgbClr val="FF0000"/>
                </a:solidFill>
              </a:rPr>
              <a:t>»</a:t>
            </a:r>
            <a:endParaRPr lang="ru-RU" sz="9600" dirty="0">
              <a:solidFill>
                <a:srgbClr val="FF0000"/>
              </a:solidFill>
            </a:endParaRPr>
          </a:p>
        </p:txBody>
      </p:sp>
    </p:spTree>
    <p:extLst>
      <p:ext uri="{BB962C8B-B14F-4D97-AF65-F5344CB8AC3E}">
        <p14:creationId xmlns:p14="http://schemas.microsoft.com/office/powerpoint/2010/main" val="194115633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6432"/>
            <a:ext cx="9152215" cy="6884432"/>
          </a:xfrm>
          <a:prstGeom prst="rect">
            <a:avLst/>
          </a:prstGeom>
        </p:spPr>
      </p:pic>
      <p:sp>
        <p:nvSpPr>
          <p:cNvPr id="2" name="Заголовок 1"/>
          <p:cNvSpPr>
            <a:spLocks noGrp="1"/>
          </p:cNvSpPr>
          <p:nvPr>
            <p:ph type="title"/>
          </p:nvPr>
        </p:nvSpPr>
        <p:spPr>
          <a:xfrm>
            <a:off x="683568" y="1700808"/>
            <a:ext cx="8229600" cy="1066800"/>
          </a:xfrm>
        </p:spPr>
        <p:txBody>
          <a:bodyPr/>
          <a:lstStyle/>
          <a:p>
            <a:pPr algn="ctr"/>
            <a:r>
              <a:rPr lang="ru-RU" dirty="0" smtClean="0">
                <a:solidFill>
                  <a:srgbClr val="C00000"/>
                </a:solidFill>
              </a:rPr>
              <a:t>Гимн Кемеровской области</a:t>
            </a:r>
            <a:endParaRPr lang="ru-RU" dirty="0">
              <a:solidFill>
                <a:srgbClr val="C00000"/>
              </a:solidFill>
            </a:endParaRPr>
          </a:p>
        </p:txBody>
      </p:sp>
      <p:pic>
        <p:nvPicPr>
          <p:cNvPr id="4" name="Gimn-Kemerovskoy_oblasti.mp3">
            <a:hlinkClick r:id="" action="ppaction://media"/>
          </p:cNvPr>
          <p:cNvPicPr>
            <a:picLocks noGrp="1" noChangeAspect="1"/>
          </p:cNvPicPr>
          <p:nvPr>
            <p:ph idx="1"/>
            <a:audioFile r:link="rId2"/>
            <p:extLst>
              <p:ext uri="{DAA4B4D4-6D71-4841-9C94-3DE7FCFB9230}">
                <p14:media xmlns:p14="http://schemas.microsoft.com/office/powerpoint/2010/main" r:embed="rId1"/>
              </p:ext>
            </p:extLst>
          </p:nvPr>
        </p:nvPicPr>
        <p:blipFill>
          <a:blip r:embed="rId5"/>
          <a:stretch>
            <a:fillRect/>
          </a:stretch>
        </p:blipFill>
        <p:spPr>
          <a:xfrm>
            <a:off x="0" y="-15166"/>
            <a:ext cx="609600" cy="609600"/>
          </a:xfrm>
        </p:spPr>
      </p:pic>
    </p:spTree>
    <p:extLst>
      <p:ext uri="{BB962C8B-B14F-4D97-AF65-F5344CB8AC3E}">
        <p14:creationId xmlns:p14="http://schemas.microsoft.com/office/powerpoint/2010/main" val="1712177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1230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2996952"/>
            <a:ext cx="8219256" cy="1066800"/>
          </a:xfrm>
        </p:spPr>
        <p:txBody>
          <a:bodyPr/>
          <a:lstStyle/>
          <a:p>
            <a:r>
              <a:rPr lang="ru-RU" dirty="0" err="1">
                <a:solidFill>
                  <a:srgbClr val="FF0000"/>
                </a:solidFill>
                <a:latin typeface="Times New Roman"/>
                <a:ea typeface="Times New Roman"/>
              </a:rPr>
              <a:t>КУЗнецкий</a:t>
            </a:r>
            <a:r>
              <a:rPr lang="ru-RU" dirty="0">
                <a:solidFill>
                  <a:srgbClr val="FF0000"/>
                </a:solidFill>
                <a:latin typeface="Times New Roman"/>
                <a:ea typeface="Times New Roman"/>
              </a:rPr>
              <a:t> Угольный </a:t>
            </a:r>
            <a:r>
              <a:rPr lang="ru-RU" dirty="0" err="1">
                <a:solidFill>
                  <a:srgbClr val="FF0000"/>
                </a:solidFill>
                <a:latin typeface="Times New Roman"/>
                <a:ea typeface="Times New Roman"/>
              </a:rPr>
              <a:t>БАССейн</a:t>
            </a:r>
            <a:endParaRPr lang="ru-RU" dirty="0">
              <a:solidFill>
                <a:srgbClr val="FF0000"/>
              </a:solidFill>
            </a:endParaRPr>
          </a:p>
        </p:txBody>
      </p:sp>
      <p:sp>
        <p:nvSpPr>
          <p:cNvPr id="5" name="Объект 4"/>
          <p:cNvSpPr>
            <a:spLocks noGrp="1"/>
          </p:cNvSpPr>
          <p:nvPr>
            <p:ph idx="1"/>
          </p:nvPr>
        </p:nvSpPr>
        <p:spPr>
          <a:xfrm>
            <a:off x="457200" y="4695444"/>
            <a:ext cx="8229600" cy="4325112"/>
          </a:xfrm>
        </p:spPr>
        <p:txBody>
          <a:bodyPr/>
          <a:lstStyle/>
          <a:p>
            <a:endParaRPr lang="ru-RU" dirty="0"/>
          </a:p>
        </p:txBody>
      </p:sp>
    </p:spTree>
    <p:extLst>
      <p:ext uri="{BB962C8B-B14F-4D97-AF65-F5344CB8AC3E}">
        <p14:creationId xmlns:p14="http://schemas.microsoft.com/office/powerpoint/2010/main" val="2565008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362200"/>
            <a:ext cx="8229600" cy="1066800"/>
          </a:xfrm>
        </p:spPr>
        <p:txBody>
          <a:bodyPr>
            <a:prstTxWarp prst="textArchUp">
              <a:avLst>
                <a:gd name="adj" fmla="val 7363986"/>
              </a:avLst>
            </a:prstTxWarp>
            <a:normAutofit/>
          </a:bodyPr>
          <a:lstStyle/>
          <a:p>
            <a:pPr algn="ctr"/>
            <a:r>
              <a:rPr lang="ru-RU" sz="5400" dirty="0">
                <a:solidFill>
                  <a:srgbClr val="7030A0"/>
                </a:solidFill>
              </a:rPr>
              <a:t>«Представление команд»</a:t>
            </a:r>
          </a:p>
        </p:txBody>
      </p:sp>
      <p:sp>
        <p:nvSpPr>
          <p:cNvPr id="3" name="Объект 2"/>
          <p:cNvSpPr>
            <a:spLocks noGrp="1"/>
          </p:cNvSpPr>
          <p:nvPr>
            <p:ph idx="1"/>
          </p:nvPr>
        </p:nvSpPr>
        <p:spPr>
          <a:xfrm>
            <a:off x="18193" y="5949280"/>
            <a:ext cx="8229600" cy="4325112"/>
          </a:xfrm>
        </p:spPr>
        <p:txBody>
          <a:bodyPr/>
          <a:lstStyle/>
          <a:p>
            <a:pPr marL="109728" indent="0">
              <a:buNone/>
            </a:pPr>
            <a:endParaRPr lang="ru-RU" dirty="0"/>
          </a:p>
        </p:txBody>
      </p:sp>
    </p:spTree>
    <p:extLst>
      <p:ext uri="{BB962C8B-B14F-4D97-AF65-F5344CB8AC3E}">
        <p14:creationId xmlns:p14="http://schemas.microsoft.com/office/powerpoint/2010/main" val="313878057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243408"/>
            <a:ext cx="9144000" cy="1116214"/>
          </a:xfrm>
        </p:spPr>
        <p:txBody>
          <a:bodyPr>
            <a:normAutofit/>
          </a:bodyPr>
          <a:lstStyle/>
          <a:p>
            <a:pPr algn="ctr"/>
            <a:r>
              <a:rPr lang="ru-RU" dirty="0">
                <a:solidFill>
                  <a:srgbClr val="FFC000"/>
                </a:solidFill>
                <a:hlinkClick r:id="rId2" action="ppaction://hlinksldjump"/>
              </a:rPr>
              <a:t>«Конкурс знатоков родного края»</a:t>
            </a:r>
          </a:p>
        </p:txBody>
      </p:sp>
      <p:graphicFrame>
        <p:nvGraphicFramePr>
          <p:cNvPr id="6" name="Объект 5"/>
          <p:cNvGraphicFramePr>
            <a:graphicFrameLocks noGrp="1"/>
          </p:cNvGraphicFramePr>
          <p:nvPr>
            <p:ph idx="1"/>
            <p:extLst>
              <p:ext uri="{D42A27DB-BD31-4B8C-83A1-F6EECF244321}">
                <p14:modId xmlns:p14="http://schemas.microsoft.com/office/powerpoint/2010/main" val="3759871910"/>
              </p:ext>
            </p:extLst>
          </p:nvPr>
        </p:nvGraphicFramePr>
        <p:xfrm>
          <a:off x="0" y="1196753"/>
          <a:ext cx="9144000" cy="5661243"/>
        </p:xfrm>
        <a:graphic>
          <a:graphicData uri="http://schemas.openxmlformats.org/drawingml/2006/table">
            <a:tbl>
              <a:tblPr firstRow="1" bandRow="1">
                <a:tableStyleId>{5940675A-B579-460E-94D1-54222C63F5DA}</a:tableStyleId>
              </a:tblPr>
              <a:tblGrid>
                <a:gridCol w="914400"/>
                <a:gridCol w="914400"/>
                <a:gridCol w="914400"/>
                <a:gridCol w="914400"/>
                <a:gridCol w="914400"/>
                <a:gridCol w="914400"/>
                <a:gridCol w="914400"/>
                <a:gridCol w="914400"/>
                <a:gridCol w="914400"/>
                <a:gridCol w="914400"/>
              </a:tblGrid>
              <a:tr h="1887081">
                <a:tc>
                  <a:txBody>
                    <a:bodyPr/>
                    <a:lstStyle/>
                    <a:p>
                      <a:pPr algn="ctr"/>
                      <a:r>
                        <a:rPr lang="ru-RU" sz="4900" dirty="0" smtClean="0">
                          <a:latin typeface="Calibri" pitchFamily="34" charset="0"/>
                          <a:hlinkClick r:id="rId3" action="ppaction://hlinksldjump"/>
                        </a:rPr>
                        <a:t>1</a:t>
                      </a:r>
                      <a:endParaRPr lang="ru-RU" sz="4900" dirty="0">
                        <a:latin typeface="Calibri" pitchFamily="34" charset="0"/>
                      </a:endParaRPr>
                    </a:p>
                  </a:txBody>
                  <a:tcPr/>
                </a:tc>
                <a:tc>
                  <a:txBody>
                    <a:bodyPr/>
                    <a:lstStyle/>
                    <a:p>
                      <a:pPr algn="ctr"/>
                      <a:r>
                        <a:rPr lang="ru-RU" sz="4900" dirty="0" smtClean="0">
                          <a:latin typeface="Calibri" pitchFamily="34" charset="0"/>
                          <a:hlinkClick r:id="rId4" action="ppaction://hlinksldjump"/>
                        </a:rPr>
                        <a:t>2</a:t>
                      </a:r>
                      <a:endParaRPr lang="ru-RU" sz="4900" dirty="0">
                        <a:latin typeface="Calibri" pitchFamily="34" charset="0"/>
                      </a:endParaRPr>
                    </a:p>
                  </a:txBody>
                  <a:tcPr/>
                </a:tc>
                <a:tc>
                  <a:txBody>
                    <a:bodyPr/>
                    <a:lstStyle/>
                    <a:p>
                      <a:pPr algn="ctr"/>
                      <a:r>
                        <a:rPr lang="ru-RU" sz="4900" dirty="0" smtClean="0">
                          <a:latin typeface="Calibri" pitchFamily="34" charset="0"/>
                          <a:hlinkClick r:id="rId5" action="ppaction://hlinksldjump"/>
                        </a:rPr>
                        <a:t>3</a:t>
                      </a:r>
                      <a:endParaRPr lang="ru-RU" sz="4900" dirty="0">
                        <a:latin typeface="Calibri" pitchFamily="34" charset="0"/>
                      </a:endParaRPr>
                    </a:p>
                  </a:txBody>
                  <a:tcPr/>
                </a:tc>
                <a:tc>
                  <a:txBody>
                    <a:bodyPr/>
                    <a:lstStyle/>
                    <a:p>
                      <a:pPr algn="ctr"/>
                      <a:r>
                        <a:rPr lang="ru-RU" sz="4900" dirty="0" smtClean="0">
                          <a:latin typeface="Calibri" pitchFamily="34" charset="0"/>
                          <a:hlinkClick r:id="rId6" action="ppaction://hlinksldjump"/>
                        </a:rPr>
                        <a:t>4</a:t>
                      </a:r>
                      <a:endParaRPr lang="ru-RU" sz="4900" dirty="0">
                        <a:latin typeface="Calibri" pitchFamily="34" charset="0"/>
                      </a:endParaRPr>
                    </a:p>
                  </a:txBody>
                  <a:tcPr/>
                </a:tc>
                <a:tc>
                  <a:txBody>
                    <a:bodyPr/>
                    <a:lstStyle/>
                    <a:p>
                      <a:pPr algn="ctr"/>
                      <a:r>
                        <a:rPr lang="ru-RU" sz="4900" dirty="0" smtClean="0">
                          <a:latin typeface="Calibri" pitchFamily="34" charset="0"/>
                          <a:hlinkClick r:id="rId7" action="ppaction://hlinksldjump"/>
                        </a:rPr>
                        <a:t>5</a:t>
                      </a:r>
                      <a:endParaRPr lang="ru-RU" sz="4900" dirty="0">
                        <a:latin typeface="Calibri" pitchFamily="34" charset="0"/>
                      </a:endParaRPr>
                    </a:p>
                  </a:txBody>
                  <a:tcPr/>
                </a:tc>
                <a:tc>
                  <a:txBody>
                    <a:bodyPr/>
                    <a:lstStyle/>
                    <a:p>
                      <a:pPr algn="ctr"/>
                      <a:r>
                        <a:rPr lang="ru-RU" sz="4900" dirty="0" smtClean="0">
                          <a:latin typeface="Calibri" pitchFamily="34" charset="0"/>
                          <a:hlinkClick r:id="rId8" action="ppaction://hlinksldjump"/>
                        </a:rPr>
                        <a:t>6</a:t>
                      </a:r>
                      <a:endParaRPr lang="ru-RU" sz="4900" dirty="0">
                        <a:latin typeface="Calibri" pitchFamily="34" charset="0"/>
                      </a:endParaRPr>
                    </a:p>
                  </a:txBody>
                  <a:tcPr/>
                </a:tc>
                <a:tc>
                  <a:txBody>
                    <a:bodyPr/>
                    <a:lstStyle/>
                    <a:p>
                      <a:pPr algn="ctr"/>
                      <a:r>
                        <a:rPr lang="ru-RU" sz="4900" dirty="0" smtClean="0">
                          <a:latin typeface="Calibri" pitchFamily="34" charset="0"/>
                          <a:hlinkClick r:id="rId9" action="ppaction://hlinksldjump"/>
                        </a:rPr>
                        <a:t>7</a:t>
                      </a:r>
                      <a:endParaRPr lang="ru-RU" sz="4900" dirty="0">
                        <a:latin typeface="Calibri" pitchFamily="34" charset="0"/>
                      </a:endParaRPr>
                    </a:p>
                  </a:txBody>
                  <a:tcPr/>
                </a:tc>
                <a:tc>
                  <a:txBody>
                    <a:bodyPr/>
                    <a:lstStyle/>
                    <a:p>
                      <a:pPr algn="ctr"/>
                      <a:r>
                        <a:rPr lang="ru-RU" sz="4900" dirty="0" smtClean="0">
                          <a:latin typeface="Calibri" pitchFamily="34" charset="0"/>
                          <a:hlinkClick r:id="rId10" action="ppaction://hlinksldjump"/>
                        </a:rPr>
                        <a:t>8</a:t>
                      </a:r>
                      <a:endParaRPr lang="ru-RU" sz="4900" dirty="0">
                        <a:latin typeface="Calibri" pitchFamily="34" charset="0"/>
                      </a:endParaRPr>
                    </a:p>
                  </a:txBody>
                  <a:tcPr/>
                </a:tc>
                <a:tc>
                  <a:txBody>
                    <a:bodyPr/>
                    <a:lstStyle/>
                    <a:p>
                      <a:pPr algn="ctr"/>
                      <a:r>
                        <a:rPr lang="ru-RU" sz="4900" dirty="0" smtClean="0">
                          <a:latin typeface="Calibri" pitchFamily="34" charset="0"/>
                          <a:hlinkClick r:id="rId11" action="ppaction://hlinksldjump"/>
                        </a:rPr>
                        <a:t>9</a:t>
                      </a:r>
                      <a:endParaRPr lang="ru-RU" sz="4900" dirty="0">
                        <a:latin typeface="Calibri" pitchFamily="34" charset="0"/>
                      </a:endParaRPr>
                    </a:p>
                  </a:txBody>
                  <a:tcPr/>
                </a:tc>
                <a:tc>
                  <a:txBody>
                    <a:bodyPr/>
                    <a:lstStyle/>
                    <a:p>
                      <a:pPr algn="ctr"/>
                      <a:r>
                        <a:rPr lang="ru-RU" sz="4900" dirty="0" smtClean="0">
                          <a:latin typeface="Calibri" pitchFamily="34" charset="0"/>
                          <a:hlinkClick r:id="rId12" action="ppaction://hlinksldjump"/>
                        </a:rPr>
                        <a:t>10</a:t>
                      </a:r>
                      <a:endParaRPr lang="ru-RU" sz="4900" dirty="0">
                        <a:latin typeface="Calibri" pitchFamily="34" charset="0"/>
                      </a:endParaRPr>
                    </a:p>
                  </a:txBody>
                  <a:tcPr/>
                </a:tc>
              </a:tr>
              <a:tr h="1887081">
                <a:tc>
                  <a:txBody>
                    <a:bodyPr/>
                    <a:lstStyle/>
                    <a:p>
                      <a:pPr algn="ctr"/>
                      <a:r>
                        <a:rPr lang="ru-RU" sz="4900" dirty="0" smtClean="0">
                          <a:latin typeface="Calibri" pitchFamily="34" charset="0"/>
                          <a:hlinkClick r:id="rId13" action="ppaction://hlinksldjump"/>
                        </a:rPr>
                        <a:t>11</a:t>
                      </a:r>
                      <a:endParaRPr lang="ru-RU" sz="4900" dirty="0">
                        <a:latin typeface="Calibri" pitchFamily="34" charset="0"/>
                      </a:endParaRPr>
                    </a:p>
                  </a:txBody>
                  <a:tcPr/>
                </a:tc>
                <a:tc>
                  <a:txBody>
                    <a:bodyPr/>
                    <a:lstStyle/>
                    <a:p>
                      <a:pPr algn="ctr"/>
                      <a:r>
                        <a:rPr lang="ru-RU" sz="4900" dirty="0" smtClean="0">
                          <a:latin typeface="Calibri" pitchFamily="34" charset="0"/>
                          <a:hlinkClick r:id="rId14" action="ppaction://hlinksldjump"/>
                        </a:rPr>
                        <a:t>12</a:t>
                      </a:r>
                      <a:endParaRPr lang="ru-RU" sz="4900" dirty="0">
                        <a:latin typeface="Calibri" pitchFamily="34" charset="0"/>
                      </a:endParaRPr>
                    </a:p>
                  </a:txBody>
                  <a:tcPr/>
                </a:tc>
                <a:tc>
                  <a:txBody>
                    <a:bodyPr/>
                    <a:lstStyle/>
                    <a:p>
                      <a:pPr algn="ctr"/>
                      <a:r>
                        <a:rPr lang="ru-RU" sz="4900" dirty="0" smtClean="0">
                          <a:latin typeface="Calibri" pitchFamily="34" charset="0"/>
                          <a:hlinkClick r:id="rId15" action="ppaction://hlinksldjump"/>
                        </a:rPr>
                        <a:t>13</a:t>
                      </a:r>
                      <a:endParaRPr lang="ru-RU" sz="4900" dirty="0">
                        <a:latin typeface="Calibri" pitchFamily="34" charset="0"/>
                      </a:endParaRPr>
                    </a:p>
                  </a:txBody>
                  <a:tcPr/>
                </a:tc>
                <a:tc>
                  <a:txBody>
                    <a:bodyPr/>
                    <a:lstStyle/>
                    <a:p>
                      <a:pPr algn="ctr"/>
                      <a:r>
                        <a:rPr lang="ru-RU" sz="4900" dirty="0" smtClean="0">
                          <a:latin typeface="Calibri" pitchFamily="34" charset="0"/>
                          <a:hlinkClick r:id="rId16" action="ppaction://hlinksldjump"/>
                        </a:rPr>
                        <a:t>14</a:t>
                      </a:r>
                      <a:endParaRPr lang="ru-RU" sz="4900" dirty="0">
                        <a:latin typeface="Calibri" pitchFamily="34" charset="0"/>
                      </a:endParaRPr>
                    </a:p>
                  </a:txBody>
                  <a:tcPr/>
                </a:tc>
                <a:tc>
                  <a:txBody>
                    <a:bodyPr/>
                    <a:lstStyle/>
                    <a:p>
                      <a:pPr algn="ctr"/>
                      <a:r>
                        <a:rPr lang="ru-RU" sz="4900" dirty="0" smtClean="0">
                          <a:latin typeface="Calibri" pitchFamily="34" charset="0"/>
                          <a:hlinkClick r:id="rId17" action="ppaction://hlinksldjump"/>
                        </a:rPr>
                        <a:t>15</a:t>
                      </a:r>
                      <a:endParaRPr lang="ru-RU" sz="4900" dirty="0">
                        <a:latin typeface="Calibri" pitchFamily="34" charset="0"/>
                      </a:endParaRPr>
                    </a:p>
                  </a:txBody>
                  <a:tcPr/>
                </a:tc>
                <a:tc>
                  <a:txBody>
                    <a:bodyPr/>
                    <a:lstStyle/>
                    <a:p>
                      <a:pPr algn="ctr"/>
                      <a:r>
                        <a:rPr lang="ru-RU" sz="4900" dirty="0" smtClean="0">
                          <a:latin typeface="Calibri" pitchFamily="34" charset="0"/>
                          <a:hlinkClick r:id="rId18" action="ppaction://hlinksldjump"/>
                        </a:rPr>
                        <a:t>16</a:t>
                      </a:r>
                      <a:endParaRPr lang="ru-RU" sz="4900" dirty="0">
                        <a:latin typeface="Calibri" pitchFamily="34" charset="0"/>
                      </a:endParaRPr>
                    </a:p>
                  </a:txBody>
                  <a:tcPr/>
                </a:tc>
                <a:tc>
                  <a:txBody>
                    <a:bodyPr/>
                    <a:lstStyle/>
                    <a:p>
                      <a:pPr algn="ctr"/>
                      <a:r>
                        <a:rPr lang="ru-RU" sz="4900" dirty="0" smtClean="0">
                          <a:latin typeface="Calibri" pitchFamily="34" charset="0"/>
                          <a:hlinkClick r:id="rId19" action="ppaction://hlinksldjump"/>
                        </a:rPr>
                        <a:t>17</a:t>
                      </a:r>
                      <a:endParaRPr lang="ru-RU" sz="4900" dirty="0">
                        <a:latin typeface="Calibri" pitchFamily="34" charset="0"/>
                      </a:endParaRPr>
                    </a:p>
                  </a:txBody>
                  <a:tcPr/>
                </a:tc>
                <a:tc>
                  <a:txBody>
                    <a:bodyPr/>
                    <a:lstStyle/>
                    <a:p>
                      <a:pPr algn="ctr"/>
                      <a:r>
                        <a:rPr lang="ru-RU" sz="4900" dirty="0" smtClean="0">
                          <a:latin typeface="Calibri" pitchFamily="34" charset="0"/>
                          <a:hlinkClick r:id="rId20" action="ppaction://hlinksldjump"/>
                        </a:rPr>
                        <a:t>18</a:t>
                      </a:r>
                      <a:endParaRPr lang="ru-RU" sz="4900" dirty="0">
                        <a:latin typeface="Calibri" pitchFamily="34" charset="0"/>
                      </a:endParaRPr>
                    </a:p>
                  </a:txBody>
                  <a:tcPr/>
                </a:tc>
                <a:tc>
                  <a:txBody>
                    <a:bodyPr/>
                    <a:lstStyle/>
                    <a:p>
                      <a:pPr algn="ctr"/>
                      <a:r>
                        <a:rPr lang="ru-RU" sz="4900" dirty="0" smtClean="0">
                          <a:latin typeface="Calibri" pitchFamily="34" charset="0"/>
                          <a:hlinkClick r:id="rId21" action="ppaction://hlinksldjump"/>
                        </a:rPr>
                        <a:t>19</a:t>
                      </a:r>
                      <a:endParaRPr lang="ru-RU" sz="4900" dirty="0">
                        <a:latin typeface="Calibri" pitchFamily="34" charset="0"/>
                      </a:endParaRPr>
                    </a:p>
                  </a:txBody>
                  <a:tcPr/>
                </a:tc>
                <a:tc>
                  <a:txBody>
                    <a:bodyPr/>
                    <a:lstStyle/>
                    <a:p>
                      <a:pPr algn="ctr"/>
                      <a:r>
                        <a:rPr lang="ru-RU" sz="4900" dirty="0" smtClean="0">
                          <a:latin typeface="Calibri" pitchFamily="34" charset="0"/>
                          <a:hlinkClick r:id="rId22" action="ppaction://hlinksldjump"/>
                        </a:rPr>
                        <a:t>20</a:t>
                      </a:r>
                      <a:endParaRPr lang="ru-RU" sz="4900" dirty="0">
                        <a:latin typeface="Calibri" pitchFamily="34" charset="0"/>
                      </a:endParaRPr>
                    </a:p>
                  </a:txBody>
                  <a:tcPr/>
                </a:tc>
              </a:tr>
              <a:tr h="1887081">
                <a:tc>
                  <a:txBody>
                    <a:bodyPr/>
                    <a:lstStyle/>
                    <a:p>
                      <a:pPr algn="ctr"/>
                      <a:r>
                        <a:rPr lang="ru-RU" sz="4900" dirty="0" smtClean="0">
                          <a:latin typeface="Calibri" pitchFamily="34" charset="0"/>
                          <a:hlinkClick r:id="rId23" action="ppaction://hlinksldjump"/>
                        </a:rPr>
                        <a:t>21</a:t>
                      </a:r>
                      <a:endParaRPr lang="ru-RU" sz="4900" dirty="0">
                        <a:latin typeface="Calibri" pitchFamily="34" charset="0"/>
                      </a:endParaRPr>
                    </a:p>
                  </a:txBody>
                  <a:tcPr/>
                </a:tc>
                <a:tc>
                  <a:txBody>
                    <a:bodyPr/>
                    <a:lstStyle/>
                    <a:p>
                      <a:pPr algn="ctr"/>
                      <a:r>
                        <a:rPr lang="ru-RU" sz="4900" dirty="0" smtClean="0">
                          <a:latin typeface="Calibri" pitchFamily="34" charset="0"/>
                          <a:hlinkClick r:id="rId24" action="ppaction://hlinksldjump"/>
                        </a:rPr>
                        <a:t>22</a:t>
                      </a:r>
                      <a:endParaRPr lang="ru-RU" sz="4900" dirty="0">
                        <a:latin typeface="Calibri" pitchFamily="34" charset="0"/>
                      </a:endParaRPr>
                    </a:p>
                  </a:txBody>
                  <a:tcPr/>
                </a:tc>
                <a:tc>
                  <a:txBody>
                    <a:bodyPr/>
                    <a:lstStyle/>
                    <a:p>
                      <a:pPr algn="ctr"/>
                      <a:r>
                        <a:rPr lang="ru-RU" sz="4900" dirty="0" smtClean="0">
                          <a:latin typeface="Calibri" pitchFamily="34" charset="0"/>
                          <a:hlinkClick r:id="rId25" action="ppaction://hlinksldjump"/>
                        </a:rPr>
                        <a:t>23</a:t>
                      </a:r>
                      <a:endParaRPr lang="ru-RU" sz="4900" dirty="0">
                        <a:latin typeface="Calibri" pitchFamily="34" charset="0"/>
                      </a:endParaRPr>
                    </a:p>
                  </a:txBody>
                  <a:tcPr/>
                </a:tc>
                <a:tc>
                  <a:txBody>
                    <a:bodyPr/>
                    <a:lstStyle/>
                    <a:p>
                      <a:pPr algn="ctr"/>
                      <a:r>
                        <a:rPr lang="ru-RU" sz="4900" dirty="0" smtClean="0">
                          <a:latin typeface="Calibri" pitchFamily="34" charset="0"/>
                          <a:hlinkClick r:id="rId2" action="ppaction://hlinksldjump"/>
                        </a:rPr>
                        <a:t>24</a:t>
                      </a:r>
                      <a:endParaRPr lang="ru-RU" sz="4900" dirty="0">
                        <a:latin typeface="Calibri" pitchFamily="34" charset="0"/>
                      </a:endParaRPr>
                    </a:p>
                  </a:txBody>
                  <a:tcPr/>
                </a:tc>
                <a:tc>
                  <a:txBody>
                    <a:bodyPr/>
                    <a:lstStyle/>
                    <a:p>
                      <a:pPr algn="ctr"/>
                      <a:r>
                        <a:rPr lang="ru-RU" sz="4900" dirty="0" smtClean="0">
                          <a:latin typeface="Calibri" pitchFamily="34" charset="0"/>
                          <a:hlinkClick r:id="rId26" action="ppaction://hlinksldjump"/>
                        </a:rPr>
                        <a:t>25</a:t>
                      </a:r>
                      <a:endParaRPr lang="ru-RU" sz="4900" dirty="0">
                        <a:latin typeface="Calibri" pitchFamily="34" charset="0"/>
                      </a:endParaRPr>
                    </a:p>
                  </a:txBody>
                  <a:tcPr/>
                </a:tc>
                <a:tc>
                  <a:txBody>
                    <a:bodyPr/>
                    <a:lstStyle/>
                    <a:p>
                      <a:pPr algn="ctr"/>
                      <a:r>
                        <a:rPr lang="ru-RU" sz="4900" dirty="0" smtClean="0">
                          <a:latin typeface="Calibri" pitchFamily="34" charset="0"/>
                          <a:hlinkClick r:id="rId27" action="ppaction://hlinksldjump"/>
                        </a:rPr>
                        <a:t>26</a:t>
                      </a:r>
                      <a:endParaRPr lang="ru-RU" sz="4900" dirty="0">
                        <a:latin typeface="Calibri" pitchFamily="34" charset="0"/>
                      </a:endParaRPr>
                    </a:p>
                  </a:txBody>
                  <a:tcPr/>
                </a:tc>
                <a:tc>
                  <a:txBody>
                    <a:bodyPr/>
                    <a:lstStyle/>
                    <a:p>
                      <a:pPr algn="ctr"/>
                      <a:r>
                        <a:rPr lang="ru-RU" sz="4900" dirty="0" smtClean="0">
                          <a:latin typeface="Calibri" pitchFamily="34" charset="0"/>
                          <a:hlinkClick r:id="rId28" action="ppaction://hlinksldjump"/>
                        </a:rPr>
                        <a:t>27</a:t>
                      </a:r>
                      <a:endParaRPr lang="ru-RU" sz="4900" dirty="0">
                        <a:latin typeface="Calibri" pitchFamily="34" charset="0"/>
                      </a:endParaRPr>
                    </a:p>
                  </a:txBody>
                  <a:tcPr/>
                </a:tc>
                <a:tc>
                  <a:txBody>
                    <a:bodyPr/>
                    <a:lstStyle/>
                    <a:p>
                      <a:pPr algn="ctr"/>
                      <a:r>
                        <a:rPr lang="ru-RU" sz="4900" dirty="0" smtClean="0">
                          <a:latin typeface="Calibri" pitchFamily="34" charset="0"/>
                          <a:hlinkClick r:id="rId29" action="ppaction://hlinksldjump"/>
                        </a:rPr>
                        <a:t>28</a:t>
                      </a:r>
                      <a:endParaRPr lang="ru-RU" sz="4900" dirty="0">
                        <a:latin typeface="Calibri" pitchFamily="34" charset="0"/>
                      </a:endParaRPr>
                    </a:p>
                  </a:txBody>
                  <a:tcPr/>
                </a:tc>
                <a:tc>
                  <a:txBody>
                    <a:bodyPr/>
                    <a:lstStyle/>
                    <a:p>
                      <a:pPr algn="ctr"/>
                      <a:r>
                        <a:rPr lang="ru-RU" sz="4900" dirty="0" smtClean="0">
                          <a:latin typeface="Calibri" pitchFamily="34" charset="0"/>
                          <a:hlinkClick r:id="rId30" action="ppaction://hlinksldjump"/>
                        </a:rPr>
                        <a:t>29</a:t>
                      </a:r>
                      <a:endParaRPr lang="ru-RU" sz="4900" dirty="0">
                        <a:latin typeface="Calibri" pitchFamily="34" charset="0"/>
                      </a:endParaRPr>
                    </a:p>
                  </a:txBody>
                  <a:tcPr/>
                </a:tc>
                <a:tc>
                  <a:txBody>
                    <a:bodyPr/>
                    <a:lstStyle/>
                    <a:p>
                      <a:pPr algn="ctr"/>
                      <a:r>
                        <a:rPr lang="ru-RU" sz="4900" dirty="0" smtClean="0">
                          <a:latin typeface="Calibri" pitchFamily="34" charset="0"/>
                          <a:hlinkClick r:id="rId31" action="ppaction://hlinksldjump"/>
                        </a:rPr>
                        <a:t>30</a:t>
                      </a:r>
                      <a:endParaRPr lang="ru-RU" sz="4900" dirty="0">
                        <a:latin typeface="Calibri" pitchFamily="34" charset="0"/>
                      </a:endParaRPr>
                    </a:p>
                  </a:txBody>
                  <a:tcPr/>
                </a:tc>
              </a:tr>
            </a:tbl>
          </a:graphicData>
        </a:graphic>
      </p:graphicFrame>
    </p:spTree>
    <p:extLst>
      <p:ext uri="{BB962C8B-B14F-4D97-AF65-F5344CB8AC3E}">
        <p14:creationId xmlns:p14="http://schemas.microsoft.com/office/powerpoint/2010/main" val="114089376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620688"/>
            <a:ext cx="8229600" cy="1066800"/>
          </a:xfrm>
        </p:spPr>
        <p:txBody>
          <a:bodyPr/>
          <a:lstStyle/>
          <a:p>
            <a:pPr algn="ctr"/>
            <a:r>
              <a:rPr lang="ru-RU" dirty="0">
                <a:solidFill>
                  <a:srgbClr val="92D050"/>
                </a:solidFill>
              </a:rPr>
              <a:t>«Мой край через 50 лет»</a:t>
            </a:r>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5916" y="1511853"/>
            <a:ext cx="9179916" cy="5346147"/>
          </a:xfrm>
        </p:spPr>
      </p:pic>
    </p:spTree>
    <p:extLst>
      <p:ext uri="{BB962C8B-B14F-4D97-AF65-F5344CB8AC3E}">
        <p14:creationId xmlns:p14="http://schemas.microsoft.com/office/powerpoint/2010/main" val="276229263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64704"/>
            <a:ext cx="8229600" cy="1066800"/>
          </a:xfrm>
        </p:spPr>
        <p:txBody>
          <a:bodyPr/>
          <a:lstStyle/>
          <a:p>
            <a:pPr algn="ctr"/>
            <a:r>
              <a:rPr lang="ru-RU" dirty="0">
                <a:solidFill>
                  <a:srgbClr val="00B0F0"/>
                </a:solidFill>
              </a:rPr>
              <a:t>«Кузбасс – наш край родной»</a:t>
            </a:r>
          </a:p>
        </p:txBody>
      </p:sp>
      <p:sp>
        <p:nvSpPr>
          <p:cNvPr id="3" name="Объект 2"/>
          <p:cNvSpPr>
            <a:spLocks noGrp="1"/>
          </p:cNvSpPr>
          <p:nvPr>
            <p:ph idx="1"/>
          </p:nvPr>
        </p:nvSpPr>
        <p:spPr>
          <a:xfrm>
            <a:off x="457200" y="1700808"/>
            <a:ext cx="8229600" cy="4873728"/>
          </a:xfrm>
        </p:spPr>
        <p:txBody>
          <a:bodyPr/>
          <a:lstStyle/>
          <a:p>
            <a:pPr marL="109728" indent="0" algn="ctr">
              <a:buNone/>
            </a:pPr>
            <a:r>
              <a:rPr lang="ru-RU" dirty="0">
                <a:solidFill>
                  <a:srgbClr val="FF0000"/>
                </a:solidFill>
              </a:rPr>
              <a:t>Иня, </a:t>
            </a:r>
            <a:r>
              <a:rPr lang="ru-RU" dirty="0" err="1">
                <a:solidFill>
                  <a:srgbClr val="FF0000"/>
                </a:solidFill>
              </a:rPr>
              <a:t>Каракан</a:t>
            </a:r>
            <a:r>
              <a:rPr lang="ru-RU" dirty="0">
                <a:solidFill>
                  <a:srgbClr val="FF0000"/>
                </a:solidFill>
              </a:rPr>
              <a:t>, </a:t>
            </a:r>
            <a:r>
              <a:rPr lang="ru-RU" dirty="0" err="1">
                <a:solidFill>
                  <a:srgbClr val="FF0000"/>
                </a:solidFill>
              </a:rPr>
              <a:t>Мрас</a:t>
            </a:r>
            <a:r>
              <a:rPr lang="ru-RU" dirty="0">
                <a:solidFill>
                  <a:srgbClr val="FF0000"/>
                </a:solidFill>
              </a:rPr>
              <a:t> –Су, Салаир, Мундыбаш, </a:t>
            </a:r>
            <a:r>
              <a:rPr lang="ru-RU" dirty="0" err="1">
                <a:solidFill>
                  <a:srgbClr val="FF0000"/>
                </a:solidFill>
              </a:rPr>
              <a:t>Мустаг</a:t>
            </a:r>
            <a:r>
              <a:rPr lang="ru-RU" dirty="0">
                <a:solidFill>
                  <a:srgbClr val="FF0000"/>
                </a:solidFill>
              </a:rPr>
              <a:t> </a:t>
            </a:r>
            <a:r>
              <a:rPr lang="ru-RU" dirty="0" smtClean="0">
                <a:solidFill>
                  <a:srgbClr val="FF0000"/>
                </a:solidFill>
              </a:rPr>
              <a:t>(</a:t>
            </a:r>
            <a:r>
              <a:rPr lang="ru-RU" dirty="0" err="1" smtClean="0">
                <a:solidFill>
                  <a:srgbClr val="FF0000"/>
                </a:solidFill>
              </a:rPr>
              <a:t>Пустаг</a:t>
            </a:r>
            <a:r>
              <a:rPr lang="ru-RU" dirty="0" smtClean="0">
                <a:solidFill>
                  <a:srgbClr val="FF0000"/>
                </a:solidFill>
              </a:rPr>
              <a:t>)</a:t>
            </a:r>
          </a:p>
          <a:p>
            <a:pPr marL="109728" indent="0" algn="ctr">
              <a:buNone/>
            </a:pPr>
            <a:endParaRPr lang="ru-RU" dirty="0">
              <a:solidFill>
                <a:srgbClr val="FF0000"/>
              </a:solidFill>
            </a:endParaRPr>
          </a:p>
          <a:p>
            <a:pPr marL="109728" indent="0" algn="ctr">
              <a:buNone/>
            </a:pPr>
            <a:r>
              <a:rPr lang="ru-RU" dirty="0">
                <a:solidFill>
                  <a:srgbClr val="00B050"/>
                </a:solidFill>
              </a:rPr>
              <a:t>Кара – родник, Канн – река, Су – река, </a:t>
            </a:r>
            <a:r>
              <a:rPr lang="ru-RU" dirty="0" err="1">
                <a:solidFill>
                  <a:srgbClr val="00B050"/>
                </a:solidFill>
              </a:rPr>
              <a:t>Прас</a:t>
            </a:r>
            <a:r>
              <a:rPr lang="ru-RU" dirty="0">
                <a:solidFill>
                  <a:srgbClr val="00B050"/>
                </a:solidFill>
              </a:rPr>
              <a:t> (</a:t>
            </a:r>
            <a:r>
              <a:rPr lang="ru-RU" dirty="0" err="1">
                <a:solidFill>
                  <a:srgbClr val="00B050"/>
                </a:solidFill>
              </a:rPr>
              <a:t>Мрас</a:t>
            </a:r>
            <a:r>
              <a:rPr lang="ru-RU" dirty="0">
                <a:solidFill>
                  <a:srgbClr val="00B050"/>
                </a:solidFill>
              </a:rPr>
              <a:t>) – кедр, Баш – голова, </a:t>
            </a:r>
            <a:r>
              <a:rPr lang="ru-RU" dirty="0" err="1">
                <a:solidFill>
                  <a:srgbClr val="00B050"/>
                </a:solidFill>
              </a:rPr>
              <a:t>мунды</a:t>
            </a:r>
            <a:r>
              <a:rPr lang="ru-RU" dirty="0">
                <a:solidFill>
                  <a:srgbClr val="00B050"/>
                </a:solidFill>
              </a:rPr>
              <a:t> -  тут, здесь. Мусс (</a:t>
            </a:r>
            <a:r>
              <a:rPr lang="ru-RU" dirty="0" err="1">
                <a:solidFill>
                  <a:srgbClr val="00B050"/>
                </a:solidFill>
              </a:rPr>
              <a:t>пу</a:t>
            </a:r>
            <a:r>
              <a:rPr lang="ru-RU" dirty="0">
                <a:solidFill>
                  <a:srgbClr val="00B050"/>
                </a:solidFill>
              </a:rPr>
              <a:t>) –лед, </a:t>
            </a:r>
            <a:r>
              <a:rPr lang="ru-RU" dirty="0" err="1">
                <a:solidFill>
                  <a:srgbClr val="00B050"/>
                </a:solidFill>
              </a:rPr>
              <a:t>таг</a:t>
            </a:r>
            <a:r>
              <a:rPr lang="ru-RU" dirty="0">
                <a:solidFill>
                  <a:srgbClr val="00B050"/>
                </a:solidFill>
              </a:rPr>
              <a:t> – </a:t>
            </a:r>
            <a:r>
              <a:rPr lang="ru-RU" dirty="0" smtClean="0">
                <a:solidFill>
                  <a:srgbClr val="00B050"/>
                </a:solidFill>
              </a:rPr>
              <a:t>гора, ИНЭ </a:t>
            </a:r>
            <a:r>
              <a:rPr lang="ru-RU" dirty="0">
                <a:solidFill>
                  <a:srgbClr val="00B050"/>
                </a:solidFill>
              </a:rPr>
              <a:t>– мать,  Сала – приток, </a:t>
            </a:r>
            <a:r>
              <a:rPr lang="ru-RU" dirty="0" err="1">
                <a:solidFill>
                  <a:srgbClr val="00B050"/>
                </a:solidFill>
              </a:rPr>
              <a:t>Айры</a:t>
            </a:r>
            <a:r>
              <a:rPr lang="ru-RU" dirty="0">
                <a:solidFill>
                  <a:srgbClr val="00B050"/>
                </a:solidFill>
              </a:rPr>
              <a:t> - </a:t>
            </a:r>
            <a:r>
              <a:rPr lang="ru-RU" dirty="0" smtClean="0">
                <a:solidFill>
                  <a:srgbClr val="00B050"/>
                </a:solidFill>
              </a:rPr>
              <a:t>река</a:t>
            </a:r>
            <a:endParaRPr lang="ru-RU" dirty="0">
              <a:solidFill>
                <a:srgbClr val="00B050"/>
              </a:solidFill>
            </a:endParaRPr>
          </a:p>
        </p:txBody>
      </p:sp>
    </p:spTree>
    <p:extLst>
      <p:ext uri="{BB962C8B-B14F-4D97-AF65-F5344CB8AC3E}">
        <p14:creationId xmlns:p14="http://schemas.microsoft.com/office/powerpoint/2010/main" val="16412747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arn(inVertical)">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pPr algn="ctr"/>
            <a:r>
              <a:rPr lang="ru-RU" sz="11500" dirty="0" smtClean="0">
                <a:solidFill>
                  <a:srgbClr val="FF0000"/>
                </a:solidFill>
              </a:rPr>
              <a:t>Ответы</a:t>
            </a:r>
            <a:endParaRPr lang="ru-RU" sz="11500" dirty="0">
              <a:solidFill>
                <a:srgbClr val="FF0000"/>
              </a:solidFill>
            </a:endParaRPr>
          </a:p>
        </p:txBody>
      </p:sp>
      <p:sp>
        <p:nvSpPr>
          <p:cNvPr id="3" name="Объект 2"/>
          <p:cNvSpPr>
            <a:spLocks noGrp="1"/>
          </p:cNvSpPr>
          <p:nvPr>
            <p:ph idx="1"/>
          </p:nvPr>
        </p:nvSpPr>
        <p:spPr/>
        <p:txBody>
          <a:bodyPr>
            <a:normAutofit lnSpcReduction="10000"/>
          </a:bodyPr>
          <a:lstStyle/>
          <a:p>
            <a:pPr marL="109728" indent="0" algn="ctr">
              <a:buNone/>
            </a:pPr>
            <a:endParaRPr lang="ru-RU" dirty="0" smtClean="0">
              <a:solidFill>
                <a:srgbClr val="7030A0"/>
              </a:solidFill>
            </a:endParaRPr>
          </a:p>
          <a:p>
            <a:pPr marL="109728" indent="0" algn="ctr">
              <a:buNone/>
            </a:pPr>
            <a:r>
              <a:rPr lang="ru-RU" sz="4400" dirty="0" smtClean="0">
                <a:solidFill>
                  <a:srgbClr val="7030A0"/>
                </a:solidFill>
              </a:rPr>
              <a:t>Иня-мать</a:t>
            </a:r>
          </a:p>
          <a:p>
            <a:pPr marL="109728" indent="0" algn="ctr">
              <a:buNone/>
            </a:pPr>
            <a:r>
              <a:rPr lang="ru-RU" sz="4400" dirty="0">
                <a:solidFill>
                  <a:srgbClr val="7030A0"/>
                </a:solidFill>
              </a:rPr>
              <a:t> </a:t>
            </a:r>
            <a:r>
              <a:rPr lang="ru-RU" sz="4400" dirty="0" err="1">
                <a:solidFill>
                  <a:srgbClr val="7030A0"/>
                </a:solidFill>
              </a:rPr>
              <a:t>Каракан</a:t>
            </a:r>
            <a:r>
              <a:rPr lang="ru-RU" sz="4400" dirty="0">
                <a:solidFill>
                  <a:srgbClr val="7030A0"/>
                </a:solidFill>
              </a:rPr>
              <a:t>-родник, река </a:t>
            </a:r>
            <a:endParaRPr lang="ru-RU" sz="4400" dirty="0" smtClean="0">
              <a:solidFill>
                <a:srgbClr val="7030A0"/>
              </a:solidFill>
            </a:endParaRPr>
          </a:p>
          <a:p>
            <a:pPr marL="109728" indent="0" algn="ctr">
              <a:buNone/>
            </a:pPr>
            <a:r>
              <a:rPr lang="ru-RU" sz="4400" dirty="0" err="1" smtClean="0">
                <a:solidFill>
                  <a:srgbClr val="7030A0"/>
                </a:solidFill>
              </a:rPr>
              <a:t>Мрас</a:t>
            </a:r>
            <a:r>
              <a:rPr lang="ru-RU" sz="4400" dirty="0" smtClean="0">
                <a:solidFill>
                  <a:srgbClr val="7030A0"/>
                </a:solidFill>
              </a:rPr>
              <a:t> </a:t>
            </a:r>
            <a:r>
              <a:rPr lang="ru-RU" sz="4400" dirty="0">
                <a:solidFill>
                  <a:srgbClr val="7030A0"/>
                </a:solidFill>
              </a:rPr>
              <a:t>–Су-кедровая река </a:t>
            </a:r>
          </a:p>
          <a:p>
            <a:pPr marL="109728" indent="0" algn="ctr">
              <a:buNone/>
            </a:pPr>
            <a:r>
              <a:rPr lang="ru-RU" sz="4400" dirty="0">
                <a:solidFill>
                  <a:srgbClr val="7030A0"/>
                </a:solidFill>
              </a:rPr>
              <a:t>Салаир-приток реки </a:t>
            </a:r>
            <a:endParaRPr lang="ru-RU" sz="4400" dirty="0" smtClean="0">
              <a:solidFill>
                <a:srgbClr val="7030A0"/>
              </a:solidFill>
            </a:endParaRPr>
          </a:p>
          <a:p>
            <a:pPr marL="109728" indent="0" algn="ctr">
              <a:buNone/>
            </a:pPr>
            <a:r>
              <a:rPr lang="ru-RU" sz="4400" dirty="0">
                <a:solidFill>
                  <a:srgbClr val="7030A0"/>
                </a:solidFill>
              </a:rPr>
              <a:t>Мундыбаш-тут голова </a:t>
            </a:r>
            <a:endParaRPr lang="ru-RU" sz="4400" dirty="0" smtClean="0">
              <a:solidFill>
                <a:srgbClr val="7030A0"/>
              </a:solidFill>
            </a:endParaRPr>
          </a:p>
          <a:p>
            <a:pPr marL="109728" indent="0" algn="ctr">
              <a:buNone/>
            </a:pPr>
            <a:r>
              <a:rPr lang="ru-RU" sz="4400" dirty="0" err="1" smtClean="0">
                <a:solidFill>
                  <a:srgbClr val="7030A0"/>
                </a:solidFill>
              </a:rPr>
              <a:t>Мустаг</a:t>
            </a:r>
            <a:r>
              <a:rPr lang="ru-RU" sz="4400" dirty="0" smtClean="0">
                <a:solidFill>
                  <a:srgbClr val="7030A0"/>
                </a:solidFill>
              </a:rPr>
              <a:t> </a:t>
            </a:r>
            <a:r>
              <a:rPr lang="ru-RU" sz="4400" dirty="0">
                <a:solidFill>
                  <a:srgbClr val="7030A0"/>
                </a:solidFill>
              </a:rPr>
              <a:t>(</a:t>
            </a:r>
            <a:r>
              <a:rPr lang="ru-RU" sz="4400" dirty="0" err="1">
                <a:solidFill>
                  <a:srgbClr val="7030A0"/>
                </a:solidFill>
              </a:rPr>
              <a:t>Пустаг</a:t>
            </a:r>
            <a:r>
              <a:rPr lang="ru-RU" sz="4400" dirty="0">
                <a:solidFill>
                  <a:srgbClr val="7030A0"/>
                </a:solidFill>
              </a:rPr>
              <a:t>)-</a:t>
            </a:r>
            <a:r>
              <a:rPr lang="ru-RU" sz="4400" dirty="0" err="1" smtClean="0">
                <a:solidFill>
                  <a:srgbClr val="7030A0"/>
                </a:solidFill>
              </a:rPr>
              <a:t>леденая</a:t>
            </a:r>
            <a:r>
              <a:rPr lang="ru-RU" sz="4400" dirty="0">
                <a:solidFill>
                  <a:srgbClr val="7030A0"/>
                </a:solidFill>
              </a:rPr>
              <a:t> гора</a:t>
            </a:r>
          </a:p>
          <a:p>
            <a:endParaRPr lang="ru-RU" dirty="0"/>
          </a:p>
        </p:txBody>
      </p:sp>
    </p:spTree>
    <p:extLst>
      <p:ext uri="{BB962C8B-B14F-4D97-AF65-F5344CB8AC3E}">
        <p14:creationId xmlns:p14="http://schemas.microsoft.com/office/powerpoint/2010/main" val="1717649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barn(inVertical)">
                                      <p:cBhvr>
                                        <p:cTn id="10" dur="500"/>
                                        <p:tgtEl>
                                          <p:spTgt spid="3">
                                            <p:txEl>
                                              <p:pRg st="2" end="2"/>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barn(inVertical)">
                                      <p:cBhvr>
                                        <p:cTn id="13" dur="500"/>
                                        <p:tgtEl>
                                          <p:spTgt spid="3">
                                            <p:txEl>
                                              <p:pRg st="3" end="3"/>
                                            </p:txEl>
                                          </p:spTgt>
                                        </p:tgtEl>
                                      </p:cBhvr>
                                    </p:animEffect>
                                  </p:childTnLst>
                                </p:cTn>
                              </p:par>
                              <p:par>
                                <p:cTn id="14" presetID="16" presetClass="entr" presetSubtype="21" fill="hold" nodeType="withEffect">
                                  <p:stCondLst>
                                    <p:cond delay="0"/>
                                  </p:stCondLst>
                                  <p:childTnLst>
                                    <p:set>
                                      <p:cBhvr>
                                        <p:cTn id="15" dur="1" fill="hold">
                                          <p:stCondLst>
                                            <p:cond delay="0"/>
                                          </p:stCondLst>
                                        </p:cTn>
                                        <p:tgtEl>
                                          <p:spTgt spid="3">
                                            <p:txEl>
                                              <p:pRg st="4" end="4"/>
                                            </p:txEl>
                                          </p:spTgt>
                                        </p:tgtEl>
                                        <p:attrNameLst>
                                          <p:attrName>style.visibility</p:attrName>
                                        </p:attrNameLst>
                                      </p:cBhvr>
                                      <p:to>
                                        <p:strVal val="visible"/>
                                      </p:to>
                                    </p:set>
                                    <p:animEffect transition="in" filter="barn(inVertical)">
                                      <p:cBhvr>
                                        <p:cTn id="16" dur="500"/>
                                        <p:tgtEl>
                                          <p:spTgt spid="3">
                                            <p:txEl>
                                              <p:pRg st="4" end="4"/>
                                            </p:txEl>
                                          </p:spTgt>
                                        </p:tgtEl>
                                      </p:cBhvr>
                                    </p:animEffect>
                                  </p:childTnLst>
                                </p:cTn>
                              </p:par>
                              <p:par>
                                <p:cTn id="17" presetID="16" presetClass="entr" presetSubtype="21"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Effect transition="in" filter="barn(inVertical)">
                                      <p:cBhvr>
                                        <p:cTn id="19" dur="500"/>
                                        <p:tgtEl>
                                          <p:spTgt spid="3">
                                            <p:txEl>
                                              <p:pRg st="5" end="5"/>
                                            </p:txEl>
                                          </p:spTgt>
                                        </p:tgtEl>
                                      </p:cBhvr>
                                    </p:animEffect>
                                  </p:childTnLst>
                                </p:cTn>
                              </p:par>
                              <p:par>
                                <p:cTn id="20" presetID="16" presetClass="entr" presetSubtype="21" fill="hold" nodeType="with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barn(inVertical)">
                                      <p:cBhvr>
                                        <p:cTn id="2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t>Вопросы на </a:t>
            </a:r>
            <a:r>
              <a:rPr lang="ru-RU" dirty="0" smtClean="0"/>
              <a:t>засыпку</a:t>
            </a:r>
            <a:endParaRPr lang="ru-RU" dirty="0"/>
          </a:p>
        </p:txBody>
      </p:sp>
      <p:sp>
        <p:nvSpPr>
          <p:cNvPr id="3" name="Объект 2"/>
          <p:cNvSpPr>
            <a:spLocks noGrp="1"/>
          </p:cNvSpPr>
          <p:nvPr>
            <p:ph idx="1"/>
          </p:nvPr>
        </p:nvSpPr>
        <p:spPr/>
        <p:txBody>
          <a:bodyPr/>
          <a:lstStyle/>
          <a:p>
            <a:pPr marL="109728" indent="0">
              <a:buNone/>
            </a:pPr>
            <a:r>
              <a:rPr lang="ru-RU" dirty="0" smtClean="0"/>
              <a:t>1.«Сей </a:t>
            </a:r>
            <a:r>
              <a:rPr lang="ru-RU" dirty="0"/>
              <a:t>минерал если не нам, то потомкам нашим зело полезен будет», - говорил Петр 1.    Какой минерал он имел в виду? </a:t>
            </a:r>
            <a:endParaRPr lang="ru-RU" dirty="0" smtClean="0"/>
          </a:p>
          <a:p>
            <a:pPr marL="109728" indent="0">
              <a:buNone/>
            </a:pPr>
            <a:r>
              <a:rPr lang="ru-RU" dirty="0" smtClean="0"/>
              <a:t>                                                                         (</a:t>
            </a:r>
            <a:r>
              <a:rPr lang="ru-RU" dirty="0"/>
              <a:t>уголь)</a:t>
            </a:r>
          </a:p>
          <a:p>
            <a:pPr marL="109728" indent="0">
              <a:buNone/>
            </a:pPr>
            <a:endParaRPr lang="ru-RU" dirty="0" smtClean="0"/>
          </a:p>
          <a:p>
            <a:pPr marL="109728" indent="0">
              <a:buNone/>
            </a:pPr>
            <a:r>
              <a:rPr lang="ru-RU" dirty="0" smtClean="0"/>
              <a:t>2</a:t>
            </a:r>
            <a:r>
              <a:rPr lang="ru-RU" dirty="0"/>
              <a:t>. Какие полезные ископаемые (кроме угля) добывают в </a:t>
            </a:r>
            <a:r>
              <a:rPr lang="ru-RU" dirty="0" err="1"/>
              <a:t>К.о</a:t>
            </a:r>
            <a:r>
              <a:rPr lang="ru-RU" dirty="0"/>
              <a:t>? </a:t>
            </a:r>
            <a:endParaRPr lang="ru-RU" dirty="0" smtClean="0"/>
          </a:p>
          <a:p>
            <a:pPr marL="109728" indent="0">
              <a:buNone/>
            </a:pPr>
            <a:r>
              <a:rPr lang="ru-RU" dirty="0" smtClean="0"/>
              <a:t>(</a:t>
            </a:r>
            <a:r>
              <a:rPr lang="ru-RU" dirty="0"/>
              <a:t>железная руда, полиметалл, вольфрам, медь, золото, марганцевые, мрамор, тальк, цемент)</a:t>
            </a:r>
          </a:p>
          <a:p>
            <a:endParaRPr lang="ru-RU" dirty="0"/>
          </a:p>
        </p:txBody>
      </p:sp>
    </p:spTree>
    <p:extLst>
      <p:ext uri="{BB962C8B-B14F-4D97-AF65-F5344CB8AC3E}">
        <p14:creationId xmlns:p14="http://schemas.microsoft.com/office/powerpoint/2010/main" val="10730122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500"/>
                                        <p:tgtEl>
                                          <p:spTgt spid="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arn(inVertical)">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barn(inVertical)">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t>Вопросы на засыпку</a:t>
            </a:r>
          </a:p>
        </p:txBody>
      </p:sp>
      <p:sp>
        <p:nvSpPr>
          <p:cNvPr id="3" name="Объект 2"/>
          <p:cNvSpPr>
            <a:spLocks noGrp="1"/>
          </p:cNvSpPr>
          <p:nvPr>
            <p:ph idx="1"/>
          </p:nvPr>
        </p:nvSpPr>
        <p:spPr/>
        <p:txBody>
          <a:bodyPr>
            <a:normAutofit fontScale="92500"/>
          </a:bodyPr>
          <a:lstStyle/>
          <a:p>
            <a:pPr marL="109728" indent="0">
              <a:buNone/>
            </a:pPr>
            <a:r>
              <a:rPr lang="ru-RU" dirty="0" smtClean="0"/>
              <a:t>3.Олимпийская </a:t>
            </a:r>
            <a:r>
              <a:rPr lang="ru-RU" dirty="0"/>
              <a:t>чемпионка по спортивной гимнастике, воспитанница Ленинска – Кузнецкой детской спортивной школы олимпийского движения. Сейчас вместе с семьей живет в США</a:t>
            </a:r>
            <a:r>
              <a:rPr lang="ru-RU" dirty="0" smtClean="0"/>
              <a:t>.</a:t>
            </a:r>
          </a:p>
          <a:p>
            <a:pPr marL="109728" indent="0">
              <a:buNone/>
            </a:pPr>
            <a:r>
              <a:rPr lang="ru-RU" dirty="0"/>
              <a:t> </a:t>
            </a:r>
            <a:r>
              <a:rPr lang="ru-RU" dirty="0" smtClean="0"/>
              <a:t>                                                               (</a:t>
            </a:r>
            <a:r>
              <a:rPr lang="ru-RU" dirty="0"/>
              <a:t>Маша Филатова</a:t>
            </a:r>
            <a:r>
              <a:rPr lang="ru-RU" dirty="0" smtClean="0"/>
              <a:t>)</a:t>
            </a:r>
          </a:p>
          <a:p>
            <a:pPr marL="109728" indent="0">
              <a:buNone/>
            </a:pPr>
            <a:endParaRPr lang="ru-RU" dirty="0" smtClean="0"/>
          </a:p>
          <a:p>
            <a:pPr marL="109728" indent="0">
              <a:buNone/>
            </a:pPr>
            <a:r>
              <a:rPr lang="ru-RU" dirty="0" smtClean="0"/>
              <a:t>4.Неоднократный </a:t>
            </a:r>
            <a:r>
              <a:rPr lang="ru-RU" dirty="0"/>
              <a:t>победитель и призер              соревнований по велогонкам. Чемпион  Европы, </a:t>
            </a:r>
            <a:r>
              <a:rPr lang="ru-RU" dirty="0" err="1"/>
              <a:t>беловчанин</a:t>
            </a:r>
            <a:r>
              <a:rPr lang="ru-RU" dirty="0"/>
              <a:t>? </a:t>
            </a:r>
            <a:r>
              <a:rPr lang="ru-RU" dirty="0" smtClean="0"/>
              <a:t>        </a:t>
            </a:r>
          </a:p>
          <a:p>
            <a:pPr marL="109728" indent="0">
              <a:buNone/>
            </a:pPr>
            <a:r>
              <a:rPr lang="ru-RU" dirty="0" smtClean="0"/>
              <a:t>                                                               ( </a:t>
            </a:r>
            <a:r>
              <a:rPr lang="ru-RU" dirty="0"/>
              <a:t>Евгений Петров)</a:t>
            </a:r>
          </a:p>
          <a:p>
            <a:pPr marL="109728" indent="0">
              <a:buNone/>
            </a:pPr>
            <a:endParaRPr lang="ru-RU" dirty="0"/>
          </a:p>
        </p:txBody>
      </p:sp>
    </p:spTree>
    <p:extLst>
      <p:ext uri="{BB962C8B-B14F-4D97-AF65-F5344CB8AC3E}">
        <p14:creationId xmlns:p14="http://schemas.microsoft.com/office/powerpoint/2010/main" val="648943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500"/>
                                        <p:tgtEl>
                                          <p:spTgt spid="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arn(inVertical)">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barn(inVertical)">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t>Вопросы на засыпку</a:t>
            </a:r>
          </a:p>
        </p:txBody>
      </p:sp>
      <p:sp>
        <p:nvSpPr>
          <p:cNvPr id="3" name="Объект 2"/>
          <p:cNvSpPr>
            <a:spLocks noGrp="1"/>
          </p:cNvSpPr>
          <p:nvPr>
            <p:ph idx="1"/>
          </p:nvPr>
        </p:nvSpPr>
        <p:spPr/>
        <p:txBody>
          <a:bodyPr/>
          <a:lstStyle/>
          <a:p>
            <a:pPr marL="109728" indent="0">
              <a:buNone/>
            </a:pPr>
            <a:r>
              <a:rPr lang="ru-RU" dirty="0"/>
              <a:t>5. Известный молодой киноактер из города Новокузнецка, снимается в Голливуде, режиссер фильма «Папа». </a:t>
            </a:r>
            <a:endParaRPr lang="ru-RU" dirty="0" smtClean="0"/>
          </a:p>
          <a:p>
            <a:pPr marL="109728" indent="0">
              <a:buNone/>
            </a:pPr>
            <a:r>
              <a:rPr lang="ru-RU" dirty="0" smtClean="0"/>
              <a:t>                                               (</a:t>
            </a:r>
            <a:r>
              <a:rPr lang="ru-RU" dirty="0"/>
              <a:t>Владимир Машков)  </a:t>
            </a:r>
          </a:p>
          <a:p>
            <a:pPr marL="109728" indent="0">
              <a:buNone/>
            </a:pPr>
            <a:endParaRPr lang="ru-RU" dirty="0" smtClean="0"/>
          </a:p>
          <a:p>
            <a:pPr marL="109728" indent="0">
              <a:buNone/>
            </a:pPr>
            <a:r>
              <a:rPr lang="ru-RU" dirty="0" smtClean="0"/>
              <a:t>6</a:t>
            </a:r>
            <a:r>
              <a:rPr lang="ru-RU" dirty="0"/>
              <a:t>. Ведущая канала ОРТ, окончила кемеровский медицинский институт.</a:t>
            </a:r>
          </a:p>
          <a:p>
            <a:pPr marL="109728" indent="0">
              <a:buNone/>
            </a:pPr>
            <a:r>
              <a:rPr lang="ru-RU" dirty="0"/>
              <a:t>                               </a:t>
            </a:r>
            <a:r>
              <a:rPr lang="ru-RU" dirty="0" smtClean="0"/>
              <a:t>                      </a:t>
            </a:r>
            <a:r>
              <a:rPr lang="ru-RU" dirty="0"/>
              <a:t>(Елена Малышева)</a:t>
            </a:r>
          </a:p>
          <a:p>
            <a:pPr marL="109728" indent="0">
              <a:buNone/>
            </a:pPr>
            <a:endParaRPr lang="ru-RU" dirty="0"/>
          </a:p>
        </p:txBody>
      </p:sp>
    </p:spTree>
    <p:extLst>
      <p:ext uri="{BB962C8B-B14F-4D97-AF65-F5344CB8AC3E}">
        <p14:creationId xmlns:p14="http://schemas.microsoft.com/office/powerpoint/2010/main" val="25320868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500"/>
                                        <p:tgtEl>
                                          <p:spTgt spid="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arn(inVertical)">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barn(inVertical)">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t>Вопросы на засыпку</a:t>
            </a:r>
          </a:p>
        </p:txBody>
      </p:sp>
      <p:sp>
        <p:nvSpPr>
          <p:cNvPr id="3" name="Объект 2"/>
          <p:cNvSpPr>
            <a:spLocks noGrp="1"/>
          </p:cNvSpPr>
          <p:nvPr>
            <p:ph idx="1"/>
          </p:nvPr>
        </p:nvSpPr>
        <p:spPr/>
        <p:txBody>
          <a:bodyPr>
            <a:normAutofit fontScale="92500"/>
          </a:bodyPr>
          <a:lstStyle/>
          <a:p>
            <a:pPr marL="109728" indent="0">
              <a:buNone/>
            </a:pPr>
            <a:r>
              <a:rPr lang="ru-RU" dirty="0" smtClean="0"/>
              <a:t>7. Знаменитый </a:t>
            </a:r>
            <a:r>
              <a:rPr lang="ru-RU" dirty="0"/>
              <a:t>советский актер, несколько лет был ведущим актером Кемеровского театра имени Луначарского, снимался в фильме «Ирония судьбы или с легким паром</a:t>
            </a:r>
            <a:r>
              <a:rPr lang="ru-RU" dirty="0" smtClean="0"/>
              <a:t>».</a:t>
            </a:r>
          </a:p>
          <a:p>
            <a:pPr marL="109728" indent="0">
              <a:buNone/>
            </a:pPr>
            <a:r>
              <a:rPr lang="ru-RU" dirty="0" smtClean="0"/>
              <a:t>                                                       (</a:t>
            </a:r>
            <a:r>
              <a:rPr lang="ru-RU" dirty="0"/>
              <a:t>Григорий Бурков)  </a:t>
            </a:r>
          </a:p>
          <a:p>
            <a:pPr marL="109728" indent="0">
              <a:buNone/>
            </a:pPr>
            <a:endParaRPr lang="ru-RU" dirty="0" smtClean="0"/>
          </a:p>
          <a:p>
            <a:pPr marL="109728" indent="0">
              <a:buNone/>
            </a:pPr>
            <a:r>
              <a:rPr lang="ru-RU" dirty="0" smtClean="0"/>
              <a:t>8. Известный </a:t>
            </a:r>
            <a:r>
              <a:rPr lang="ru-RU" dirty="0"/>
              <a:t>российский актер, наш земляк, снимался в фильмах «Последний бронепоезд», «Бой с тенью» и др.       </a:t>
            </a:r>
            <a:endParaRPr lang="ru-RU" dirty="0" smtClean="0"/>
          </a:p>
          <a:p>
            <a:pPr marL="109728" indent="0">
              <a:buNone/>
            </a:pPr>
            <a:r>
              <a:rPr lang="ru-RU" dirty="0" smtClean="0"/>
              <a:t>                                                             (</a:t>
            </a:r>
            <a:r>
              <a:rPr lang="ru-RU" dirty="0"/>
              <a:t>Андрей Панин) </a:t>
            </a:r>
          </a:p>
          <a:p>
            <a:pPr marL="109728" indent="0">
              <a:buNone/>
            </a:pPr>
            <a:endParaRPr lang="ru-RU" dirty="0"/>
          </a:p>
        </p:txBody>
      </p:sp>
    </p:spTree>
    <p:extLst>
      <p:ext uri="{BB962C8B-B14F-4D97-AF65-F5344CB8AC3E}">
        <p14:creationId xmlns:p14="http://schemas.microsoft.com/office/powerpoint/2010/main" val="20574711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500"/>
                                        <p:tgtEl>
                                          <p:spTgt spid="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arn(inVertical)">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barn(inVertical)">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t>Вопросы на засыпку</a:t>
            </a:r>
          </a:p>
        </p:txBody>
      </p:sp>
      <p:sp>
        <p:nvSpPr>
          <p:cNvPr id="3" name="Объект 2"/>
          <p:cNvSpPr>
            <a:spLocks noGrp="1"/>
          </p:cNvSpPr>
          <p:nvPr>
            <p:ph idx="1"/>
          </p:nvPr>
        </p:nvSpPr>
        <p:spPr/>
        <p:txBody>
          <a:bodyPr/>
          <a:lstStyle/>
          <a:p>
            <a:pPr marL="109728" indent="0">
              <a:buNone/>
            </a:pPr>
            <a:r>
              <a:rPr lang="ru-RU" dirty="0"/>
              <a:t>9. Наша область многонациональная территория. Назовите представителей коренных жителей области?           </a:t>
            </a:r>
            <a:endParaRPr lang="ru-RU" dirty="0" smtClean="0"/>
          </a:p>
          <a:p>
            <a:pPr marL="109728" indent="0">
              <a:buNone/>
            </a:pPr>
            <a:r>
              <a:rPr lang="ru-RU" dirty="0" smtClean="0"/>
              <a:t>                                                 (</a:t>
            </a:r>
            <a:r>
              <a:rPr lang="ru-RU" dirty="0"/>
              <a:t>шорцы, </a:t>
            </a:r>
            <a:r>
              <a:rPr lang="ru-RU" dirty="0" err="1"/>
              <a:t>телеуты</a:t>
            </a:r>
            <a:r>
              <a:rPr lang="ru-RU" dirty="0"/>
              <a:t>)</a:t>
            </a:r>
          </a:p>
          <a:p>
            <a:pPr marL="109728" indent="0">
              <a:buNone/>
            </a:pPr>
            <a:endParaRPr lang="ru-RU" dirty="0" smtClean="0"/>
          </a:p>
          <a:p>
            <a:pPr marL="109728" indent="0">
              <a:buNone/>
            </a:pPr>
            <a:r>
              <a:rPr lang="ru-RU" dirty="0" smtClean="0"/>
              <a:t>10</a:t>
            </a:r>
            <a:r>
              <a:rPr lang="ru-RU" dirty="0"/>
              <a:t>. Этот район Кемеровской области называют «Сибирскими Альпами». О каком месте идет речь</a:t>
            </a:r>
            <a:r>
              <a:rPr lang="ru-RU" dirty="0" smtClean="0"/>
              <a:t>?                                          </a:t>
            </a:r>
          </a:p>
          <a:p>
            <a:pPr marL="109728" indent="0">
              <a:buNone/>
            </a:pPr>
            <a:r>
              <a:rPr lang="ru-RU" dirty="0"/>
              <a:t> </a:t>
            </a:r>
            <a:r>
              <a:rPr lang="ru-RU" dirty="0" smtClean="0"/>
              <a:t>                                                (</a:t>
            </a:r>
            <a:r>
              <a:rPr lang="ru-RU" dirty="0"/>
              <a:t>Горная </a:t>
            </a:r>
            <a:r>
              <a:rPr lang="ru-RU" dirty="0" err="1"/>
              <a:t>Шория</a:t>
            </a:r>
            <a:r>
              <a:rPr lang="ru-RU" dirty="0"/>
              <a:t>)</a:t>
            </a:r>
          </a:p>
          <a:p>
            <a:pPr marL="109728" indent="0">
              <a:buNone/>
            </a:pPr>
            <a:endParaRPr lang="ru-RU" dirty="0"/>
          </a:p>
        </p:txBody>
      </p:sp>
    </p:spTree>
    <p:extLst>
      <p:ext uri="{BB962C8B-B14F-4D97-AF65-F5344CB8AC3E}">
        <p14:creationId xmlns:p14="http://schemas.microsoft.com/office/powerpoint/2010/main" val="40957033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500"/>
                                        <p:tgtEl>
                                          <p:spTgt spid="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arn(inVertical)">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barn(inVertical)">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17512"/>
            <a:ext cx="9144000" cy="6858000"/>
          </a:xfrm>
        </p:spPr>
      </p:pic>
      <p:sp>
        <p:nvSpPr>
          <p:cNvPr id="2" name="Заголовок 1"/>
          <p:cNvSpPr>
            <a:spLocks noGrp="1"/>
          </p:cNvSpPr>
          <p:nvPr>
            <p:ph type="title"/>
          </p:nvPr>
        </p:nvSpPr>
        <p:spPr>
          <a:xfrm>
            <a:off x="457200" y="2895600"/>
            <a:ext cx="8229600" cy="1066800"/>
          </a:xfrm>
        </p:spPr>
        <p:txBody>
          <a:bodyPr>
            <a:noAutofit/>
          </a:bodyPr>
          <a:lstStyle/>
          <a:p>
            <a:pPr algn="ctr"/>
            <a:r>
              <a:rPr lang="ru-RU" sz="4900" kern="0" dirty="0">
                <a:solidFill>
                  <a:srgbClr val="FFC000"/>
                </a:solidFill>
                <a:latin typeface="Arial Black"/>
              </a:rPr>
              <a:t>Поздравляем команду – </a:t>
            </a:r>
            <a:r>
              <a:rPr lang="ru-RU" sz="4900" kern="0" dirty="0" smtClean="0">
                <a:solidFill>
                  <a:srgbClr val="FFC000"/>
                </a:solidFill>
                <a:latin typeface="Arial Black"/>
              </a:rPr>
              <a:t>победительницу!</a:t>
            </a:r>
            <a:endParaRPr lang="ru-RU" sz="4900" dirty="0">
              <a:solidFill>
                <a:srgbClr val="FFC000"/>
              </a:solidFill>
            </a:endParaRPr>
          </a:p>
        </p:txBody>
      </p:sp>
    </p:spTree>
    <p:extLst>
      <p:ext uri="{BB962C8B-B14F-4D97-AF65-F5344CB8AC3E}">
        <p14:creationId xmlns:p14="http://schemas.microsoft.com/office/powerpoint/2010/main" val="31089443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4" presetClass="emph" presetSubtype="0" fill="hold" grpId="0" nodeType="after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2"/>
                                        </p:tgtEl>
                                        <p:attrNameLst>
                                          <p:attrName>ppt_x</p:attrName>
                                          <p:attrName>ppt_y</p:attrName>
                                        </p:attrNameLst>
                                      </p:cBhvr>
                                    </p:animMotion>
                                    <p:animRot by="1500000">
                                      <p:cBhvr>
                                        <p:cTn id="7" dur="125" fill="hold">
                                          <p:stCondLst>
                                            <p:cond delay="0"/>
                                          </p:stCondLst>
                                        </p:cTn>
                                        <p:tgtEl>
                                          <p:spTgt spid="2"/>
                                        </p:tgtEl>
                                        <p:attrNameLst>
                                          <p:attrName>r</p:attrName>
                                        </p:attrNameLst>
                                      </p:cBhvr>
                                    </p:animRot>
                                    <p:animRot by="-1500000">
                                      <p:cBhvr>
                                        <p:cTn id="8" dur="125" fill="hold">
                                          <p:stCondLst>
                                            <p:cond delay="125"/>
                                          </p:stCondLst>
                                        </p:cTn>
                                        <p:tgtEl>
                                          <p:spTgt spid="2"/>
                                        </p:tgtEl>
                                        <p:attrNameLst>
                                          <p:attrName>r</p:attrName>
                                        </p:attrNameLst>
                                      </p:cBhvr>
                                    </p:animRot>
                                    <p:animRot by="-1500000">
                                      <p:cBhvr>
                                        <p:cTn id="9" dur="125" fill="hold">
                                          <p:stCondLst>
                                            <p:cond delay="250"/>
                                          </p:stCondLst>
                                        </p:cTn>
                                        <p:tgtEl>
                                          <p:spTgt spid="2"/>
                                        </p:tgtEl>
                                        <p:attrNameLst>
                                          <p:attrName>r</p:attrName>
                                        </p:attrNameLst>
                                      </p:cBhvr>
                                    </p:animRot>
                                    <p:animRot by="1500000">
                                      <p:cBhvr>
                                        <p:cTn id="10" dur="125" fill="hold">
                                          <p:stCondLst>
                                            <p:cond delay="375"/>
                                          </p:stCondLst>
                                        </p:cTn>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pPr marL="109728" indent="0">
              <a:buNone/>
            </a:pPr>
            <a:r>
              <a:rPr lang="ru-RU" dirty="0"/>
              <a:t>	Кузбасс славится углем. Залежи этого полезного ископаемого огромны. Назовите человека, который открыл залежи угля в Кузбассе. В Кемерово на одной из красивейших площадей стоит памятник этому человеку.                    </a:t>
            </a:r>
          </a:p>
          <a:p>
            <a:pPr marL="109728" indent="0">
              <a:buNone/>
            </a:pPr>
            <a:r>
              <a:rPr lang="ru-RU" dirty="0"/>
              <a:t>                                                                                  (Михайло Волков)</a:t>
            </a:r>
          </a:p>
          <a:p>
            <a:endParaRPr lang="ru-RU" dirty="0"/>
          </a:p>
        </p:txBody>
      </p:sp>
      <p:sp>
        <p:nvSpPr>
          <p:cNvPr id="4" name="Управляющая кнопка: назад 3">
            <a:hlinkClick r:id="rId2" action="ppaction://hlinksldjump" highlightClick="1"/>
          </p:cNvPr>
          <p:cNvSpPr/>
          <p:nvPr/>
        </p:nvSpPr>
        <p:spPr>
          <a:xfrm>
            <a:off x="8100392" y="5733256"/>
            <a:ext cx="864096" cy="864096"/>
          </a:xfrm>
          <a:prstGeom prst="actionButtonBackPrevious">
            <a:avLst/>
          </a:prstGeom>
          <a:solidFill>
            <a:srgbClr val="FF00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3090964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pPr marL="109728" indent="0">
              <a:buNone/>
            </a:pPr>
            <a:r>
              <a:rPr lang="ru-RU" dirty="0"/>
              <a:t>	Белово – один из старейших городов </a:t>
            </a:r>
            <a:r>
              <a:rPr lang="ru-RU" dirty="0" err="1"/>
              <a:t>Кубасса</a:t>
            </a:r>
            <a:r>
              <a:rPr lang="ru-RU" dirty="0"/>
              <a:t>. Кто является основателем нашего города? </a:t>
            </a:r>
          </a:p>
          <a:p>
            <a:pPr marL="109728" indent="0">
              <a:buNone/>
            </a:pPr>
            <a:r>
              <a:rPr lang="ru-RU" dirty="0"/>
              <a:t>                                                                                         (Федор Белов)</a:t>
            </a:r>
          </a:p>
          <a:p>
            <a:pPr marL="109728" indent="0">
              <a:buNone/>
            </a:pPr>
            <a:endParaRPr lang="ru-RU" dirty="0"/>
          </a:p>
        </p:txBody>
      </p:sp>
      <p:sp>
        <p:nvSpPr>
          <p:cNvPr id="4" name="Управляющая кнопка: назад 3">
            <a:hlinkClick r:id="rId2" action="ppaction://hlinksldjump" highlightClick="1"/>
          </p:cNvPr>
          <p:cNvSpPr/>
          <p:nvPr/>
        </p:nvSpPr>
        <p:spPr>
          <a:xfrm>
            <a:off x="8100392" y="5733256"/>
            <a:ext cx="864096" cy="864096"/>
          </a:xfrm>
          <a:prstGeom prst="actionButtonBackPrevious">
            <a:avLst/>
          </a:prstGeom>
          <a:solidFill>
            <a:srgbClr val="FF00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3439447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pPr marL="109728" indent="0">
              <a:buNone/>
            </a:pPr>
            <a:r>
              <a:rPr lang="ru-RU" dirty="0"/>
              <a:t>Наш земляк, актер театра и кино, режиссер, часто снимается в комедийных фильмах? </a:t>
            </a:r>
          </a:p>
          <a:p>
            <a:pPr marL="109728" indent="0">
              <a:buNone/>
            </a:pPr>
            <a:r>
              <a:rPr lang="ru-RU" dirty="0"/>
              <a:t>                                                                 </a:t>
            </a:r>
            <a:endParaRPr lang="ru-RU" dirty="0" smtClean="0"/>
          </a:p>
          <a:p>
            <a:pPr marL="109728" indent="0">
              <a:buNone/>
            </a:pPr>
            <a:r>
              <a:rPr lang="ru-RU" dirty="0" smtClean="0"/>
              <a:t>(</a:t>
            </a:r>
            <a:r>
              <a:rPr lang="ru-RU" dirty="0"/>
              <a:t>Александр Панкратов -Черный)</a:t>
            </a:r>
          </a:p>
          <a:p>
            <a:pPr marL="109728" indent="0">
              <a:buNone/>
            </a:pPr>
            <a:endParaRPr lang="ru-RU" dirty="0"/>
          </a:p>
        </p:txBody>
      </p:sp>
      <p:sp>
        <p:nvSpPr>
          <p:cNvPr id="4" name="Управляющая кнопка: назад 3">
            <a:hlinkClick r:id="rId2" action="ppaction://hlinksldjump" highlightClick="1"/>
          </p:cNvPr>
          <p:cNvSpPr/>
          <p:nvPr/>
        </p:nvSpPr>
        <p:spPr>
          <a:xfrm>
            <a:off x="8100392" y="5733256"/>
            <a:ext cx="864096" cy="864096"/>
          </a:xfrm>
          <a:prstGeom prst="actionButtonBackPrevious">
            <a:avLst/>
          </a:prstGeom>
          <a:solidFill>
            <a:srgbClr val="FF00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37579049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arn(inVertical)">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pPr marL="109728" indent="0">
              <a:buNone/>
            </a:pPr>
            <a:r>
              <a:rPr lang="ru-RU" dirty="0" smtClean="0"/>
              <a:t> </a:t>
            </a:r>
            <a:r>
              <a:rPr lang="ru-RU" dirty="0"/>
              <a:t>Её имя – Алла, родилась в деревне </a:t>
            </a:r>
            <a:r>
              <a:rPr lang="ru-RU" dirty="0" err="1"/>
              <a:t>Уроп</a:t>
            </a:r>
            <a:r>
              <a:rPr lang="ru-RU" dirty="0"/>
              <a:t> Беловского района, а училась в средней школе № 12 п. </a:t>
            </a:r>
            <a:r>
              <a:rPr lang="ru-RU" dirty="0" err="1"/>
              <a:t>Инской</a:t>
            </a:r>
            <a:r>
              <a:rPr lang="ru-RU" dirty="0"/>
              <a:t>. Сегодня – известная эстрадная певица. </a:t>
            </a:r>
          </a:p>
          <a:p>
            <a:pPr marL="109728" indent="0">
              <a:buNone/>
            </a:pPr>
            <a:r>
              <a:rPr lang="ru-RU" dirty="0"/>
              <a:t>                                                                                         (Маша Распутина)</a:t>
            </a:r>
          </a:p>
          <a:p>
            <a:pPr marL="109728" indent="0">
              <a:buNone/>
            </a:pPr>
            <a:endParaRPr lang="ru-RU" dirty="0"/>
          </a:p>
        </p:txBody>
      </p:sp>
      <p:sp>
        <p:nvSpPr>
          <p:cNvPr id="4" name="Управляющая кнопка: назад 3">
            <a:hlinkClick r:id="rId2" action="ppaction://hlinksldjump" highlightClick="1"/>
          </p:cNvPr>
          <p:cNvSpPr/>
          <p:nvPr/>
        </p:nvSpPr>
        <p:spPr>
          <a:xfrm>
            <a:off x="8100392" y="5733256"/>
            <a:ext cx="864096" cy="864096"/>
          </a:xfrm>
          <a:prstGeom prst="actionButtonBackPrevious">
            <a:avLst/>
          </a:prstGeom>
          <a:solidFill>
            <a:srgbClr val="FF00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17593012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a:xfrm>
            <a:off x="457200" y="836712"/>
            <a:ext cx="8229600" cy="5328592"/>
          </a:xfrm>
        </p:spPr>
        <p:txBody>
          <a:bodyPr>
            <a:normAutofit fontScale="92500"/>
          </a:bodyPr>
          <a:lstStyle/>
          <a:p>
            <a:pPr marL="109728" indent="0">
              <a:buNone/>
            </a:pPr>
            <a:r>
              <a:rPr lang="ru-RU" dirty="0" err="1"/>
              <a:t>Кемеровчанка</a:t>
            </a:r>
            <a:r>
              <a:rPr lang="ru-RU" dirty="0"/>
              <a:t>. В годы Великой Отечественной войны добровольно ушла в партизанский отряд, действовавший под Москвой, в который потом  попала и Зоя Космодемьянская. Она бесстрашно переходила линию фронта, выполняя  разведывательные операции. Отряд попал в засаду, и тяжело раненая разведчица оказалась в фашистском плену. После страшных пыток и истязаний, не выпытав ни слова, фашисты повесили девушку. Посмертно она награждена орденом «Герой Советского Союза», а одна из улиц Белово носит ее имя и звезда.  Назовите ее.                                                                        </a:t>
            </a:r>
            <a:endParaRPr lang="ru-RU" dirty="0" smtClean="0"/>
          </a:p>
          <a:p>
            <a:pPr marL="109728" indent="0">
              <a:buNone/>
            </a:pPr>
            <a:r>
              <a:rPr lang="ru-RU" dirty="0" smtClean="0"/>
              <a:t>(</a:t>
            </a:r>
            <a:r>
              <a:rPr lang="ru-RU" dirty="0"/>
              <a:t>Вера Волошина)</a:t>
            </a:r>
          </a:p>
        </p:txBody>
      </p:sp>
      <p:sp>
        <p:nvSpPr>
          <p:cNvPr id="4" name="Управляющая кнопка: назад 3">
            <a:hlinkClick r:id="rId2" action="ppaction://hlinksldjump" highlightClick="1"/>
          </p:cNvPr>
          <p:cNvSpPr/>
          <p:nvPr/>
        </p:nvSpPr>
        <p:spPr>
          <a:xfrm>
            <a:off x="8100392" y="5733256"/>
            <a:ext cx="864096" cy="864096"/>
          </a:xfrm>
          <a:prstGeom prst="actionButtonBackPrevious">
            <a:avLst/>
          </a:prstGeom>
          <a:solidFill>
            <a:srgbClr val="FF00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34201943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fontScale="92500" lnSpcReduction="10000"/>
          </a:bodyPr>
          <a:lstStyle/>
          <a:p>
            <a:pPr marL="109728" indent="0">
              <a:buNone/>
            </a:pPr>
            <a:r>
              <a:rPr lang="ru-RU" dirty="0"/>
              <a:t>Медсестра из Ленинска – Кузнецкого  в боях под </a:t>
            </a:r>
            <a:r>
              <a:rPr lang="ru-RU" dirty="0" err="1"/>
              <a:t>Воронежом</a:t>
            </a:r>
            <a:r>
              <a:rPr lang="ru-RU" dirty="0"/>
              <a:t>, на Курской дуге в составе 303 стрелковой дивизии была тяжело ранена. Потеряв руки и ноги, она продолжала бороться, выступала на предприятиях, по радио и в газетах. Награждена высшей наградой Международного Красного креста. Медалью </a:t>
            </a:r>
            <a:r>
              <a:rPr lang="ru-RU" dirty="0" err="1"/>
              <a:t>Флоренс</a:t>
            </a:r>
            <a:r>
              <a:rPr lang="ru-RU" dirty="0"/>
              <a:t> </a:t>
            </a:r>
            <a:r>
              <a:rPr lang="ru-RU" dirty="0" err="1"/>
              <a:t>Найтли</a:t>
            </a:r>
            <a:r>
              <a:rPr lang="ru-RU" dirty="0"/>
              <a:t> и удостоена звания Герой Советского Союза. Назовите ее?</a:t>
            </a:r>
          </a:p>
          <a:p>
            <a:pPr marL="109728" indent="0">
              <a:buNone/>
            </a:pPr>
            <a:r>
              <a:rPr lang="ru-RU" dirty="0"/>
              <a:t>                                                             </a:t>
            </a:r>
            <a:endParaRPr lang="ru-RU" dirty="0" smtClean="0"/>
          </a:p>
          <a:p>
            <a:pPr marL="109728" indent="0">
              <a:buNone/>
            </a:pPr>
            <a:r>
              <a:rPr lang="ru-RU" dirty="0" smtClean="0"/>
              <a:t> </a:t>
            </a:r>
            <a:r>
              <a:rPr lang="ru-RU" dirty="0"/>
              <a:t>(Зинаида </a:t>
            </a:r>
            <a:r>
              <a:rPr lang="ru-RU" dirty="0" err="1"/>
              <a:t>Туснолобова</a:t>
            </a:r>
            <a:r>
              <a:rPr lang="ru-RU" dirty="0"/>
              <a:t> – Марченко)</a:t>
            </a:r>
          </a:p>
          <a:p>
            <a:pPr marL="109728" indent="0">
              <a:buNone/>
            </a:pPr>
            <a:endParaRPr lang="ru-RU" dirty="0"/>
          </a:p>
        </p:txBody>
      </p:sp>
      <p:sp>
        <p:nvSpPr>
          <p:cNvPr id="4" name="Управляющая кнопка: назад 3">
            <a:hlinkClick r:id="rId2" action="ppaction://hlinksldjump" highlightClick="1"/>
          </p:cNvPr>
          <p:cNvSpPr/>
          <p:nvPr/>
        </p:nvSpPr>
        <p:spPr>
          <a:xfrm>
            <a:off x="8100392" y="5733256"/>
            <a:ext cx="864096" cy="864096"/>
          </a:xfrm>
          <a:prstGeom prst="actionButtonBackPrevious">
            <a:avLst/>
          </a:prstGeom>
          <a:solidFill>
            <a:srgbClr val="FF00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36477179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arn(inVertical)">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a:xfrm>
            <a:off x="457200" y="1052736"/>
            <a:ext cx="8229600" cy="5256584"/>
          </a:xfrm>
        </p:spPr>
        <p:txBody>
          <a:bodyPr>
            <a:normAutofit/>
          </a:bodyPr>
          <a:lstStyle/>
          <a:p>
            <a:pPr marL="109728" indent="0">
              <a:buNone/>
            </a:pPr>
            <a:r>
              <a:rPr lang="ru-RU" dirty="0"/>
              <a:t>	Иван Павлович Бардин. Одна из улиц Новокузнецка носит его  имя. Как вы считаете, кто этот человек?</a:t>
            </a:r>
          </a:p>
          <a:p>
            <a:pPr marL="109728" indent="0">
              <a:buNone/>
            </a:pPr>
            <a:r>
              <a:rPr lang="ru-RU" dirty="0"/>
              <a:t>                                 а) Известный революционер</a:t>
            </a:r>
          </a:p>
          <a:p>
            <a:pPr marL="109728" indent="0">
              <a:buNone/>
            </a:pPr>
            <a:r>
              <a:rPr lang="ru-RU" dirty="0"/>
              <a:t>                                  б) Главный </a:t>
            </a:r>
            <a:r>
              <a:rPr lang="ru-RU" dirty="0" smtClean="0"/>
              <a:t>инженер,</a:t>
            </a:r>
          </a:p>
          <a:p>
            <a:pPr marL="109728" indent="0">
              <a:buNone/>
            </a:pPr>
            <a:r>
              <a:rPr lang="ru-RU" dirty="0"/>
              <a:t> </a:t>
            </a:r>
            <a:r>
              <a:rPr lang="ru-RU" dirty="0" smtClean="0"/>
              <a:t>                                       строивший </a:t>
            </a:r>
            <a:r>
              <a:rPr lang="ru-RU" dirty="0"/>
              <a:t>Кузнецкий     </a:t>
            </a:r>
            <a:endParaRPr lang="ru-RU" dirty="0" smtClean="0"/>
          </a:p>
          <a:p>
            <a:pPr marL="109728" indent="0">
              <a:buNone/>
            </a:pPr>
            <a:r>
              <a:rPr lang="ru-RU" dirty="0"/>
              <a:t> </a:t>
            </a:r>
            <a:r>
              <a:rPr lang="ru-RU" dirty="0" smtClean="0"/>
              <a:t>                                   металлургический </a:t>
            </a:r>
            <a:r>
              <a:rPr lang="ru-RU" dirty="0"/>
              <a:t>комбинат</a:t>
            </a:r>
          </a:p>
          <a:p>
            <a:pPr marL="109728" indent="0">
              <a:buNone/>
            </a:pPr>
            <a:r>
              <a:rPr lang="ru-RU" dirty="0"/>
              <a:t>                                    в) Известный шахтер</a:t>
            </a:r>
          </a:p>
          <a:p>
            <a:pPr marL="109728" indent="0">
              <a:buNone/>
            </a:pPr>
            <a:r>
              <a:rPr lang="ru-RU" dirty="0"/>
              <a:t>                                   г) </a:t>
            </a:r>
            <a:r>
              <a:rPr lang="ru-RU" dirty="0" smtClean="0"/>
              <a:t>Железнодорожник</a:t>
            </a:r>
          </a:p>
          <a:p>
            <a:pPr marL="109728" indent="0">
              <a:buNone/>
            </a:pPr>
            <a:endParaRPr lang="ru-RU" dirty="0"/>
          </a:p>
          <a:p>
            <a:pPr marL="109728" indent="0">
              <a:buNone/>
            </a:pPr>
            <a:r>
              <a:rPr lang="ru-RU" dirty="0"/>
              <a:t>                                              б)  </a:t>
            </a:r>
          </a:p>
        </p:txBody>
      </p:sp>
    </p:spTree>
    <p:extLst>
      <p:ext uri="{BB962C8B-B14F-4D97-AF65-F5344CB8AC3E}">
        <p14:creationId xmlns:p14="http://schemas.microsoft.com/office/powerpoint/2010/main" val="50288398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a:xfrm>
            <a:off x="457200" y="1484784"/>
            <a:ext cx="8229600" cy="4325112"/>
          </a:xfrm>
        </p:spPr>
        <p:txBody>
          <a:bodyPr>
            <a:normAutofit fontScale="85000" lnSpcReduction="10000"/>
          </a:bodyPr>
          <a:lstStyle/>
          <a:p>
            <a:pPr marL="109728" indent="0">
              <a:buNone/>
            </a:pPr>
            <a:r>
              <a:rPr lang="ru-RU" dirty="0" err="1"/>
              <a:t>Себальд</a:t>
            </a:r>
            <a:r>
              <a:rPr lang="ru-RU" dirty="0"/>
              <a:t>  </a:t>
            </a:r>
            <a:r>
              <a:rPr lang="ru-RU" dirty="0" err="1"/>
              <a:t>Юстинус</a:t>
            </a:r>
            <a:r>
              <a:rPr lang="ru-RU" dirty="0"/>
              <a:t>  </a:t>
            </a:r>
            <a:r>
              <a:rPr lang="ru-RU" dirty="0" err="1"/>
              <a:t>Рутгерс</a:t>
            </a:r>
            <a:r>
              <a:rPr lang="ru-RU" dirty="0"/>
              <a:t>. Его именем названа одна из  улиц в г. Кемерово. Как вы думаете, кто этот человек? Какой вклад он внес в развитие Кузбасса?</a:t>
            </a:r>
          </a:p>
          <a:p>
            <a:pPr marL="109728" indent="0">
              <a:buNone/>
            </a:pPr>
            <a:r>
              <a:rPr lang="ru-RU" dirty="0"/>
              <a:t>                                   а) Знаменитый революционер</a:t>
            </a:r>
          </a:p>
          <a:p>
            <a:pPr marL="109728" indent="0">
              <a:buNone/>
            </a:pPr>
            <a:r>
              <a:rPr lang="ru-RU" dirty="0"/>
              <a:t>                                   б) Известный металлург</a:t>
            </a:r>
          </a:p>
          <a:p>
            <a:pPr marL="109728" indent="0">
              <a:buNone/>
            </a:pPr>
            <a:r>
              <a:rPr lang="ru-RU" dirty="0"/>
              <a:t>                                   в) Председатель  правления автономной индустриальной колонии «Кузбасс», которая ставила задачу восстановления и дальнейшего развития угольной промышленности в Кузбассе в 20-х годах прошлого века</a:t>
            </a:r>
            <a:r>
              <a:rPr lang="ru-RU" dirty="0" smtClean="0"/>
              <a:t>.</a:t>
            </a:r>
          </a:p>
          <a:p>
            <a:pPr marL="109728" indent="0">
              <a:buNone/>
            </a:pPr>
            <a:endParaRPr lang="ru-RU" dirty="0"/>
          </a:p>
          <a:p>
            <a:pPr marL="109728" indent="0">
              <a:buNone/>
            </a:pPr>
            <a:r>
              <a:rPr lang="ru-RU" dirty="0"/>
              <a:t>                                                в)</a:t>
            </a:r>
          </a:p>
        </p:txBody>
      </p:sp>
    </p:spTree>
    <p:extLst>
      <p:ext uri="{BB962C8B-B14F-4D97-AF65-F5344CB8AC3E}">
        <p14:creationId xmlns:p14="http://schemas.microsoft.com/office/powerpoint/2010/main" val="353127927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fontScale="70000" lnSpcReduction="20000"/>
          </a:bodyPr>
          <a:lstStyle/>
          <a:p>
            <a:pPr marL="109728" indent="0">
              <a:buNone/>
            </a:pPr>
            <a:r>
              <a:rPr lang="ru-RU" dirty="0"/>
              <a:t>	Большую роль в уничтожении банды Соловьева, действовавшей в               1922 году в Хакассии и на  юге  Кузбасса, сыграли части особого назначения (ЧОН) под руководством молодого 19-летнего, но талантливого командира гражданской войны. В конце декабря 1922 г. отряд под его командованием осуществил штурм Поднебесного Зуба, где укрывалась банда. Крутые обледенелые скалы, сильный мороз, разреженный воздух. Но, несмотря на трудности, банда была уничтожена. Эти события нашли свое отражение в художественном фильме «Хозяин тайги». Позднее молодой командир стал знаменитым писателем. Его произведения для детей вошли в школьную программу: сказка «Горячий камень», «Сказка о </a:t>
            </a:r>
            <a:r>
              <a:rPr lang="ru-RU" dirty="0" err="1"/>
              <a:t>Мальчише</a:t>
            </a:r>
            <a:r>
              <a:rPr lang="ru-RU" dirty="0"/>
              <a:t> – </a:t>
            </a:r>
            <a:r>
              <a:rPr lang="ru-RU" dirty="0" err="1"/>
              <a:t>кибальчише</a:t>
            </a:r>
            <a:r>
              <a:rPr lang="ru-RU" dirty="0"/>
              <a:t>», повести «РВС» и «Школа», «Тимур и его команда». Назовите этого писателя? </a:t>
            </a:r>
          </a:p>
          <a:p>
            <a:pPr marL="109728" indent="0">
              <a:buNone/>
            </a:pPr>
            <a:r>
              <a:rPr lang="ru-RU" dirty="0"/>
              <a:t>                                                                                            (Аркадий Гайдар)</a:t>
            </a:r>
          </a:p>
          <a:p>
            <a:pPr marL="109728" indent="0">
              <a:buNone/>
            </a:pPr>
            <a:endParaRPr lang="ru-RU" dirty="0"/>
          </a:p>
        </p:txBody>
      </p:sp>
    </p:spTree>
    <p:extLst>
      <p:ext uri="{BB962C8B-B14F-4D97-AF65-F5344CB8AC3E}">
        <p14:creationId xmlns:p14="http://schemas.microsoft.com/office/powerpoint/2010/main" val="117276778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pPr marL="109728" indent="0">
              <a:buNone/>
            </a:pPr>
            <a:r>
              <a:rPr lang="ru-RU" dirty="0"/>
              <a:t>Автор «Похождений бравого солдата Швейка», в 1918 году был начальником интернационального отделения Пятой Армии. Много сделал по освобождению Сибири и Кузбасса от </a:t>
            </a:r>
            <a:r>
              <a:rPr lang="ru-RU" dirty="0" err="1"/>
              <a:t>белочехов</a:t>
            </a:r>
            <a:r>
              <a:rPr lang="ru-RU" dirty="0"/>
              <a:t>. Свидетельством этому является памятник в городе Мариинске. Назовите этого писателя? </a:t>
            </a:r>
            <a:endParaRPr lang="ru-RU" dirty="0" smtClean="0"/>
          </a:p>
          <a:p>
            <a:pPr marL="109728" indent="0">
              <a:buNone/>
            </a:pPr>
            <a:endParaRPr lang="ru-RU" dirty="0"/>
          </a:p>
          <a:p>
            <a:pPr marL="109728" indent="0">
              <a:buNone/>
            </a:pPr>
            <a:r>
              <a:rPr lang="ru-RU" dirty="0" smtClean="0"/>
              <a:t>(</a:t>
            </a:r>
            <a:r>
              <a:rPr lang="ru-RU" dirty="0"/>
              <a:t>Ярослав Гашек)</a:t>
            </a:r>
          </a:p>
        </p:txBody>
      </p:sp>
      <p:sp>
        <p:nvSpPr>
          <p:cNvPr id="4" name="Управляющая кнопка: назад 3">
            <a:hlinkClick r:id="rId2" action="ppaction://hlinksldjump" highlightClick="1"/>
          </p:cNvPr>
          <p:cNvSpPr/>
          <p:nvPr/>
        </p:nvSpPr>
        <p:spPr>
          <a:xfrm>
            <a:off x="8100392" y="5733256"/>
            <a:ext cx="864096" cy="864096"/>
          </a:xfrm>
          <a:prstGeom prst="actionButtonBackPrevious">
            <a:avLst/>
          </a:prstGeom>
          <a:solidFill>
            <a:srgbClr val="FF00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1782970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arn(inVertical)">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pPr marL="109728" indent="0">
              <a:buNone/>
            </a:pPr>
            <a:r>
              <a:rPr lang="ru-RU" dirty="0"/>
              <a:t>Сибирь – это место ссылки многих писателей, поэтов, ученых</a:t>
            </a:r>
            <a:r>
              <a:rPr lang="ru-RU" dirty="0" smtClean="0"/>
              <a:t>. В </a:t>
            </a:r>
            <a:r>
              <a:rPr lang="ru-RU" dirty="0"/>
              <a:t>Новокузнецке есть домик – музей, в котором жил и работал известный русский писатель, чье произведения, вам хорошо знакомы и считаются классикой мировой литературы. Назовите писателя? </a:t>
            </a:r>
            <a:endParaRPr lang="ru-RU" dirty="0" smtClean="0"/>
          </a:p>
          <a:p>
            <a:pPr marL="109728" indent="0">
              <a:buNone/>
            </a:pPr>
            <a:r>
              <a:rPr lang="ru-RU" dirty="0" smtClean="0"/>
              <a:t>(</a:t>
            </a:r>
            <a:r>
              <a:rPr lang="ru-RU" dirty="0"/>
              <a:t>Н.Ф. Достоевский)</a:t>
            </a:r>
          </a:p>
        </p:txBody>
      </p:sp>
      <p:sp>
        <p:nvSpPr>
          <p:cNvPr id="4" name="Управляющая кнопка: назад 3">
            <a:hlinkClick r:id="rId2" action="ppaction://hlinksldjump" highlightClick="1"/>
          </p:cNvPr>
          <p:cNvSpPr/>
          <p:nvPr/>
        </p:nvSpPr>
        <p:spPr>
          <a:xfrm>
            <a:off x="8100392" y="5733256"/>
            <a:ext cx="864096" cy="864096"/>
          </a:xfrm>
          <a:prstGeom prst="actionButtonBackPrevious">
            <a:avLst/>
          </a:prstGeom>
          <a:solidFill>
            <a:srgbClr val="FF00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40178047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fontScale="92500" lnSpcReduction="20000"/>
          </a:bodyPr>
          <a:lstStyle/>
          <a:p>
            <a:pPr marL="109728" indent="0">
              <a:buNone/>
            </a:pPr>
            <a:r>
              <a:rPr lang="ru-RU" dirty="0"/>
              <a:t>Этот поэт побывал в Кузбассе в годы первых пятилеток. В стихотворении «Сказание о людях Кузнецка» описано в каких сложнейших условиях и с  какой самоотверженностью люди строили  один из крупнейших металлургических комбинатов – КМК он писал                                                                   «Я знаю. Город будет,</a:t>
            </a:r>
          </a:p>
          <a:p>
            <a:pPr marL="109728" indent="0">
              <a:buNone/>
            </a:pPr>
            <a:r>
              <a:rPr lang="ru-RU" dirty="0"/>
              <a:t>Я знаю, саду – </a:t>
            </a:r>
            <a:r>
              <a:rPr lang="ru-RU" dirty="0" err="1"/>
              <a:t>цвесть</a:t>
            </a:r>
            <a:r>
              <a:rPr lang="ru-RU" dirty="0"/>
              <a:t>,</a:t>
            </a:r>
          </a:p>
          <a:p>
            <a:pPr marL="109728" indent="0">
              <a:buNone/>
            </a:pPr>
            <a:r>
              <a:rPr lang="ru-RU" dirty="0" smtClean="0"/>
              <a:t>Пока </a:t>
            </a:r>
            <a:r>
              <a:rPr lang="ru-RU" dirty="0"/>
              <a:t>такие </a:t>
            </a:r>
            <a:r>
              <a:rPr lang="ru-RU" dirty="0" smtClean="0"/>
              <a:t>люди</a:t>
            </a:r>
          </a:p>
          <a:p>
            <a:pPr marL="109728" indent="0">
              <a:buNone/>
            </a:pPr>
            <a:r>
              <a:rPr lang="ru-RU" dirty="0" smtClean="0"/>
              <a:t>В </a:t>
            </a:r>
            <a:r>
              <a:rPr lang="ru-RU" dirty="0"/>
              <a:t>Стране Советской есть»</a:t>
            </a:r>
          </a:p>
          <a:p>
            <a:pPr marL="109728" indent="0">
              <a:buNone/>
            </a:pPr>
            <a:r>
              <a:rPr lang="ru-RU" dirty="0"/>
              <a:t>Назовите поэта?                                          </a:t>
            </a:r>
            <a:endParaRPr lang="ru-RU" dirty="0" smtClean="0"/>
          </a:p>
          <a:p>
            <a:pPr marL="109728" indent="0">
              <a:buNone/>
            </a:pPr>
            <a:r>
              <a:rPr lang="ru-RU" dirty="0" smtClean="0"/>
              <a:t>                                                </a:t>
            </a:r>
            <a:r>
              <a:rPr lang="ru-RU" dirty="0"/>
              <a:t>(В. Маяковский)</a:t>
            </a:r>
          </a:p>
          <a:p>
            <a:pPr marL="109728" indent="0">
              <a:buNone/>
            </a:pPr>
            <a:endParaRPr lang="ru-RU" dirty="0"/>
          </a:p>
        </p:txBody>
      </p:sp>
      <p:sp>
        <p:nvSpPr>
          <p:cNvPr id="4" name="Управляющая кнопка: назад 3">
            <a:hlinkClick r:id="rId2" action="ppaction://hlinksldjump" highlightClick="1"/>
          </p:cNvPr>
          <p:cNvSpPr/>
          <p:nvPr/>
        </p:nvSpPr>
        <p:spPr>
          <a:xfrm>
            <a:off x="8100392" y="5733256"/>
            <a:ext cx="864096" cy="864096"/>
          </a:xfrm>
          <a:prstGeom prst="actionButtonBackPrevious">
            <a:avLst/>
          </a:prstGeom>
          <a:solidFill>
            <a:srgbClr val="FF00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4301315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arn(inVertical)">
                                      <p:cBhvr>
                                        <p:cTn id="10" dur="500"/>
                                        <p:tgtEl>
                                          <p:spTgt spid="3">
                                            <p:txEl>
                                              <p:pRg st="1" end="1"/>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barn(inVertical)">
                                      <p:cBhvr>
                                        <p:cTn id="13" dur="500"/>
                                        <p:tgtEl>
                                          <p:spTgt spid="3">
                                            <p:txEl>
                                              <p:pRg st="2" end="2"/>
                                            </p:txEl>
                                          </p:spTgt>
                                        </p:tgtEl>
                                      </p:cBhvr>
                                    </p:animEffect>
                                  </p:childTnLst>
                                </p:cTn>
                              </p:par>
                              <p:par>
                                <p:cTn id="14" presetID="16" presetClass="entr" presetSubtype="21"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barn(inVertical)">
                                      <p:cBhvr>
                                        <p:cTn id="16" dur="500"/>
                                        <p:tgtEl>
                                          <p:spTgt spid="3">
                                            <p:txEl>
                                              <p:pRg st="3" end="3"/>
                                            </p:txEl>
                                          </p:spTgt>
                                        </p:tgtEl>
                                      </p:cBhvr>
                                    </p:animEffect>
                                  </p:childTnLst>
                                </p:cTn>
                              </p:par>
                              <p:par>
                                <p:cTn id="17" presetID="16" presetClass="entr" presetSubtype="21"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barn(inVertical)">
                                      <p:cBhvr>
                                        <p:cTn id="19" dur="500"/>
                                        <p:tgtEl>
                                          <p:spTgt spid="3">
                                            <p:txEl>
                                              <p:pRg st="4" end="4"/>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Effect transition="in" filter="barn(inVertical)">
                                      <p:cBhvr>
                                        <p:cTn id="24"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pPr marL="109728" indent="0">
              <a:buNone/>
            </a:pPr>
            <a:r>
              <a:rPr lang="ru-RU" dirty="0"/>
              <a:t>	Летчик – космонавт, дважды герой Советского Союза, наш земляк, первый вышел в открытый космос. Назовите его?</a:t>
            </a:r>
          </a:p>
          <a:p>
            <a:pPr marL="109728" indent="0">
              <a:buNone/>
            </a:pPr>
            <a:r>
              <a:rPr lang="ru-RU" dirty="0"/>
              <a:t>                          </a:t>
            </a:r>
          </a:p>
          <a:p>
            <a:pPr marL="109728" indent="0">
              <a:buNone/>
            </a:pPr>
            <a:r>
              <a:rPr lang="ru-RU" dirty="0"/>
              <a:t>                                                                                                (Алексей Леонов)</a:t>
            </a:r>
          </a:p>
          <a:p>
            <a:pPr marL="109728" indent="0">
              <a:buNone/>
            </a:pPr>
            <a:endParaRPr lang="ru-RU" dirty="0"/>
          </a:p>
        </p:txBody>
      </p:sp>
      <p:sp>
        <p:nvSpPr>
          <p:cNvPr id="4" name="Управляющая кнопка: назад 3">
            <a:hlinkClick r:id="rId2" action="ppaction://hlinksldjump" highlightClick="1"/>
          </p:cNvPr>
          <p:cNvSpPr/>
          <p:nvPr/>
        </p:nvSpPr>
        <p:spPr>
          <a:xfrm>
            <a:off x="8100392" y="5733256"/>
            <a:ext cx="864096" cy="864096"/>
          </a:xfrm>
          <a:prstGeom prst="actionButtonBackPrevious">
            <a:avLst/>
          </a:prstGeom>
          <a:solidFill>
            <a:srgbClr val="FF00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39404679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arn(inVertical)">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pPr marL="109728" indent="0">
              <a:buNone/>
            </a:pPr>
            <a:r>
              <a:rPr lang="ru-RU" dirty="0"/>
              <a:t>Наш земляк (из города Прокопьевска), летчик – космонавт, дважды герой Советского Союза, совершил первый длительный полет в космос. При спуске на землю, его спускаемый аппарат потерял управление, произошло свободное падение. Но космонавт выжил и совершил второй полет. Назовите его имя?   </a:t>
            </a:r>
            <a:endParaRPr lang="ru-RU" dirty="0" smtClean="0"/>
          </a:p>
          <a:p>
            <a:pPr marL="109728" indent="0">
              <a:buNone/>
            </a:pPr>
            <a:r>
              <a:rPr lang="ru-RU" dirty="0"/>
              <a:t> </a:t>
            </a:r>
            <a:r>
              <a:rPr lang="ru-RU" dirty="0" smtClean="0"/>
              <a:t>                                                         (</a:t>
            </a:r>
            <a:r>
              <a:rPr lang="ru-RU" dirty="0"/>
              <a:t>Борис </a:t>
            </a:r>
            <a:r>
              <a:rPr lang="ru-RU" dirty="0" err="1"/>
              <a:t>Волынов</a:t>
            </a:r>
            <a:r>
              <a:rPr lang="ru-RU" dirty="0"/>
              <a:t>)</a:t>
            </a:r>
          </a:p>
        </p:txBody>
      </p:sp>
      <p:sp>
        <p:nvSpPr>
          <p:cNvPr id="4" name="Управляющая кнопка: назад 3">
            <a:hlinkClick r:id="rId2" action="ppaction://hlinksldjump" highlightClick="1"/>
          </p:cNvPr>
          <p:cNvSpPr/>
          <p:nvPr/>
        </p:nvSpPr>
        <p:spPr>
          <a:xfrm>
            <a:off x="8100392" y="5733256"/>
            <a:ext cx="864096" cy="864096"/>
          </a:xfrm>
          <a:prstGeom prst="actionButtonBackPrevious">
            <a:avLst/>
          </a:prstGeom>
          <a:solidFill>
            <a:srgbClr val="FF00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11579928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pPr marL="109728" indent="0">
              <a:buNone/>
            </a:pPr>
            <a:r>
              <a:rPr lang="ru-RU" dirty="0"/>
              <a:t>	Где расположен географический центр Кемеровской области? </a:t>
            </a:r>
          </a:p>
          <a:p>
            <a:pPr marL="109728" indent="0">
              <a:buNone/>
            </a:pPr>
            <a:r>
              <a:rPr lang="ru-RU" dirty="0"/>
              <a:t>                     (В  селе  Новый </a:t>
            </a:r>
            <a:r>
              <a:rPr lang="ru-RU" dirty="0" err="1"/>
              <a:t>Каракан</a:t>
            </a:r>
            <a:r>
              <a:rPr lang="ru-RU" dirty="0"/>
              <a:t> заложен камень с мемориальная плита, где указывается, что это место географический центр Кемеровской области)</a:t>
            </a:r>
          </a:p>
          <a:p>
            <a:pPr marL="109728" indent="0">
              <a:buNone/>
            </a:pPr>
            <a:endParaRPr lang="ru-RU" dirty="0"/>
          </a:p>
        </p:txBody>
      </p:sp>
      <p:sp>
        <p:nvSpPr>
          <p:cNvPr id="4" name="Управляющая кнопка: назад 3">
            <a:hlinkClick r:id="rId2" action="ppaction://hlinksldjump" highlightClick="1"/>
          </p:cNvPr>
          <p:cNvSpPr/>
          <p:nvPr/>
        </p:nvSpPr>
        <p:spPr>
          <a:xfrm>
            <a:off x="8100392" y="5733256"/>
            <a:ext cx="864096" cy="864096"/>
          </a:xfrm>
          <a:prstGeom prst="actionButtonBackPrevious">
            <a:avLst/>
          </a:prstGeom>
          <a:solidFill>
            <a:srgbClr val="FF00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341899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pPr marL="109728" indent="0">
              <a:buNone/>
            </a:pPr>
            <a:r>
              <a:rPr lang="ru-RU" dirty="0"/>
              <a:t>	В бассейне какой реки расположена наша область?</a:t>
            </a:r>
          </a:p>
          <a:p>
            <a:pPr marL="109728" indent="0">
              <a:buNone/>
            </a:pPr>
            <a:r>
              <a:rPr lang="ru-RU" dirty="0"/>
              <a:t>                                                                     </a:t>
            </a:r>
            <a:endParaRPr lang="ru-RU" dirty="0" smtClean="0"/>
          </a:p>
          <a:p>
            <a:pPr marL="109728" indent="0">
              <a:buNone/>
            </a:pPr>
            <a:r>
              <a:rPr lang="ru-RU" dirty="0" smtClean="0"/>
              <a:t>  </a:t>
            </a:r>
            <a:r>
              <a:rPr lang="ru-RU" dirty="0"/>
              <a:t>(В бассейне реки Оби)</a:t>
            </a:r>
          </a:p>
          <a:p>
            <a:pPr marL="109728" indent="0">
              <a:buNone/>
            </a:pPr>
            <a:endParaRPr lang="ru-RU" dirty="0"/>
          </a:p>
        </p:txBody>
      </p:sp>
      <p:sp>
        <p:nvSpPr>
          <p:cNvPr id="4" name="Управляющая кнопка: назад 3">
            <a:hlinkClick r:id="rId2" action="ppaction://hlinksldjump" highlightClick="1"/>
          </p:cNvPr>
          <p:cNvSpPr/>
          <p:nvPr/>
        </p:nvSpPr>
        <p:spPr>
          <a:xfrm>
            <a:off x="8100392" y="5733256"/>
            <a:ext cx="864096" cy="864096"/>
          </a:xfrm>
          <a:prstGeom prst="actionButtonBackPrevious">
            <a:avLst/>
          </a:prstGeom>
          <a:solidFill>
            <a:srgbClr val="FF00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3119666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arn(inVertical)">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pPr marL="109728" indent="0">
              <a:buNone/>
            </a:pPr>
            <a:r>
              <a:rPr lang="ru-RU" dirty="0"/>
              <a:t>Ведущим видом транспорта является:</a:t>
            </a:r>
          </a:p>
          <a:p>
            <a:pPr marL="109728" indent="0">
              <a:buNone/>
            </a:pPr>
            <a:r>
              <a:rPr lang="ru-RU" dirty="0" smtClean="0"/>
              <a:t>а</a:t>
            </a:r>
            <a:r>
              <a:rPr lang="ru-RU" dirty="0"/>
              <a:t>) речной                     </a:t>
            </a:r>
            <a:r>
              <a:rPr lang="ru-RU" dirty="0" smtClean="0"/>
              <a:t>   </a:t>
            </a:r>
            <a:r>
              <a:rPr lang="ru-RU" dirty="0"/>
              <a:t>б) авиационный</a:t>
            </a:r>
          </a:p>
          <a:p>
            <a:pPr marL="109728" indent="0">
              <a:buNone/>
            </a:pPr>
            <a:r>
              <a:rPr lang="ru-RU" dirty="0" smtClean="0"/>
              <a:t>в</a:t>
            </a:r>
            <a:r>
              <a:rPr lang="ru-RU" dirty="0"/>
              <a:t>) железнодорожный          г) автомобильный</a:t>
            </a:r>
          </a:p>
          <a:p>
            <a:pPr marL="109728" indent="0">
              <a:buNone/>
            </a:pPr>
            <a:endParaRPr lang="ru-RU" dirty="0" smtClean="0"/>
          </a:p>
          <a:p>
            <a:pPr marL="109728" indent="0">
              <a:buNone/>
            </a:pPr>
            <a:endParaRPr lang="ru-RU" dirty="0"/>
          </a:p>
          <a:p>
            <a:pPr marL="109728" indent="0">
              <a:buNone/>
            </a:pPr>
            <a:r>
              <a:rPr lang="ru-RU" dirty="0" smtClean="0"/>
              <a:t>                                            </a:t>
            </a:r>
          </a:p>
          <a:p>
            <a:pPr marL="109728" indent="0">
              <a:buNone/>
            </a:pPr>
            <a:endParaRPr lang="ru-RU" dirty="0"/>
          </a:p>
          <a:p>
            <a:pPr marL="109728" indent="0">
              <a:buNone/>
            </a:pPr>
            <a:r>
              <a:rPr lang="ru-RU" dirty="0" smtClean="0"/>
              <a:t>г)</a:t>
            </a:r>
            <a:endParaRPr lang="ru-RU" dirty="0"/>
          </a:p>
        </p:txBody>
      </p:sp>
      <p:sp>
        <p:nvSpPr>
          <p:cNvPr id="4" name="Управляющая кнопка: назад 3">
            <a:hlinkClick r:id="rId2" action="ppaction://hlinksldjump" highlightClick="1"/>
          </p:cNvPr>
          <p:cNvSpPr/>
          <p:nvPr/>
        </p:nvSpPr>
        <p:spPr>
          <a:xfrm>
            <a:off x="8100392" y="5733256"/>
            <a:ext cx="864096" cy="864096"/>
          </a:xfrm>
          <a:prstGeom prst="actionButtonBackPrevious">
            <a:avLst/>
          </a:prstGeom>
          <a:solidFill>
            <a:srgbClr val="FF00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2493837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arn(inVertical)">
                                      <p:cBhvr>
                                        <p:cTn id="10" dur="500"/>
                                        <p:tgtEl>
                                          <p:spTgt spid="3">
                                            <p:txEl>
                                              <p:pRg st="1" end="1"/>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barn(inVertical)">
                                      <p:cBhvr>
                                        <p:cTn id="13" dur="500"/>
                                        <p:tgtEl>
                                          <p:spTgt spid="3">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3">
                                            <p:txEl>
                                              <p:pRg st="7" end="7"/>
                                            </p:txEl>
                                          </p:spTgt>
                                        </p:tgtEl>
                                        <p:attrNameLst>
                                          <p:attrName>style.visibility</p:attrName>
                                        </p:attrNameLst>
                                      </p:cBhvr>
                                      <p:to>
                                        <p:strVal val="visible"/>
                                      </p:to>
                                    </p:set>
                                    <p:animEffect transition="in" filter="barn(inVertical)">
                                      <p:cBhvr>
                                        <p:cTn id="18"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pPr marL="109728" indent="0">
              <a:buNone/>
            </a:pPr>
            <a:r>
              <a:rPr lang="ru-RU" dirty="0"/>
              <a:t>В каком часовом поясе находится наша область?</a:t>
            </a:r>
          </a:p>
          <a:p>
            <a:pPr marL="109728" indent="0">
              <a:buNone/>
            </a:pPr>
            <a:r>
              <a:rPr lang="ru-RU" dirty="0"/>
              <a:t>                                                                                         </a:t>
            </a:r>
            <a:endParaRPr lang="ru-RU" dirty="0" smtClean="0"/>
          </a:p>
          <a:p>
            <a:pPr marL="109728" indent="0">
              <a:buNone/>
            </a:pPr>
            <a:r>
              <a:rPr lang="ru-RU" dirty="0" smtClean="0"/>
              <a:t>( </a:t>
            </a:r>
            <a:r>
              <a:rPr lang="ru-RU" dirty="0"/>
              <a:t>в шестом)</a:t>
            </a:r>
          </a:p>
          <a:p>
            <a:pPr marL="109728" indent="0">
              <a:buNone/>
            </a:pPr>
            <a:endParaRPr lang="ru-RU" dirty="0"/>
          </a:p>
        </p:txBody>
      </p:sp>
      <p:sp>
        <p:nvSpPr>
          <p:cNvPr id="4" name="Управляющая кнопка: назад 3">
            <a:hlinkClick r:id="rId2" action="ppaction://hlinksldjump" highlightClick="1"/>
          </p:cNvPr>
          <p:cNvSpPr/>
          <p:nvPr/>
        </p:nvSpPr>
        <p:spPr>
          <a:xfrm>
            <a:off x="8100392" y="5733256"/>
            <a:ext cx="864096" cy="864096"/>
          </a:xfrm>
          <a:prstGeom prst="actionButtonBackPrevious">
            <a:avLst/>
          </a:prstGeom>
          <a:solidFill>
            <a:srgbClr val="FF00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26387829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arn(inVertical)">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pPr marL="109728" indent="0">
              <a:buNone/>
            </a:pPr>
            <a:r>
              <a:rPr lang="ru-RU" dirty="0"/>
              <a:t>Когда образовалась Кемеровская область? </a:t>
            </a:r>
          </a:p>
          <a:p>
            <a:pPr marL="109728" indent="0">
              <a:buNone/>
            </a:pPr>
            <a:r>
              <a:rPr lang="ru-RU" dirty="0"/>
              <a:t>                                                                                     </a:t>
            </a:r>
            <a:endParaRPr lang="ru-RU" dirty="0" smtClean="0"/>
          </a:p>
          <a:p>
            <a:pPr marL="109728" indent="0">
              <a:buNone/>
            </a:pPr>
            <a:r>
              <a:rPr lang="ru-RU" dirty="0" smtClean="0"/>
              <a:t>(</a:t>
            </a:r>
            <a:r>
              <a:rPr lang="ru-RU" dirty="0"/>
              <a:t>26 января 1943г)</a:t>
            </a:r>
          </a:p>
          <a:p>
            <a:pPr marL="109728" indent="0">
              <a:buNone/>
            </a:pPr>
            <a:endParaRPr lang="ru-RU" dirty="0"/>
          </a:p>
        </p:txBody>
      </p:sp>
      <p:sp>
        <p:nvSpPr>
          <p:cNvPr id="4" name="Управляющая кнопка: назад 3">
            <a:hlinkClick r:id="rId2" action="ppaction://hlinksldjump" highlightClick="1"/>
          </p:cNvPr>
          <p:cNvSpPr/>
          <p:nvPr/>
        </p:nvSpPr>
        <p:spPr>
          <a:xfrm>
            <a:off x="8100392" y="5733256"/>
            <a:ext cx="864096" cy="864096"/>
          </a:xfrm>
          <a:prstGeom prst="actionButtonBackPrevious">
            <a:avLst/>
          </a:prstGeom>
          <a:solidFill>
            <a:srgbClr val="FF00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30139586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arn(inVertical)">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pPr marL="109728" indent="0">
              <a:buNone/>
            </a:pPr>
            <a:r>
              <a:rPr lang="ru-RU" dirty="0"/>
              <a:t>Какова разница в поясном времени с Москвой? </a:t>
            </a:r>
          </a:p>
          <a:p>
            <a:pPr marL="109728" indent="0">
              <a:buNone/>
            </a:pPr>
            <a:r>
              <a:rPr lang="ru-RU" dirty="0"/>
              <a:t>         </a:t>
            </a:r>
            <a:r>
              <a:rPr lang="ru-RU" dirty="0" smtClean="0"/>
              <a:t>                                                                                              (</a:t>
            </a:r>
            <a:r>
              <a:rPr lang="ru-RU" dirty="0"/>
              <a:t>3 часа)</a:t>
            </a:r>
          </a:p>
          <a:p>
            <a:pPr marL="109728" indent="0">
              <a:buNone/>
            </a:pPr>
            <a:endParaRPr lang="ru-RU" dirty="0"/>
          </a:p>
        </p:txBody>
      </p:sp>
      <p:sp>
        <p:nvSpPr>
          <p:cNvPr id="4" name="Управляющая кнопка: назад 3">
            <a:hlinkClick r:id="rId2" action="ppaction://hlinksldjump" highlightClick="1"/>
          </p:cNvPr>
          <p:cNvSpPr/>
          <p:nvPr/>
        </p:nvSpPr>
        <p:spPr>
          <a:xfrm>
            <a:off x="8100392" y="5733256"/>
            <a:ext cx="864096" cy="864096"/>
          </a:xfrm>
          <a:prstGeom prst="actionButtonBackPrevious">
            <a:avLst/>
          </a:prstGeom>
          <a:solidFill>
            <a:srgbClr val="FF00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20406389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pPr marL="109728" indent="0">
              <a:buNone/>
            </a:pPr>
            <a:r>
              <a:rPr lang="ru-RU" dirty="0"/>
              <a:t>Как называется самое глубокое озеро области?</a:t>
            </a:r>
          </a:p>
          <a:p>
            <a:pPr marL="109728" indent="0">
              <a:buNone/>
            </a:pPr>
            <a:r>
              <a:rPr lang="ru-RU" dirty="0"/>
              <a:t>                                                                                                (Черное)</a:t>
            </a:r>
          </a:p>
          <a:p>
            <a:pPr marL="109728" indent="0">
              <a:buNone/>
            </a:pPr>
            <a:endParaRPr lang="ru-RU" dirty="0"/>
          </a:p>
        </p:txBody>
      </p:sp>
      <p:sp>
        <p:nvSpPr>
          <p:cNvPr id="4" name="Управляющая кнопка: назад 3">
            <a:hlinkClick r:id="rId2" action="ppaction://hlinksldjump" highlightClick="1"/>
          </p:cNvPr>
          <p:cNvSpPr/>
          <p:nvPr/>
        </p:nvSpPr>
        <p:spPr>
          <a:xfrm>
            <a:off x="8100392" y="5733256"/>
            <a:ext cx="864096" cy="864096"/>
          </a:xfrm>
          <a:prstGeom prst="actionButtonBackPrevious">
            <a:avLst/>
          </a:prstGeom>
          <a:solidFill>
            <a:srgbClr val="FF00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2188518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pPr marL="109728" indent="0">
              <a:buNone/>
            </a:pPr>
            <a:r>
              <a:rPr lang="ru-RU" dirty="0"/>
              <a:t>Какие природные зоны размещаются на территории Кемеровской области? </a:t>
            </a:r>
          </a:p>
          <a:p>
            <a:pPr marL="109728" indent="0">
              <a:buNone/>
            </a:pPr>
            <a:r>
              <a:rPr lang="ru-RU" dirty="0"/>
              <a:t>                          (Тайга, смешанные леса, лесостепи, степи и высотная поясность)</a:t>
            </a:r>
          </a:p>
        </p:txBody>
      </p:sp>
      <p:sp>
        <p:nvSpPr>
          <p:cNvPr id="4" name="Управляющая кнопка: назад 3">
            <a:hlinkClick r:id="rId2" action="ppaction://hlinksldjump" highlightClick="1"/>
          </p:cNvPr>
          <p:cNvSpPr/>
          <p:nvPr/>
        </p:nvSpPr>
        <p:spPr>
          <a:xfrm>
            <a:off x="8100392" y="5733256"/>
            <a:ext cx="864096" cy="864096"/>
          </a:xfrm>
          <a:prstGeom prst="actionButtonBackPrevious">
            <a:avLst/>
          </a:prstGeom>
          <a:solidFill>
            <a:srgbClr val="FF00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3305767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pPr marL="109728" indent="0">
              <a:buNone/>
            </a:pPr>
            <a:r>
              <a:rPr lang="ru-RU" dirty="0"/>
              <a:t>Какую часть области покрывают   леса? </a:t>
            </a:r>
          </a:p>
          <a:p>
            <a:pPr marL="109728" indent="0">
              <a:buNone/>
            </a:pPr>
            <a:r>
              <a:rPr lang="ru-RU" dirty="0"/>
              <a:t>                                                                                                         (63%)</a:t>
            </a:r>
          </a:p>
          <a:p>
            <a:pPr marL="109728" indent="0">
              <a:buNone/>
            </a:pPr>
            <a:endParaRPr lang="ru-RU" dirty="0"/>
          </a:p>
        </p:txBody>
      </p:sp>
      <p:sp>
        <p:nvSpPr>
          <p:cNvPr id="4" name="Управляющая кнопка: назад 3">
            <a:hlinkClick r:id="rId2" action="ppaction://hlinksldjump" highlightClick="1"/>
          </p:cNvPr>
          <p:cNvSpPr/>
          <p:nvPr/>
        </p:nvSpPr>
        <p:spPr>
          <a:xfrm>
            <a:off x="8100392" y="5733256"/>
            <a:ext cx="864096" cy="864096"/>
          </a:xfrm>
          <a:prstGeom prst="actionButtonBackPrevious">
            <a:avLst/>
          </a:prstGeom>
          <a:solidFill>
            <a:srgbClr val="FF00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3901106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pPr marL="109728" indent="0">
              <a:buNone/>
            </a:pPr>
            <a:r>
              <a:rPr lang="ru-RU" dirty="0"/>
              <a:t>Перечислите пароды хвойных лесов области? </a:t>
            </a:r>
          </a:p>
          <a:p>
            <a:pPr marL="109728" indent="0">
              <a:buNone/>
            </a:pPr>
            <a:r>
              <a:rPr lang="ru-RU" dirty="0"/>
              <a:t>                                                               </a:t>
            </a:r>
            <a:endParaRPr lang="ru-RU" dirty="0" smtClean="0"/>
          </a:p>
          <a:p>
            <a:pPr marL="109728" indent="0">
              <a:buNone/>
            </a:pPr>
            <a:r>
              <a:rPr lang="ru-RU" dirty="0" smtClean="0"/>
              <a:t>(</a:t>
            </a:r>
            <a:r>
              <a:rPr lang="ru-RU" dirty="0"/>
              <a:t>сосна, пихта, лиственница, кедр)</a:t>
            </a:r>
          </a:p>
          <a:p>
            <a:pPr marL="109728" indent="0">
              <a:buNone/>
            </a:pPr>
            <a:endParaRPr lang="ru-RU" dirty="0"/>
          </a:p>
        </p:txBody>
      </p:sp>
      <p:sp>
        <p:nvSpPr>
          <p:cNvPr id="4" name="Управляющая кнопка: назад 3">
            <a:hlinkClick r:id="rId2" action="ppaction://hlinksldjump" highlightClick="1"/>
          </p:cNvPr>
          <p:cNvSpPr/>
          <p:nvPr/>
        </p:nvSpPr>
        <p:spPr>
          <a:xfrm>
            <a:off x="8100392" y="5733256"/>
            <a:ext cx="864096" cy="864096"/>
          </a:xfrm>
          <a:prstGeom prst="actionButtonBackPrevious">
            <a:avLst/>
          </a:prstGeom>
          <a:solidFill>
            <a:srgbClr val="FF00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38374465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arn(inVertical)">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pPr marL="109728" indent="0">
              <a:buNone/>
            </a:pPr>
            <a:r>
              <a:rPr lang="ru-RU" dirty="0"/>
              <a:t>Какая птица тайги выводит птенцов в февральскую стужу? </a:t>
            </a:r>
          </a:p>
          <a:p>
            <a:pPr marL="109728" indent="0">
              <a:buNone/>
            </a:pPr>
            <a:r>
              <a:rPr lang="ru-RU" dirty="0"/>
              <a:t>                                                                                                        (клест)</a:t>
            </a:r>
          </a:p>
          <a:p>
            <a:pPr marL="109728" indent="0">
              <a:buNone/>
            </a:pPr>
            <a:endParaRPr lang="ru-RU" dirty="0"/>
          </a:p>
        </p:txBody>
      </p:sp>
      <p:sp>
        <p:nvSpPr>
          <p:cNvPr id="5" name="Управляющая кнопка: назад 4">
            <a:hlinkClick r:id="rId2" action="ppaction://hlinksldjump" highlightClick="1"/>
          </p:cNvPr>
          <p:cNvSpPr/>
          <p:nvPr/>
        </p:nvSpPr>
        <p:spPr>
          <a:xfrm>
            <a:off x="8100392" y="5733256"/>
            <a:ext cx="864096" cy="864096"/>
          </a:xfrm>
          <a:prstGeom prst="actionButtonBackPrevious">
            <a:avLst/>
          </a:prstGeom>
          <a:solidFill>
            <a:srgbClr val="FF00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434222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pPr marL="109728" indent="0">
              <a:buNone/>
            </a:pPr>
            <a:r>
              <a:rPr lang="ru-RU" dirty="0"/>
              <a:t>Перечислите горные системы области? </a:t>
            </a:r>
            <a:endParaRPr lang="ru-RU" dirty="0" smtClean="0"/>
          </a:p>
          <a:p>
            <a:pPr marL="109728" indent="0">
              <a:buNone/>
            </a:pPr>
            <a:r>
              <a:rPr lang="ru-RU" dirty="0" smtClean="0"/>
              <a:t>(</a:t>
            </a:r>
            <a:r>
              <a:rPr lang="ru-RU" dirty="0"/>
              <a:t>Кузнецкий Алатау, Горная </a:t>
            </a:r>
            <a:r>
              <a:rPr lang="ru-RU" dirty="0" err="1"/>
              <a:t>Шория</a:t>
            </a:r>
            <a:r>
              <a:rPr lang="ru-RU" dirty="0"/>
              <a:t>, </a:t>
            </a:r>
            <a:r>
              <a:rPr lang="ru-RU" dirty="0" err="1"/>
              <a:t>Салаирский</a:t>
            </a:r>
            <a:r>
              <a:rPr lang="ru-RU" dirty="0"/>
              <a:t> кряж)</a:t>
            </a:r>
          </a:p>
        </p:txBody>
      </p:sp>
      <p:sp>
        <p:nvSpPr>
          <p:cNvPr id="4" name="Управляющая кнопка: назад 3">
            <a:hlinkClick r:id="rId2" action="ppaction://hlinksldjump" highlightClick="1"/>
          </p:cNvPr>
          <p:cNvSpPr/>
          <p:nvPr/>
        </p:nvSpPr>
        <p:spPr>
          <a:xfrm>
            <a:off x="8100392" y="5733256"/>
            <a:ext cx="864096" cy="864096"/>
          </a:xfrm>
          <a:prstGeom prst="actionButtonBackPrevious">
            <a:avLst/>
          </a:prstGeom>
          <a:solidFill>
            <a:srgbClr val="FF00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2571695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pPr marL="109728" indent="0">
              <a:buNone/>
            </a:pPr>
            <a:r>
              <a:rPr lang="ru-RU" dirty="0"/>
              <a:t>Представьте, что на территории Кемеровской обл.  закончились запасы </a:t>
            </a:r>
          </a:p>
          <a:p>
            <a:pPr marL="109728" indent="0">
              <a:buNone/>
            </a:pPr>
            <a:r>
              <a:rPr lang="ru-RU" dirty="0"/>
              <a:t>угля. Как изменится структура экономики региона? Какие из природных ресурсов будут вовлечены в хозяйство в первую очередь? Какие отрасли НТП могут возникнуть здесь впервые (назовите предпосылки их возникновения)?</a:t>
            </a:r>
          </a:p>
          <a:p>
            <a:pPr marL="109728" indent="0">
              <a:buNone/>
            </a:pPr>
            <a:endParaRPr lang="ru-RU" dirty="0"/>
          </a:p>
        </p:txBody>
      </p:sp>
      <p:sp>
        <p:nvSpPr>
          <p:cNvPr id="4" name="Управляющая кнопка: назад 3">
            <a:hlinkClick r:id="rId2" action="ppaction://hlinksldjump" highlightClick="1"/>
          </p:cNvPr>
          <p:cNvSpPr/>
          <p:nvPr/>
        </p:nvSpPr>
        <p:spPr>
          <a:xfrm>
            <a:off x="8100392" y="5733256"/>
            <a:ext cx="864096" cy="864096"/>
          </a:xfrm>
          <a:prstGeom prst="actionButtonBackPrevious">
            <a:avLst/>
          </a:prstGeom>
          <a:solidFill>
            <a:srgbClr val="FF00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2152774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arn(inVertical)">
                                      <p:cBhvr>
                                        <p:cTn id="10"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a:xfrm>
            <a:off x="457200" y="2276872"/>
            <a:ext cx="8229600" cy="4325112"/>
          </a:xfrm>
        </p:spPr>
        <p:txBody>
          <a:bodyPr/>
          <a:lstStyle/>
          <a:p>
            <a:pPr marL="109728" indent="0">
              <a:buNone/>
            </a:pPr>
            <a:r>
              <a:rPr lang="ru-RU" dirty="0"/>
              <a:t> Наша область расположена на ю - в Западной Сибири. Климатический пояс умеренный. Тип климата – континентальный. А как изменится природа нашей области, если горы </a:t>
            </a:r>
            <a:r>
              <a:rPr lang="ru-RU" dirty="0" err="1"/>
              <a:t>Салаирского</a:t>
            </a:r>
            <a:r>
              <a:rPr lang="ru-RU" dirty="0"/>
              <a:t> кряжа исчезнут? Ответ обосновать.</a:t>
            </a:r>
          </a:p>
        </p:txBody>
      </p:sp>
      <p:sp>
        <p:nvSpPr>
          <p:cNvPr id="4" name="Управляющая кнопка: назад 3">
            <a:hlinkClick r:id="rId2" action="ppaction://hlinksldjump" highlightClick="1"/>
          </p:cNvPr>
          <p:cNvSpPr/>
          <p:nvPr/>
        </p:nvSpPr>
        <p:spPr>
          <a:xfrm>
            <a:off x="8100392" y="5733256"/>
            <a:ext cx="864096" cy="864096"/>
          </a:xfrm>
          <a:prstGeom prst="actionButtonBackPrevious">
            <a:avLst/>
          </a:prstGeom>
          <a:solidFill>
            <a:srgbClr val="FF00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1424447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fontScale="77500" lnSpcReduction="20000"/>
          </a:bodyPr>
          <a:lstStyle/>
          <a:p>
            <a:pPr marL="109728" indent="0">
              <a:buNone/>
            </a:pPr>
            <a:r>
              <a:rPr lang="ru-RU" dirty="0"/>
              <a:t>О каком городе идет речь:</a:t>
            </a:r>
          </a:p>
          <a:p>
            <a:pPr>
              <a:buFont typeface="Wingdings" pitchFamily="2" charset="2"/>
              <a:buChar char="v"/>
            </a:pPr>
            <a:r>
              <a:rPr lang="ru-RU" dirty="0"/>
              <a:t>	« На месте нынешнего города, одним из ранних поселений была заимка, </a:t>
            </a:r>
            <a:r>
              <a:rPr lang="ru-RU" dirty="0" err="1"/>
              <a:t>нансенная</a:t>
            </a:r>
            <a:r>
              <a:rPr lang="ru-RU" dirty="0"/>
              <a:t> С.У. </a:t>
            </a:r>
            <a:r>
              <a:rPr lang="ru-RU" dirty="0" err="1"/>
              <a:t>Ремезовым</a:t>
            </a:r>
            <a:r>
              <a:rPr lang="ru-RU" dirty="0"/>
              <a:t> в 1701 году на «Чертеж земли Томского города</a:t>
            </a:r>
            <a:r>
              <a:rPr lang="ru-RU" dirty="0" smtClean="0"/>
              <a:t>»»</a:t>
            </a:r>
          </a:p>
          <a:p>
            <a:pPr>
              <a:buFont typeface="Wingdings" pitchFamily="2" charset="2"/>
              <a:buChar char="v"/>
            </a:pPr>
            <a:r>
              <a:rPr lang="ru-RU" dirty="0" smtClean="0"/>
              <a:t>В </a:t>
            </a:r>
            <a:r>
              <a:rPr lang="ru-RU" dirty="0"/>
              <a:t>1721 г.  в крутых откосах правого берега реки Томи Михайло Волков обнаружил «Горный камень»</a:t>
            </a:r>
          </a:p>
          <a:p>
            <a:pPr>
              <a:buFont typeface="Wingdings" pitchFamily="2" charset="2"/>
              <a:buChar char="v"/>
            </a:pPr>
            <a:r>
              <a:rPr lang="ru-RU" dirty="0"/>
              <a:t>	27 марта 1932г. город получил имя, которое носит и сейчас.</a:t>
            </a:r>
          </a:p>
          <a:p>
            <a:pPr>
              <a:buFont typeface="Wingdings" pitchFamily="2" charset="2"/>
              <a:buChar char="v"/>
            </a:pPr>
            <a:r>
              <a:rPr lang="ru-RU" dirty="0"/>
              <a:t>	Сейчас – центр химический, машиностроительный, электротехнический, легкой, пищевой и других отраслей промышленности. Крупный научный, культурный, транспортный центр России? </a:t>
            </a:r>
            <a:endParaRPr lang="ru-RU" dirty="0" smtClean="0"/>
          </a:p>
          <a:p>
            <a:pPr marL="109728" indent="0">
              <a:buNone/>
            </a:pPr>
            <a:r>
              <a:rPr lang="ru-RU" dirty="0"/>
              <a:t> </a:t>
            </a:r>
            <a:r>
              <a:rPr lang="ru-RU" dirty="0" smtClean="0"/>
              <a:t>                                                                               </a:t>
            </a:r>
            <a:r>
              <a:rPr lang="ru-RU" dirty="0"/>
              <a:t>( Кемерово)</a:t>
            </a:r>
          </a:p>
          <a:p>
            <a:pPr marL="109728" indent="0">
              <a:buNone/>
            </a:pPr>
            <a:endParaRPr lang="ru-RU" dirty="0"/>
          </a:p>
        </p:txBody>
      </p:sp>
      <p:sp>
        <p:nvSpPr>
          <p:cNvPr id="4" name="Управляющая кнопка: назад 3">
            <a:hlinkClick r:id="rId2" action="ppaction://hlinksldjump" highlightClick="1"/>
          </p:cNvPr>
          <p:cNvSpPr/>
          <p:nvPr/>
        </p:nvSpPr>
        <p:spPr>
          <a:xfrm>
            <a:off x="8100392" y="5733256"/>
            <a:ext cx="864096" cy="864096"/>
          </a:xfrm>
          <a:prstGeom prst="actionButtonBackPrevious">
            <a:avLst/>
          </a:prstGeom>
          <a:solidFill>
            <a:srgbClr val="FF00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32995469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arn(inVertical)">
                                      <p:cBhvr>
                                        <p:cTn id="10" dur="500"/>
                                        <p:tgtEl>
                                          <p:spTgt spid="3">
                                            <p:txEl>
                                              <p:pRg st="1" end="1"/>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barn(inVertical)">
                                      <p:cBhvr>
                                        <p:cTn id="13" dur="500"/>
                                        <p:tgtEl>
                                          <p:spTgt spid="3">
                                            <p:txEl>
                                              <p:pRg st="2" end="2"/>
                                            </p:txEl>
                                          </p:spTgt>
                                        </p:tgtEl>
                                      </p:cBhvr>
                                    </p:animEffect>
                                  </p:childTnLst>
                                </p:cTn>
                              </p:par>
                              <p:par>
                                <p:cTn id="14" presetID="16" presetClass="entr" presetSubtype="21"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barn(inVertical)">
                                      <p:cBhvr>
                                        <p:cTn id="16" dur="500"/>
                                        <p:tgtEl>
                                          <p:spTgt spid="3">
                                            <p:txEl>
                                              <p:pRg st="3" end="3"/>
                                            </p:txEl>
                                          </p:spTgt>
                                        </p:tgtEl>
                                      </p:cBhvr>
                                    </p:animEffect>
                                  </p:childTnLst>
                                </p:cTn>
                              </p:par>
                              <p:par>
                                <p:cTn id="17" presetID="16" presetClass="entr" presetSubtype="21"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barn(inVertical)">
                                      <p:cBhvr>
                                        <p:cTn id="19" dur="500"/>
                                        <p:tgtEl>
                                          <p:spTgt spid="3">
                                            <p:txEl>
                                              <p:pRg st="4" end="4"/>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Effect transition="in" filter="barn(inVertical)">
                                      <p:cBhvr>
                                        <p:cTn id="24"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fontScale="92500" lnSpcReduction="10000"/>
          </a:bodyPr>
          <a:lstStyle/>
          <a:p>
            <a:r>
              <a:rPr lang="ru-RU" dirty="0"/>
              <a:t>О каком городе идет речь:</a:t>
            </a:r>
          </a:p>
          <a:p>
            <a:r>
              <a:rPr lang="ru-RU" dirty="0"/>
              <a:t>	В 50 – х годах 19 века геологическая партия обследовало месторождения в шести верстах к </a:t>
            </a:r>
            <a:r>
              <a:rPr lang="ru-RU" dirty="0" err="1"/>
              <a:t>северо</a:t>
            </a:r>
            <a:r>
              <a:rPr lang="ru-RU" dirty="0"/>
              <a:t> - востоку от села </a:t>
            </a:r>
            <a:r>
              <a:rPr lang="ru-RU" dirty="0" err="1"/>
              <a:t>Бачаты</a:t>
            </a:r>
            <a:r>
              <a:rPr lang="ru-RU" dirty="0"/>
              <a:t>,  и  в 1851г. началась регулярная добыча топлива.</a:t>
            </a:r>
          </a:p>
          <a:p>
            <a:r>
              <a:rPr lang="ru-RU" dirty="0"/>
              <a:t>	Жизнь захолустной деревеньки изменилась с открытием в 1921г. железнодорожной ветки Кольчугино –</a:t>
            </a:r>
            <a:r>
              <a:rPr lang="ru-RU" dirty="0" err="1"/>
              <a:t>Усяты</a:t>
            </a:r>
            <a:r>
              <a:rPr lang="ru-RU" dirty="0"/>
              <a:t>.</a:t>
            </a:r>
          </a:p>
          <a:p>
            <a:r>
              <a:rPr lang="ru-RU" dirty="0"/>
              <a:t>	В 1938г. рабочий поселок был преобразован в город? </a:t>
            </a:r>
            <a:endParaRPr lang="ru-RU" dirty="0" smtClean="0"/>
          </a:p>
          <a:p>
            <a:pPr marL="109728" indent="0">
              <a:buNone/>
            </a:pPr>
            <a:r>
              <a:rPr lang="ru-RU" dirty="0" smtClean="0"/>
              <a:t>(</a:t>
            </a:r>
            <a:r>
              <a:rPr lang="ru-RU" dirty="0"/>
              <a:t>Белово)</a:t>
            </a:r>
          </a:p>
          <a:p>
            <a:endParaRPr lang="ru-RU" dirty="0"/>
          </a:p>
        </p:txBody>
      </p:sp>
      <p:sp>
        <p:nvSpPr>
          <p:cNvPr id="4" name="Управляющая кнопка: назад 3">
            <a:hlinkClick r:id="rId2" action="ppaction://hlinksldjump" highlightClick="1"/>
          </p:cNvPr>
          <p:cNvSpPr/>
          <p:nvPr/>
        </p:nvSpPr>
        <p:spPr>
          <a:xfrm>
            <a:off x="8100392" y="5733256"/>
            <a:ext cx="864096" cy="864096"/>
          </a:xfrm>
          <a:prstGeom prst="actionButtonBackPrevious">
            <a:avLst/>
          </a:prstGeom>
          <a:solidFill>
            <a:srgbClr val="FF00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28081106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arn(inVertical)">
                                      <p:cBhvr>
                                        <p:cTn id="10" dur="500"/>
                                        <p:tgtEl>
                                          <p:spTgt spid="3">
                                            <p:txEl>
                                              <p:pRg st="1" end="1"/>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barn(inVertical)">
                                      <p:cBhvr>
                                        <p:cTn id="13" dur="500"/>
                                        <p:tgtEl>
                                          <p:spTgt spid="3">
                                            <p:txEl>
                                              <p:pRg st="2" end="2"/>
                                            </p:txEl>
                                          </p:spTgt>
                                        </p:tgtEl>
                                      </p:cBhvr>
                                    </p:animEffect>
                                  </p:childTnLst>
                                </p:cTn>
                              </p:par>
                              <p:par>
                                <p:cTn id="14" presetID="16" presetClass="entr" presetSubtype="21"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barn(inVertical)">
                                      <p:cBhvr>
                                        <p:cTn id="16" dur="500"/>
                                        <p:tgtEl>
                                          <p:spTgt spid="3">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barn(inVertical)">
                                      <p:cBhvr>
                                        <p:cTn id="21"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Объект 2"/>
          <p:cNvSpPr>
            <a:spLocks noGrp="1"/>
          </p:cNvSpPr>
          <p:nvPr>
            <p:ph idx="1"/>
          </p:nvPr>
        </p:nvSpPr>
        <p:spPr/>
        <p:txBody>
          <a:bodyPr/>
          <a:lstStyle/>
          <a:p>
            <a:pPr marL="109728" indent="0">
              <a:buNone/>
            </a:pPr>
            <a:r>
              <a:rPr lang="ru-RU" dirty="0" smtClean="0"/>
              <a:t>Главный </a:t>
            </a:r>
            <a:r>
              <a:rPr lang="ru-RU" dirty="0"/>
              <a:t>город Кемеровской </a:t>
            </a:r>
            <a:r>
              <a:rPr lang="ru-RU" dirty="0" smtClean="0"/>
              <a:t>области?</a:t>
            </a:r>
          </a:p>
          <a:p>
            <a:pPr marL="109728" indent="0">
              <a:buNone/>
            </a:pPr>
            <a:endParaRPr lang="ru-RU" dirty="0"/>
          </a:p>
          <a:p>
            <a:pPr marL="109728" indent="0">
              <a:buNone/>
            </a:pPr>
            <a:r>
              <a:rPr lang="ru-RU" dirty="0" smtClean="0"/>
              <a:t>                                                                 ( </a:t>
            </a:r>
            <a:r>
              <a:rPr lang="ru-RU" dirty="0"/>
              <a:t>Кемерово)</a:t>
            </a:r>
          </a:p>
          <a:p>
            <a:pPr marL="109728" indent="0">
              <a:buNone/>
            </a:pPr>
            <a:endParaRPr lang="ru-RU" dirty="0" smtClean="0"/>
          </a:p>
          <a:p>
            <a:pPr marL="109728" indent="0">
              <a:buNone/>
            </a:pPr>
            <a:endParaRPr lang="ru-RU" dirty="0"/>
          </a:p>
        </p:txBody>
      </p:sp>
      <p:sp>
        <p:nvSpPr>
          <p:cNvPr id="4" name="Управляющая кнопка: назад 3">
            <a:hlinkClick r:id="rId2" action="ppaction://hlinksldjump" highlightClick="1"/>
          </p:cNvPr>
          <p:cNvSpPr/>
          <p:nvPr/>
        </p:nvSpPr>
        <p:spPr>
          <a:xfrm>
            <a:off x="8100392" y="5733256"/>
            <a:ext cx="864096" cy="864096"/>
          </a:xfrm>
          <a:prstGeom prst="actionButtonBackPrevious">
            <a:avLst/>
          </a:prstGeom>
          <a:solidFill>
            <a:srgbClr val="FF00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232727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arn(inVertical)">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pPr marL="109728" indent="0">
              <a:buNone/>
            </a:pPr>
            <a:r>
              <a:rPr lang="ru-RU" dirty="0"/>
              <a:t>	Назовите старейший на территории Кузбасса город. Какие названия он носил?                                                                  </a:t>
            </a:r>
            <a:endParaRPr lang="ru-RU" dirty="0" smtClean="0"/>
          </a:p>
          <a:p>
            <a:pPr marL="109728" indent="0">
              <a:buNone/>
            </a:pPr>
            <a:endParaRPr lang="ru-RU" dirty="0"/>
          </a:p>
          <a:p>
            <a:pPr marL="109728" indent="0">
              <a:buNone/>
            </a:pPr>
            <a:endParaRPr lang="ru-RU" dirty="0" smtClean="0"/>
          </a:p>
          <a:p>
            <a:pPr marL="109728" indent="0">
              <a:buNone/>
            </a:pPr>
            <a:endParaRPr lang="ru-RU" dirty="0"/>
          </a:p>
          <a:p>
            <a:pPr marL="109728" indent="0">
              <a:buNone/>
            </a:pPr>
            <a:r>
              <a:rPr lang="ru-RU" dirty="0" smtClean="0"/>
              <a:t>(</a:t>
            </a:r>
            <a:r>
              <a:rPr lang="ru-RU" dirty="0"/>
              <a:t>Новокузнецк, </a:t>
            </a:r>
            <a:r>
              <a:rPr lang="ru-RU" dirty="0" err="1"/>
              <a:t>Сталинск</a:t>
            </a:r>
            <a:r>
              <a:rPr lang="ru-RU" dirty="0"/>
              <a:t>, Кузнецк)</a:t>
            </a:r>
          </a:p>
        </p:txBody>
      </p:sp>
      <p:sp>
        <p:nvSpPr>
          <p:cNvPr id="4" name="Управляющая кнопка: назад 3">
            <a:hlinkClick r:id="rId2" action="ppaction://hlinksldjump" highlightClick="1"/>
          </p:cNvPr>
          <p:cNvSpPr/>
          <p:nvPr/>
        </p:nvSpPr>
        <p:spPr>
          <a:xfrm>
            <a:off x="8100392" y="5733256"/>
            <a:ext cx="864096" cy="864096"/>
          </a:xfrm>
          <a:prstGeom prst="actionButtonBackPrevious">
            <a:avLst/>
          </a:prstGeom>
          <a:solidFill>
            <a:srgbClr val="FF00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1943644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barn(inVertical)">
                                      <p:cBhvr>
                                        <p:cTn id="1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Городская">
  <a:themeElements>
    <a:clrScheme name="Городская">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Городская">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Городская">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Тема1</Template>
  <TotalTime>141</TotalTime>
  <Words>1170</Words>
  <Application>Microsoft Office PowerPoint</Application>
  <PresentationFormat>Экран (4:3)</PresentationFormat>
  <Paragraphs>182</Paragraphs>
  <Slides>46</Slides>
  <Notes>0</Notes>
  <HiddenSlides>0</HiddenSlides>
  <MMClips>1</MMClips>
  <ScaleCrop>false</ScaleCrop>
  <HeadingPairs>
    <vt:vector size="4" baseType="variant">
      <vt:variant>
        <vt:lpstr>Тема</vt:lpstr>
      </vt:variant>
      <vt:variant>
        <vt:i4>1</vt:i4>
      </vt:variant>
      <vt:variant>
        <vt:lpstr>Заголовки слайдов</vt:lpstr>
      </vt:variant>
      <vt:variant>
        <vt:i4>46</vt:i4>
      </vt:variant>
    </vt:vector>
  </HeadingPairs>
  <TitlesOfParts>
    <vt:vector size="47" baseType="lpstr">
      <vt:lpstr>Городская</vt:lpstr>
      <vt:lpstr>Игра «Кузбасс – жемчужина Сибири»</vt:lpstr>
      <vt:lpstr>Гимн Кемеровской области</vt:lpstr>
      <vt:lpstr>КУЗнецкий Угольный БАССейн</vt:lpstr>
      <vt:lpstr>«Представление команд»</vt:lpstr>
      <vt:lpstr>«Конкурс знатоков родного края»</vt:lpstr>
      <vt:lpstr>«Мой край через 50 лет»</vt:lpstr>
      <vt:lpstr>«Кузбасс – наш край родной»</vt:lpstr>
      <vt:lpstr>Ответы</vt:lpstr>
      <vt:lpstr>Вопросы на засыпку</vt:lpstr>
      <vt:lpstr>Вопросы на засыпку</vt:lpstr>
      <vt:lpstr>Вопросы на засыпку</vt:lpstr>
      <vt:lpstr>Вопросы на засыпку</vt:lpstr>
      <vt:lpstr>Вопросы на засыпку</vt:lpstr>
      <vt:lpstr>Поздравляем команду – победительницу!</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МОУ Гимназия №12</dc:creator>
  <cp:lastModifiedBy>matematics</cp:lastModifiedBy>
  <cp:revision>20</cp:revision>
  <dcterms:created xsi:type="dcterms:W3CDTF">2013-01-19T04:35:53Z</dcterms:created>
  <dcterms:modified xsi:type="dcterms:W3CDTF">2013-01-20T12:26:28Z</dcterms:modified>
</cp:coreProperties>
</file>