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9" r:id="rId4"/>
    <p:sldId id="260" r:id="rId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000000"/>
    <a:srgbClr val="EEEE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4A1CFA-9E0F-4A8B-960B-0FB5B806D587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EE1895-BA5E-45EA-9E17-CFDDCAD8AC4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1407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EE1895-BA5E-45EA-9E17-CFDDCAD8AC4B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78255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60326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31286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468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8386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7632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9462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0180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25164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8107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9096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2995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494BD3-5950-448D-B04D-9CACBA06DA32}" type="datetimeFigureOut">
              <a:rPr lang="ru-RU" smtClean="0"/>
              <a:t>20.10.2020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E7E38F-CF0E-48EA-898E-AE9EB3BFAF2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7423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.mycdn.me/i?r=AzEPZsRbOZEKgBhR0XGMT1Rkqz921hN3LeuPCLvxMW9BC6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399" y="128588"/>
            <a:ext cx="11911013" cy="6585645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66875" y="347811"/>
            <a:ext cx="9144000" cy="2387600"/>
          </a:xfrm>
          <a:solidFill>
            <a:srgbClr val="FFFFFF">
              <a:alpha val="43922"/>
            </a:srgb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ru-RU" sz="4400" b="1" dirty="0" smtClean="0">
                <a:latin typeface="Book Antiqua" panose="02040602050305030304" pitchFamily="18" charset="0"/>
              </a:rPr>
              <a:t>Интерактивная игра по развитию речи для детей  старшей группы</a:t>
            </a:r>
            <a:br>
              <a:rPr lang="ru-RU" sz="4400" b="1" dirty="0" smtClean="0">
                <a:latin typeface="Book Antiqua" panose="02040602050305030304" pitchFamily="18" charset="0"/>
              </a:rPr>
            </a:br>
            <a:endParaRPr lang="ru-RU" sz="4400" b="1" dirty="0">
              <a:latin typeface="Book Antiqua" panose="0204060205030503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1137" y="3016250"/>
            <a:ext cx="9144000" cy="1655762"/>
          </a:xfrm>
          <a:solidFill>
            <a:srgbClr val="FFFFFF">
              <a:alpha val="60000"/>
            </a:srgbClr>
          </a:solidFill>
          <a:ln>
            <a:solidFill>
              <a:srgbClr val="FFFFFF">
                <a:alpha val="34902"/>
              </a:srgbClr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r>
              <a:rPr lang="ru-RU" sz="4800" b="1" dirty="0">
                <a:latin typeface="Book Antiqua" panose="02040602050305030304" pitchFamily="18" charset="0"/>
              </a:rPr>
              <a:t>«Какого звука не хватает</a:t>
            </a:r>
            <a:r>
              <a:rPr lang="ru-RU" sz="4800" b="1" dirty="0" smtClean="0">
                <a:latin typeface="Book Antiqua" panose="02040602050305030304" pitchFamily="18" charset="0"/>
              </a:rPr>
              <a:t>?»</a:t>
            </a:r>
          </a:p>
          <a:p>
            <a:r>
              <a:rPr lang="ru-RU" sz="2800" dirty="0"/>
              <a:t>Цель: Совершенствовать у детей навыки звукового анализа.</a:t>
            </a:r>
          </a:p>
        </p:txBody>
      </p:sp>
      <p:sp>
        <p:nvSpPr>
          <p:cNvPr id="5" name="Стрелка вправо с вырезом 4">
            <a:hlinkClick r:id="" action="ppaction://hlinkshowjump?jump=nextslide"/>
          </p:cNvPr>
          <p:cNvSpPr/>
          <p:nvPr/>
        </p:nvSpPr>
        <p:spPr>
          <a:xfrm>
            <a:off x="9519974" y="5375288"/>
            <a:ext cx="2376264" cy="1368152"/>
          </a:xfrm>
          <a:prstGeom prst="notch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НАЧАТЬ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6372039" y="5885156"/>
            <a:ext cx="31479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Подготовила: Воспитатель </a:t>
            </a:r>
            <a:r>
              <a:rPr lang="ru-RU" dirty="0" err="1" smtClean="0"/>
              <a:t>Шпаченко</a:t>
            </a:r>
            <a:r>
              <a:rPr lang="ru-RU" dirty="0" smtClean="0"/>
              <a:t> Ю.В.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58538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mycdn.me/i?r=AzEPZsRbOZEKgBhR0XGMT1Rkqz921hN3LeuPCLvxMW9BC6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72" y="-22856"/>
            <a:ext cx="12208971" cy="692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с вырезом 5">
            <a:hlinkClick r:id="" action="ppaction://hlinkshowjump?jump=nextslide"/>
          </p:cNvPr>
          <p:cNvSpPr/>
          <p:nvPr/>
        </p:nvSpPr>
        <p:spPr>
          <a:xfrm>
            <a:off x="9519974" y="5375288"/>
            <a:ext cx="2376264" cy="1368152"/>
          </a:xfrm>
          <a:prstGeom prst="notch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Выполнить задание</a:t>
            </a:r>
            <a:endParaRPr lang="ru-RU" dirty="0"/>
          </a:p>
        </p:txBody>
      </p:sp>
      <p:grpSp>
        <p:nvGrpSpPr>
          <p:cNvPr id="203" name="Группа 202"/>
          <p:cNvGrpSpPr/>
          <p:nvPr/>
        </p:nvGrpSpPr>
        <p:grpSpPr>
          <a:xfrm>
            <a:off x="6865772" y="4815534"/>
            <a:ext cx="2056042" cy="1789268"/>
            <a:chOff x="2195736" y="620688"/>
            <a:chExt cx="5040560" cy="4608512"/>
          </a:xfrm>
        </p:grpSpPr>
        <p:sp>
          <p:nvSpPr>
            <p:cNvPr id="204" name="Овал 203"/>
            <p:cNvSpPr/>
            <p:nvPr/>
          </p:nvSpPr>
          <p:spPr>
            <a:xfrm>
              <a:off x="2195736" y="620688"/>
              <a:ext cx="5040560" cy="460851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381000" h="1270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grpSp>
          <p:nvGrpSpPr>
            <p:cNvPr id="205" name="Группа 204"/>
            <p:cNvGrpSpPr/>
            <p:nvPr/>
          </p:nvGrpSpPr>
          <p:grpSpPr>
            <a:xfrm>
              <a:off x="2919942" y="1451637"/>
              <a:ext cx="1512548" cy="1440160"/>
              <a:chOff x="4652392" y="260648"/>
              <a:chExt cx="4176464" cy="3888432"/>
            </a:xfrm>
          </p:grpSpPr>
          <p:sp>
            <p:nvSpPr>
              <p:cNvPr id="213" name="Овал 212"/>
              <p:cNvSpPr/>
              <p:nvPr/>
            </p:nvSpPr>
            <p:spPr>
              <a:xfrm>
                <a:off x="4652392" y="260648"/>
                <a:ext cx="4176464" cy="3888432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4" name="Овал 213"/>
              <p:cNvSpPr/>
              <p:nvPr/>
            </p:nvSpPr>
            <p:spPr>
              <a:xfrm>
                <a:off x="5170258" y="764704"/>
                <a:ext cx="3140732" cy="3024336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5" name="Овал 214"/>
              <p:cNvSpPr/>
              <p:nvPr/>
            </p:nvSpPr>
            <p:spPr>
              <a:xfrm>
                <a:off x="5724128" y="1268760"/>
                <a:ext cx="2140113" cy="220036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6" name="Месяц 215"/>
              <p:cNvSpPr/>
              <p:nvPr/>
            </p:nvSpPr>
            <p:spPr>
              <a:xfrm rot="5400000">
                <a:off x="6030163" y="-977341"/>
                <a:ext cx="1430096" cy="3914375"/>
              </a:xfrm>
              <a:prstGeom prst="moon">
                <a:avLst/>
              </a:prstGeom>
              <a:solidFill>
                <a:srgbClr val="FFFF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06" name="Группа 205"/>
            <p:cNvGrpSpPr/>
            <p:nvPr/>
          </p:nvGrpSpPr>
          <p:grpSpPr>
            <a:xfrm>
              <a:off x="5009633" y="1512407"/>
              <a:ext cx="1512548" cy="1440160"/>
              <a:chOff x="4652392" y="260648"/>
              <a:chExt cx="4176464" cy="3888432"/>
            </a:xfrm>
          </p:grpSpPr>
          <p:sp>
            <p:nvSpPr>
              <p:cNvPr id="209" name="Овал 208"/>
              <p:cNvSpPr/>
              <p:nvPr/>
            </p:nvSpPr>
            <p:spPr>
              <a:xfrm>
                <a:off x="4652392" y="260648"/>
                <a:ext cx="4176464" cy="3888432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0" name="Овал 209"/>
              <p:cNvSpPr/>
              <p:nvPr/>
            </p:nvSpPr>
            <p:spPr>
              <a:xfrm>
                <a:off x="5170258" y="764704"/>
                <a:ext cx="3140732" cy="3024336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1" name="Овал 210"/>
              <p:cNvSpPr/>
              <p:nvPr/>
            </p:nvSpPr>
            <p:spPr>
              <a:xfrm>
                <a:off x="5724128" y="1268760"/>
                <a:ext cx="2140113" cy="220036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2" name="Месяц 211"/>
              <p:cNvSpPr/>
              <p:nvPr/>
            </p:nvSpPr>
            <p:spPr>
              <a:xfrm rot="5400000">
                <a:off x="6030163" y="-977341"/>
                <a:ext cx="1430096" cy="3914375"/>
              </a:xfrm>
              <a:prstGeom prst="moon">
                <a:avLst/>
              </a:prstGeom>
              <a:solidFill>
                <a:srgbClr val="FFFF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07" name="Овал 206"/>
            <p:cNvSpPr/>
            <p:nvPr/>
          </p:nvSpPr>
          <p:spPr>
            <a:xfrm>
              <a:off x="4021237" y="2802160"/>
              <a:ext cx="1376536" cy="87248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381000" h="1270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08" name="Месяц 207"/>
            <p:cNvSpPr/>
            <p:nvPr/>
          </p:nvSpPr>
          <p:spPr>
            <a:xfrm rot="16200000">
              <a:off x="4446143" y="3013927"/>
              <a:ext cx="526724" cy="2716809"/>
            </a:xfrm>
            <a:prstGeom prst="moon">
              <a:avLst/>
            </a:prstGeom>
            <a:solidFill>
              <a:srgbClr val="FF0000"/>
            </a:solidFill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" name="Скругленный прямоугольник 2"/>
          <p:cNvSpPr/>
          <p:nvPr/>
        </p:nvSpPr>
        <p:spPr>
          <a:xfrm>
            <a:off x="261612" y="145264"/>
            <a:ext cx="7629525" cy="3100387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i="1" dirty="0" smtClean="0">
                <a:latin typeface="Book Antiqua" panose="02040602050305030304" pitchFamily="18" charset="0"/>
              </a:rPr>
              <a:t>Это Колобок, он хочет добраться до своего дома. Помоги Колобку пройти весь путь и вернуться домой к бабушке и дедушке.</a:t>
            </a:r>
            <a:endParaRPr lang="ru-RU" sz="3600" b="1" i="1" dirty="0">
              <a:latin typeface="Book Antiqua" panose="02040602050305030304" pitchFamily="18" charset="0"/>
            </a:endParaRPr>
          </a:p>
        </p:txBody>
      </p:sp>
      <p:grpSp>
        <p:nvGrpSpPr>
          <p:cNvPr id="286" name="Группа 285"/>
          <p:cNvGrpSpPr/>
          <p:nvPr/>
        </p:nvGrpSpPr>
        <p:grpSpPr>
          <a:xfrm>
            <a:off x="7768804" y="916720"/>
            <a:ext cx="2300343" cy="2075915"/>
            <a:chOff x="1000128" y="172072"/>
            <a:chExt cx="7573305" cy="6098868"/>
          </a:xfrm>
        </p:grpSpPr>
        <p:grpSp>
          <p:nvGrpSpPr>
            <p:cNvPr id="287" name="Группа 286"/>
            <p:cNvGrpSpPr/>
            <p:nvPr/>
          </p:nvGrpSpPr>
          <p:grpSpPr>
            <a:xfrm>
              <a:off x="1000128" y="172072"/>
              <a:ext cx="7573305" cy="6098868"/>
              <a:chOff x="961890" y="279385"/>
              <a:chExt cx="7573305" cy="6098868"/>
            </a:xfrm>
          </p:grpSpPr>
          <p:grpSp>
            <p:nvGrpSpPr>
              <p:cNvPr id="290" name="Группа 289"/>
              <p:cNvGrpSpPr/>
              <p:nvPr/>
            </p:nvGrpSpPr>
            <p:grpSpPr>
              <a:xfrm>
                <a:off x="961890" y="279385"/>
                <a:ext cx="7573305" cy="6098868"/>
                <a:chOff x="527087" y="280559"/>
                <a:chExt cx="7984541" cy="6438997"/>
              </a:xfrm>
            </p:grpSpPr>
            <p:sp>
              <p:nvSpPr>
                <p:cNvPr id="301" name="7-конечная звезда 300"/>
                <p:cNvSpPr/>
                <p:nvPr/>
              </p:nvSpPr>
              <p:spPr>
                <a:xfrm>
                  <a:off x="527087" y="280559"/>
                  <a:ext cx="7984541" cy="4502370"/>
                </a:xfrm>
                <a:prstGeom prst="star7">
                  <a:avLst/>
                </a:prstGeom>
                <a:ln>
                  <a:solidFill>
                    <a:srgbClr val="0070C0"/>
                  </a:solidFill>
                </a:ln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grpSp>
              <p:nvGrpSpPr>
                <p:cNvPr id="302" name="Группа 301"/>
                <p:cNvGrpSpPr/>
                <p:nvPr/>
              </p:nvGrpSpPr>
              <p:grpSpPr>
                <a:xfrm>
                  <a:off x="1631532" y="1756441"/>
                  <a:ext cx="5920118" cy="4963115"/>
                  <a:chOff x="2320828" y="1710981"/>
                  <a:chExt cx="4494166" cy="4380751"/>
                </a:xfrm>
              </p:grpSpPr>
              <p:sp>
                <p:nvSpPr>
                  <p:cNvPr id="303" name="Блок-схема: задержка 302"/>
                  <p:cNvSpPr/>
                  <p:nvPr/>
                </p:nvSpPr>
                <p:spPr>
                  <a:xfrm rot="17697907">
                    <a:off x="5282314" y="1650389"/>
                    <a:ext cx="648550" cy="769733"/>
                  </a:xfrm>
                  <a:prstGeom prst="flowChartDelay">
                    <a:avLst/>
                  </a:prstGeom>
                  <a:solidFill>
                    <a:schemeClr val="accent2">
                      <a:lumMod val="60000"/>
                      <a:lumOff val="40000"/>
                    </a:schemeClr>
                  </a:solidFill>
                  <a:ln>
                    <a:noFill/>
                  </a:ln>
                  <a:effectLst>
                    <a:outerShdw blurRad="44450" dist="27940" dir="5400000" algn="ctr">
                      <a:srgbClr val="000000">
                        <a:alpha val="32000"/>
                      </a:srgbClr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balanced" dir="t">
                      <a:rot lat="0" lon="0" rev="8700000"/>
                    </a:lightRig>
                  </a:scene3d>
                  <a:sp3d>
                    <a:bevelT w="381000" h="127000"/>
                  </a:sp3d>
                </p:spPr>
                <p:style>
                  <a:lnRef idx="0">
                    <a:schemeClr val="accent6"/>
                  </a:lnRef>
                  <a:fillRef idx="3">
                    <a:schemeClr val="accent6"/>
                  </a:fillRef>
                  <a:effectRef idx="3">
                    <a:schemeClr val="accent6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sp>
                <p:nvSpPr>
                  <p:cNvPr id="304" name="Блок-схема: задержка 303"/>
                  <p:cNvSpPr/>
                  <p:nvPr/>
                </p:nvSpPr>
                <p:spPr>
                  <a:xfrm rot="14224457">
                    <a:off x="3083946" y="1675359"/>
                    <a:ext cx="648550" cy="769733"/>
                  </a:xfrm>
                  <a:prstGeom prst="flowChartDelay">
                    <a:avLst/>
                  </a:prstGeom>
                  <a:solidFill>
                    <a:schemeClr val="accent2">
                      <a:lumMod val="60000"/>
                      <a:lumOff val="40000"/>
                    </a:schemeClr>
                  </a:solidFill>
                  <a:ln>
                    <a:noFill/>
                  </a:ln>
                  <a:effectLst>
                    <a:outerShdw blurRad="44450" dist="27940" dir="5400000" algn="ctr">
                      <a:srgbClr val="000000">
                        <a:alpha val="32000"/>
                      </a:srgbClr>
                    </a:outerShdw>
                  </a:effectLst>
                  <a:scene3d>
                    <a:camera prst="orthographicFront">
                      <a:rot lat="0" lon="0" rev="0"/>
                    </a:camera>
                    <a:lightRig rig="balanced" dir="t">
                      <a:rot lat="0" lon="0" rev="8700000"/>
                    </a:lightRig>
                  </a:scene3d>
                  <a:sp3d>
                    <a:bevelT w="381000" h="127000"/>
                  </a:sp3d>
                </p:spPr>
                <p:style>
                  <a:lnRef idx="0">
                    <a:schemeClr val="accent6"/>
                  </a:lnRef>
                  <a:fillRef idx="3">
                    <a:schemeClr val="accent6"/>
                  </a:fillRef>
                  <a:effectRef idx="3">
                    <a:schemeClr val="accent6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ru-RU"/>
                  </a:p>
                </p:txBody>
              </p:sp>
              <p:grpSp>
                <p:nvGrpSpPr>
                  <p:cNvPr id="305" name="Группа 304"/>
                  <p:cNvGrpSpPr/>
                  <p:nvPr/>
                </p:nvGrpSpPr>
                <p:grpSpPr>
                  <a:xfrm>
                    <a:off x="2320828" y="1844824"/>
                    <a:ext cx="4494166" cy="4246908"/>
                    <a:chOff x="2094058" y="1196752"/>
                    <a:chExt cx="5009907" cy="4606948"/>
                  </a:xfrm>
                </p:grpSpPr>
                <p:sp>
                  <p:nvSpPr>
                    <p:cNvPr id="306" name="Хорда 305"/>
                    <p:cNvSpPr/>
                    <p:nvPr/>
                  </p:nvSpPr>
                  <p:spPr>
                    <a:xfrm rot="21072269">
                      <a:off x="4723305" y="4698331"/>
                      <a:ext cx="886825" cy="1105369"/>
                    </a:xfrm>
                    <a:prstGeom prst="chord">
                      <a:avLst/>
                    </a:prstGeom>
                    <a:solidFill>
                      <a:schemeClr val="accent2">
                        <a:lumMod val="60000"/>
                        <a:lumOff val="40000"/>
                      </a:schemeClr>
                    </a:solidFill>
                    <a:ln>
                      <a:noFill/>
                    </a:ln>
                    <a:effectLst>
                      <a:outerShdw blurRad="44450" dist="27940" dir="5400000" algn="ctr">
                        <a:srgbClr val="000000">
                          <a:alpha val="32000"/>
                        </a:srgbClr>
                      </a:outerShdw>
                    </a:effectLst>
                    <a:scene3d>
                      <a:camera prst="orthographicFront">
                        <a:rot lat="0" lon="0" rev="0"/>
                      </a:camera>
                      <a:lightRig rig="balanced" dir="t">
                        <a:rot lat="0" lon="0" rev="8700000"/>
                      </a:lightRig>
                    </a:scene3d>
                    <a:sp3d>
                      <a:bevelT w="381000" h="127000"/>
                    </a:sp3d>
                  </p:spPr>
                  <p:style>
                    <a:lnRef idx="0">
                      <a:schemeClr val="accent6"/>
                    </a:lnRef>
                    <a:fillRef idx="3">
                      <a:schemeClr val="accent6"/>
                    </a:fillRef>
                    <a:effectRef idx="3">
                      <a:schemeClr val="accent6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ru-RU"/>
                    </a:p>
                  </p:txBody>
                </p:sp>
                <p:sp>
                  <p:nvSpPr>
                    <p:cNvPr id="307" name="Хорда 306"/>
                    <p:cNvSpPr/>
                    <p:nvPr/>
                  </p:nvSpPr>
                  <p:spPr>
                    <a:xfrm rot="13711631">
                      <a:off x="3420821" y="4698334"/>
                      <a:ext cx="886825" cy="1105369"/>
                    </a:xfrm>
                    <a:prstGeom prst="chord">
                      <a:avLst/>
                    </a:prstGeom>
                    <a:solidFill>
                      <a:schemeClr val="accent2">
                        <a:lumMod val="60000"/>
                        <a:lumOff val="40000"/>
                      </a:schemeClr>
                    </a:solidFill>
                    <a:ln>
                      <a:noFill/>
                    </a:ln>
                    <a:effectLst>
                      <a:outerShdw blurRad="44450" dist="27940" dir="5400000" algn="ctr">
                        <a:srgbClr val="000000">
                          <a:alpha val="32000"/>
                        </a:srgbClr>
                      </a:outerShdw>
                    </a:effectLst>
                    <a:scene3d>
                      <a:camera prst="orthographicFront">
                        <a:rot lat="0" lon="0" rev="0"/>
                      </a:camera>
                      <a:lightRig rig="balanced" dir="t">
                        <a:rot lat="0" lon="0" rev="8700000"/>
                      </a:lightRig>
                    </a:scene3d>
                    <a:sp3d>
                      <a:bevelT w="381000" h="127000"/>
                    </a:sp3d>
                  </p:spPr>
                  <p:style>
                    <a:lnRef idx="0">
                      <a:schemeClr val="accent6"/>
                    </a:lnRef>
                    <a:fillRef idx="3">
                      <a:schemeClr val="accent6"/>
                    </a:fillRef>
                    <a:effectRef idx="3">
                      <a:schemeClr val="accent6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ru-RU"/>
                    </a:p>
                  </p:txBody>
                </p:sp>
                <p:sp>
                  <p:nvSpPr>
                    <p:cNvPr id="308" name="Хорда 307"/>
                    <p:cNvSpPr/>
                    <p:nvPr/>
                  </p:nvSpPr>
                  <p:spPr>
                    <a:xfrm rot="20549436" flipH="1">
                      <a:off x="6512394" y="2801935"/>
                      <a:ext cx="591571" cy="1707348"/>
                    </a:xfrm>
                    <a:prstGeom prst="chord">
                      <a:avLst/>
                    </a:prstGeom>
                    <a:solidFill>
                      <a:schemeClr val="accent2">
                        <a:lumMod val="60000"/>
                        <a:lumOff val="40000"/>
                      </a:schemeClr>
                    </a:solidFill>
                    <a:ln>
                      <a:noFill/>
                    </a:ln>
                    <a:effectLst>
                      <a:outerShdw blurRad="44450" dist="27940" dir="5400000" algn="ctr">
                        <a:srgbClr val="000000">
                          <a:alpha val="32000"/>
                        </a:srgbClr>
                      </a:outerShdw>
                    </a:effectLst>
                    <a:scene3d>
                      <a:camera prst="orthographicFront">
                        <a:rot lat="0" lon="0" rev="0"/>
                      </a:camera>
                      <a:lightRig rig="balanced" dir="t">
                        <a:rot lat="0" lon="0" rev="8700000"/>
                      </a:lightRig>
                    </a:scene3d>
                    <a:sp3d>
                      <a:bevelT w="381000" h="152400"/>
                    </a:sp3d>
                  </p:spPr>
                  <p:style>
                    <a:lnRef idx="0">
                      <a:schemeClr val="accent6"/>
                    </a:lnRef>
                    <a:fillRef idx="3">
                      <a:schemeClr val="accent6"/>
                    </a:fillRef>
                    <a:effectRef idx="3">
                      <a:schemeClr val="accent6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ru-RU"/>
                    </a:p>
                  </p:txBody>
                </p:sp>
                <p:sp>
                  <p:nvSpPr>
                    <p:cNvPr id="309" name="Хорда 308"/>
                    <p:cNvSpPr/>
                    <p:nvPr/>
                  </p:nvSpPr>
                  <p:spPr>
                    <a:xfrm rot="1141356">
                      <a:off x="2094058" y="2867176"/>
                      <a:ext cx="637871" cy="1692188"/>
                    </a:xfrm>
                    <a:prstGeom prst="chord">
                      <a:avLst/>
                    </a:prstGeom>
                    <a:solidFill>
                      <a:schemeClr val="accent2">
                        <a:lumMod val="60000"/>
                        <a:lumOff val="40000"/>
                      </a:schemeClr>
                    </a:solidFill>
                    <a:ln>
                      <a:noFill/>
                    </a:ln>
                    <a:effectLst>
                      <a:outerShdw blurRad="44450" dist="27940" dir="5400000" algn="ctr">
                        <a:srgbClr val="000000">
                          <a:alpha val="32000"/>
                        </a:srgbClr>
                      </a:outerShdw>
                    </a:effectLst>
                    <a:scene3d>
                      <a:camera prst="orthographicFront">
                        <a:rot lat="0" lon="0" rev="0"/>
                      </a:camera>
                      <a:lightRig rig="balanced" dir="t">
                        <a:rot lat="0" lon="0" rev="8700000"/>
                      </a:lightRig>
                    </a:scene3d>
                    <a:sp3d>
                      <a:bevelT w="381000" h="152400"/>
                    </a:sp3d>
                  </p:spPr>
                  <p:style>
                    <a:lnRef idx="0">
                      <a:schemeClr val="accent6"/>
                    </a:lnRef>
                    <a:fillRef idx="3">
                      <a:schemeClr val="accent6"/>
                    </a:fillRef>
                    <a:effectRef idx="3">
                      <a:schemeClr val="accent6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ru-RU"/>
                    </a:p>
                  </p:txBody>
                </p:sp>
                <p:sp>
                  <p:nvSpPr>
                    <p:cNvPr id="310" name="Овал 309"/>
                    <p:cNvSpPr/>
                    <p:nvPr/>
                  </p:nvSpPr>
                  <p:spPr>
                    <a:xfrm>
                      <a:off x="2555776" y="1196752"/>
                      <a:ext cx="4032448" cy="3672408"/>
                    </a:xfrm>
                    <a:prstGeom prst="ellipse">
                      <a:avLst/>
                    </a:prstGeom>
                    <a:solidFill>
                      <a:schemeClr val="accent2">
                        <a:lumMod val="60000"/>
                        <a:lumOff val="40000"/>
                      </a:schemeClr>
                    </a:solidFill>
                    <a:ln>
                      <a:noFill/>
                    </a:ln>
                    <a:effectLst>
                      <a:outerShdw blurRad="44450" dist="27940" dir="5400000" algn="ctr">
                        <a:srgbClr val="000000">
                          <a:alpha val="32000"/>
                        </a:srgbClr>
                      </a:outerShdw>
                    </a:effectLst>
                    <a:scene3d>
                      <a:camera prst="orthographicFront">
                        <a:rot lat="0" lon="0" rev="0"/>
                      </a:camera>
                      <a:lightRig rig="balanced" dir="t">
                        <a:rot lat="0" lon="0" rev="8700000"/>
                      </a:lightRig>
                    </a:scene3d>
                    <a:sp3d>
                      <a:bevelT w="381000" h="127000"/>
                    </a:sp3d>
                  </p:spPr>
                  <p:style>
                    <a:lnRef idx="0">
                      <a:schemeClr val="accent4"/>
                    </a:lnRef>
                    <a:fillRef idx="3">
                      <a:schemeClr val="accent4"/>
                    </a:fillRef>
                    <a:effectRef idx="3">
                      <a:schemeClr val="accent4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ru-RU"/>
                    </a:p>
                  </p:txBody>
                </p:sp>
              </p:grpSp>
            </p:grpSp>
          </p:grpSp>
          <p:grpSp>
            <p:nvGrpSpPr>
              <p:cNvPr id="291" name="Группа 290"/>
              <p:cNvGrpSpPr/>
              <p:nvPr/>
            </p:nvGrpSpPr>
            <p:grpSpPr>
              <a:xfrm>
                <a:off x="3190064" y="2392918"/>
                <a:ext cx="1626249" cy="1418263"/>
                <a:chOff x="3190064" y="2392918"/>
                <a:chExt cx="1626249" cy="1418263"/>
              </a:xfrm>
            </p:grpSpPr>
            <p:sp>
              <p:nvSpPr>
                <p:cNvPr id="298" name="Блок-схема: узел 297"/>
                <p:cNvSpPr/>
                <p:nvPr/>
              </p:nvSpPr>
              <p:spPr>
                <a:xfrm>
                  <a:off x="3190064" y="2392918"/>
                  <a:ext cx="1626249" cy="1418263"/>
                </a:xfrm>
                <a:prstGeom prst="flowChartConnector">
                  <a:avLst/>
                </a:prstGeom>
                <a:ln/>
              </p:spPr>
              <p:style>
                <a:lnRef idx="0">
                  <a:schemeClr val="dk1"/>
                </a:lnRef>
                <a:fillRef idx="3">
                  <a:schemeClr val="dk1"/>
                </a:fillRef>
                <a:effectRef idx="3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99" name="Блок-схема: узел 298"/>
                <p:cNvSpPr/>
                <p:nvPr/>
              </p:nvSpPr>
              <p:spPr>
                <a:xfrm>
                  <a:off x="3420480" y="2621703"/>
                  <a:ext cx="1165416" cy="1021077"/>
                </a:xfrm>
                <a:prstGeom prst="flowChartConnector">
                  <a:avLst/>
                </a:prstGeom>
                <a:ln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300" name="Блок-схема: узел 299"/>
                <p:cNvSpPr/>
                <p:nvPr/>
              </p:nvSpPr>
              <p:spPr>
                <a:xfrm>
                  <a:off x="3898565" y="2996952"/>
                  <a:ext cx="530328" cy="502779"/>
                </a:xfrm>
                <a:prstGeom prst="flowChartConnector">
                  <a:avLst/>
                </a:prstGeom>
                <a:ln/>
              </p:spPr>
              <p:style>
                <a:lnRef idx="0">
                  <a:schemeClr val="dk1"/>
                </a:lnRef>
                <a:fillRef idx="3">
                  <a:schemeClr val="dk1"/>
                </a:fillRef>
                <a:effectRef idx="3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grpSp>
            <p:nvGrpSpPr>
              <p:cNvPr id="292" name="Группа 291"/>
              <p:cNvGrpSpPr/>
              <p:nvPr/>
            </p:nvGrpSpPr>
            <p:grpSpPr>
              <a:xfrm rot="6020245">
                <a:off x="4948765" y="2280044"/>
                <a:ext cx="1518271" cy="1663387"/>
                <a:chOff x="3190064" y="2392918"/>
                <a:chExt cx="1626249" cy="1418263"/>
              </a:xfrm>
            </p:grpSpPr>
            <p:sp>
              <p:nvSpPr>
                <p:cNvPr id="295" name="Блок-схема: узел 294"/>
                <p:cNvSpPr/>
                <p:nvPr/>
              </p:nvSpPr>
              <p:spPr>
                <a:xfrm>
                  <a:off x="3190064" y="2392918"/>
                  <a:ext cx="1626249" cy="1418263"/>
                </a:xfrm>
                <a:prstGeom prst="flowChartConnector">
                  <a:avLst/>
                </a:prstGeom>
                <a:ln/>
              </p:spPr>
              <p:style>
                <a:lnRef idx="0">
                  <a:schemeClr val="dk1"/>
                </a:lnRef>
                <a:fillRef idx="3">
                  <a:schemeClr val="dk1"/>
                </a:fillRef>
                <a:effectRef idx="3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96" name="Блок-схема: узел 295"/>
                <p:cNvSpPr/>
                <p:nvPr/>
              </p:nvSpPr>
              <p:spPr>
                <a:xfrm>
                  <a:off x="3420480" y="2621703"/>
                  <a:ext cx="1165416" cy="1021077"/>
                </a:xfrm>
                <a:prstGeom prst="flowChartConnector">
                  <a:avLst/>
                </a:prstGeom>
                <a:ln/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  <p:sp>
              <p:nvSpPr>
                <p:cNvPr id="297" name="Блок-схема: узел 296"/>
                <p:cNvSpPr/>
                <p:nvPr/>
              </p:nvSpPr>
              <p:spPr>
                <a:xfrm>
                  <a:off x="3898565" y="3062433"/>
                  <a:ext cx="530328" cy="437297"/>
                </a:xfrm>
                <a:prstGeom prst="flowChartConnector">
                  <a:avLst/>
                </a:prstGeom>
                <a:ln/>
              </p:spPr>
              <p:style>
                <a:lnRef idx="0">
                  <a:schemeClr val="dk1"/>
                </a:lnRef>
                <a:fillRef idx="3">
                  <a:schemeClr val="dk1"/>
                </a:fillRef>
                <a:effectRef idx="3">
                  <a:schemeClr val="dk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ru-RU"/>
                </a:p>
              </p:txBody>
            </p:sp>
          </p:grpSp>
          <p:sp>
            <p:nvSpPr>
              <p:cNvPr id="293" name="Минус 292"/>
              <p:cNvSpPr/>
              <p:nvPr/>
            </p:nvSpPr>
            <p:spPr>
              <a:xfrm rot="2588521">
                <a:off x="2864883" y="2282621"/>
                <a:ext cx="642442" cy="701307"/>
              </a:xfrm>
              <a:prstGeom prst="mathMinus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  <p:sp>
            <p:nvSpPr>
              <p:cNvPr id="294" name="Минус 293"/>
              <p:cNvSpPr/>
              <p:nvPr/>
            </p:nvSpPr>
            <p:spPr>
              <a:xfrm rot="7426745">
                <a:off x="6154212" y="2223662"/>
                <a:ext cx="528423" cy="701307"/>
              </a:xfrm>
              <a:prstGeom prst="mathMinus">
                <a:avLst/>
              </a:prstGeom>
            </p:spPr>
            <p:style>
              <a:lnRef idx="0">
                <a:schemeClr val="dk1"/>
              </a:lnRef>
              <a:fillRef idx="3">
                <a:schemeClr val="dk1"/>
              </a:fillRef>
              <a:effectRef idx="3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88" name="Блок-схема: узел 287"/>
            <p:cNvSpPr/>
            <p:nvPr/>
          </p:nvSpPr>
          <p:spPr>
            <a:xfrm>
              <a:off x="4428893" y="3592354"/>
              <a:ext cx="793021" cy="479086"/>
            </a:xfrm>
            <a:prstGeom prst="flowChartConnector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89" name="Дуга 288"/>
            <p:cNvSpPr/>
            <p:nvPr/>
          </p:nvSpPr>
          <p:spPr>
            <a:xfrm rot="8443899">
              <a:off x="3943554" y="2971485"/>
              <a:ext cx="2162140" cy="1620291"/>
            </a:xfrm>
            <a:prstGeom prst="arc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024" name="Выноска-облако 1023"/>
          <p:cNvSpPr/>
          <p:nvPr/>
        </p:nvSpPr>
        <p:spPr>
          <a:xfrm>
            <a:off x="2570937" y="342471"/>
            <a:ext cx="4109331" cy="2035054"/>
          </a:xfrm>
          <a:prstGeom prst="cloudCallout">
            <a:avLst>
              <a:gd name="adj1" fmla="val 77293"/>
              <a:gd name="adj2" fmla="val 2099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Book Antiqua" panose="02040602050305030304" pitchFamily="18" charset="0"/>
              </a:rPr>
              <a:t>Я тебя пропущу дальше, если выполнишь мое задание!</a:t>
            </a:r>
            <a:endParaRPr lang="ru-RU" sz="24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67099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20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146 -0.02824 L -0.11146 -0.02824 C -0.11511 -0.02986 -0.11888 -0.03079 -0.12253 -0.03264 C -0.14141 -0.04236 -0.11628 -0.03264 -0.13477 -0.03935 C -0.13685 -0.04074 -0.13894 -0.0419 -0.14089 -0.04375 C -0.14506 -0.04722 -0.14883 -0.05255 -0.15326 -0.05463 L -0.15808 -0.05671 C -0.16329 -0.06134 -0.16342 -0.06181 -0.16914 -0.06551 C -0.17162 -0.06713 -0.17409 -0.06852 -0.17657 -0.06991 L -0.18021 -0.07199 C -0.18151 -0.07361 -0.18256 -0.07523 -0.18399 -0.07639 C -0.18516 -0.07755 -0.18659 -0.07732 -0.18763 -0.0787 C -0.19896 -0.09375 -0.18907 -0.08681 -0.1974 -0.09167 C -0.20222 -0.10023 -0.19727 -0.09259 -0.20365 -0.09838 C -0.20573 -0.10023 -0.20756 -0.10301 -0.20977 -0.10486 C -0.21993 -0.11389 -0.21211 -0.10579 -0.21954 -0.11134 C -0.23464 -0.12292 -0.21589 -0.10926 -0.22813 -0.12014 C -0.2293 -0.1213 -0.23073 -0.12153 -0.23191 -0.12245 C -0.23516 -0.125 -0.23829 -0.1287 -0.24167 -0.13102 C -0.24649 -0.13449 -0.24792 -0.13472 -0.25157 -0.13982 C -0.25248 -0.1412 -0.253 -0.14329 -0.25404 -0.14421 C -0.25638 -0.1463 -0.26133 -0.14861 -0.26133 -0.14861 C -0.275 -0.16482 -0.25274 -0.13727 -0.26875 -0.16181 C -0.27019 -0.16389 -0.27214 -0.16435 -0.2737 -0.1662 C -0.27539 -0.16806 -0.27696 -0.1706 -0.27865 -0.17269 C -0.27982 -0.17431 -0.28112 -0.17523 -0.2823 -0.17708 C -0.2849 -0.18125 -0.28672 -0.18681 -0.28959 -0.19028 C -0.29089 -0.19167 -0.29219 -0.19283 -0.29336 -0.19445 C -0.29558 -0.19792 -0.2974 -0.20185 -0.29948 -0.20556 C -0.30066 -0.20764 -0.3017 -0.21042 -0.30313 -0.21204 L -0.30691 -0.21644 C -0.30769 -0.21852 -0.30834 -0.22083 -0.30938 -0.22292 C -0.31263 -0.23033 -0.3142 -0.22732 -0.31667 -0.24051 C -0.31706 -0.24259 -0.31732 -0.24491 -0.31797 -0.24699 C -0.31954 -0.25255 -0.32058 -0.25394 -0.32279 -0.25787 C -0.32579 -0.27338 -0.32474 -0.26551 -0.32279 -0.29514 C -0.32266 -0.29861 -0.32071 -0.30602 -0.31914 -0.30833 C -0.3181 -0.30972 -0.31667 -0.30972 -0.3155 -0.31042 C -0.30951 -0.32107 -0.31706 -0.3081 -0.30938 -0.31921 C -0.30847 -0.32037 -0.30782 -0.32222 -0.30691 -0.32361 C -0.30456 -0.32662 -0.30235 -0.33148 -0.29948 -0.33241 L -0.29206 -0.33449 C -0.27201 -0.3338 -0.25196 -0.33426 -0.23191 -0.33241 C -0.2293 -0.33218 -0.22696 -0.3294 -0.22448 -0.32801 L -0.22084 -0.3257 C -0.21954 -0.325 -0.21836 -0.32384 -0.21719 -0.32361 L -0.2073 -0.3213 C -0.18191 -0.32222 -0.15651 -0.32176 -0.13112 -0.32361 C -0.12735 -0.32384 -0.1237 -0.32662 -0.12006 -0.32801 C -0.11758 -0.3287 -0.11511 -0.3294 -0.11263 -0.33009 C -0.11055 -0.33079 -0.1086 -0.33148 -0.10651 -0.33241 C -0.09818 -0.33982 -0.10469 -0.33519 -0.09297 -0.33889 C -0.09128 -0.33935 -0.08972 -0.34028 -0.08802 -0.34097 C -0.08802 -0.34097 -0.07891 -0.34653 -0.07696 -0.34769 C -0.06862 -0.35255 -0.07904 -0.34676 -0.06719 -0.35208 C -0.06589 -0.35255 -0.06342 -0.35417 -0.06342 -0.35417 L -0.06589 -0.35625 L -0.07214 -0.34769 " pathEditMode="relative" ptsTypes="AAAAAAAAAAAAAAAAAAAAAAAAAAAAAAAAAAAAAAAAAAAAAAAAAAAAAAAAAA">
                                      <p:cBhvr>
                                        <p:cTn id="17" dur="2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000"/>
                                        <p:tgtEl>
                                          <p:spTgt spid="10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3"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1024" grpId="0" animBg="1"/>
      <p:bldP spid="1024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mycdn.me/i?r=AzEPZsRbOZEKgBhR0XGMT1Rkqz921hN3LeuPCLvxMW9BC6aKTM5SRkZCeTgDn6uOyi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72" y="-22856"/>
            <a:ext cx="12208971" cy="692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трелка вправо с вырезом 5">
            <a:hlinkClick r:id="" action="ppaction://hlinkshowjump?jump=nextslide"/>
          </p:cNvPr>
          <p:cNvSpPr/>
          <p:nvPr/>
        </p:nvSpPr>
        <p:spPr>
          <a:xfrm>
            <a:off x="9519974" y="5375288"/>
            <a:ext cx="2376264" cy="1368152"/>
          </a:xfrm>
          <a:prstGeom prst="notchedRightArrow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Далее</a:t>
            </a:r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132945" y="0"/>
            <a:ext cx="5486400" cy="1558977"/>
          </a:xfrm>
          <a:prstGeom prst="roundRect">
            <a:avLst/>
          </a:prstGeom>
          <a:solidFill>
            <a:srgbClr val="FFFFFF">
              <a:alpha val="69804"/>
            </a:srgb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latin typeface="Book Antiqua" panose="02040602050305030304" pitchFamily="18" charset="0"/>
              </a:rPr>
              <a:t>Какого звука не хватает? </a:t>
            </a:r>
            <a:endParaRPr lang="ru-RU" sz="3600" b="1" dirty="0">
              <a:latin typeface="Book Antiqua" panose="0204060205030503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83183" y="5485189"/>
            <a:ext cx="4024858" cy="1274164"/>
          </a:xfrm>
          <a:prstGeom prst="roundRect">
            <a:avLst/>
          </a:prstGeom>
          <a:solidFill>
            <a:srgbClr val="FFFFFF">
              <a:alpha val="83137"/>
            </a:srgb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ru-RU" sz="4800" dirty="0" smtClean="0">
                <a:latin typeface="Book Antiqua" panose="02040602050305030304" pitchFamily="18" charset="0"/>
              </a:rPr>
              <a:t>мака</a:t>
            </a:r>
            <a:r>
              <a:rPr lang="ru-RU" sz="4800" dirty="0">
                <a:latin typeface="Book Antiqua" panose="02040602050305030304" pitchFamily="18" charset="0"/>
              </a:rPr>
              <a:t>[ ]оны </a:t>
            </a:r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192632" y="1551358"/>
            <a:ext cx="3782517" cy="1311269"/>
          </a:xfrm>
          <a:prstGeom prst="roundRect">
            <a:avLst/>
          </a:prstGeom>
          <a:solidFill>
            <a:srgbClr val="FFFFFF">
              <a:alpha val="83137"/>
            </a:srgb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ru-RU" sz="4800" dirty="0">
                <a:latin typeface="Book Antiqua" panose="02040602050305030304" pitchFamily="18" charset="0"/>
              </a:rPr>
              <a:t>пи </a:t>
            </a:r>
            <a:r>
              <a:rPr lang="ru-RU" sz="4800" dirty="0" smtClean="0">
                <a:latin typeface="Book Antiqua" panose="02040602050305030304" pitchFamily="18" charset="0"/>
              </a:rPr>
              <a:t>[ ] </a:t>
            </a:r>
            <a:r>
              <a:rPr lang="ru-RU" sz="4800" dirty="0" err="1" smtClean="0">
                <a:latin typeface="Book Antiqua" panose="02040602050305030304" pitchFamily="18" charset="0"/>
              </a:rPr>
              <a:t>ама</a:t>
            </a:r>
            <a:endParaRPr lang="ru-RU" sz="4800" dirty="0" smtClean="0">
              <a:latin typeface="Book Antiqua" panose="02040602050305030304" pitchFamily="18" charset="0"/>
            </a:endParaRPr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192632" y="2855008"/>
            <a:ext cx="3805960" cy="1340507"/>
          </a:xfrm>
          <a:prstGeom prst="roundRect">
            <a:avLst/>
          </a:prstGeom>
          <a:solidFill>
            <a:srgbClr val="FFFFFF">
              <a:alpha val="83137"/>
            </a:srgb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ru-RU" sz="4800" dirty="0" err="1" smtClean="0">
                <a:latin typeface="Book Antiqua" panose="02040602050305030304" pitchFamily="18" charset="0"/>
              </a:rPr>
              <a:t>вок</a:t>
            </a:r>
            <a:r>
              <a:rPr lang="ru-RU" sz="4800" dirty="0" smtClean="0">
                <a:latin typeface="Book Antiqua" panose="02040602050305030304" pitchFamily="18" charset="0"/>
              </a:rPr>
              <a:t>[ ]ал </a:t>
            </a: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47149" y="4212014"/>
            <a:ext cx="3896926" cy="1256676"/>
          </a:xfrm>
          <a:prstGeom prst="roundRect">
            <a:avLst/>
          </a:prstGeom>
          <a:solidFill>
            <a:srgbClr val="FFFFFF">
              <a:alpha val="83137"/>
            </a:srgbClr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1"/>
            <a:r>
              <a:rPr lang="ru-RU" sz="4800" dirty="0" err="1" smtClean="0">
                <a:latin typeface="Book Antiqua" panose="02040602050305030304" pitchFamily="18" charset="0"/>
              </a:rPr>
              <a:t>тарел</a:t>
            </a:r>
            <a:r>
              <a:rPr lang="ru-RU" sz="4800" dirty="0">
                <a:latin typeface="Book Antiqua" panose="02040602050305030304" pitchFamily="18" charset="0"/>
              </a:rPr>
              <a:t>[ ]</a:t>
            </a:r>
            <a:r>
              <a:rPr lang="ru-RU" sz="4800" dirty="0" smtClean="0">
                <a:latin typeface="Book Antiqua" panose="02040602050305030304" pitchFamily="18" charset="0"/>
              </a:rPr>
              <a:t>а </a:t>
            </a:r>
          </a:p>
        </p:txBody>
      </p:sp>
      <p:pic>
        <p:nvPicPr>
          <p:cNvPr id="3076" name="Picture 4" descr="https://proconstr.ru/wp-content/uploads/2019/04/bezymjannyj-2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9974" y="4231370"/>
            <a:ext cx="1536621" cy="11439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stihi-daru.ru/wp-content/uploads/2016/06/z-680x1024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9423" y="3858383"/>
            <a:ext cx="1806474" cy="2720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stihi.ru/pics/2019/08/12/2651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679" y="1773866"/>
            <a:ext cx="1874566" cy="2084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https://avatars.mds.yandex.net/get-pdb/2945457/976b54d9-157a-4ba8-b837-871e10e5c8ff/s1200?webp=false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3264" y="779488"/>
            <a:ext cx="2144342" cy="25696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https://i.pinimg.com/originals/b6/96/3b/b6963b20d15f7dce9e0c222a8cc9bde6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792" y="1581833"/>
            <a:ext cx="2349460" cy="2667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4" descr="https://ds04.infourok.ru/uploads/ex/0c77/0006889e-d65030da/hello_html_699ec3bb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4765" y="4315352"/>
            <a:ext cx="1599448" cy="2263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651225" y="1822271"/>
            <a:ext cx="95937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</a:rPr>
              <a:t>ж</a:t>
            </a:r>
            <a:endParaRPr lang="ru-RU" sz="4400" b="1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44047" y="3118302"/>
            <a:ext cx="4796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Book Antiqua" panose="02040602050305030304" pitchFamily="18" charset="0"/>
              </a:rPr>
              <a:t>з</a:t>
            </a:r>
            <a:endParaRPr lang="ru-RU" sz="4400" b="1" dirty="0">
              <a:solidFill>
                <a:srgbClr val="FF0000"/>
              </a:solidFill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23731" y="4451190"/>
            <a:ext cx="50940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FF0000"/>
                </a:solidFill>
                <a:latin typeface="Book Antiqua" panose="02040602050305030304" pitchFamily="18" charset="0"/>
              </a:rPr>
              <a:t>к</a:t>
            </a:r>
            <a:endParaRPr lang="ru-RU" sz="4400" b="1" dirty="0">
              <a:solidFill>
                <a:srgbClr val="FF0000"/>
              </a:solidFill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48207" y="5933149"/>
            <a:ext cx="37475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Р</a:t>
            </a:r>
            <a:endParaRPr lang="ru-RU" sz="32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2529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30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00"/>
                            </p:stCondLst>
                            <p:childTnLst>
                              <p:par>
                                <p:cTn id="4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0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3000" tmFilter="0, 0; .2, .5; .8, .5; 1, 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1500" autoRev="1" fill="hold"/>
                                        <p:tgtEl>
                                          <p:spTgt spid="30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2000" tmFilter="0, 0; .2, .5; .8, .5; 1, 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1000" autoRev="1" fill="hold"/>
                                        <p:tgtEl>
                                          <p:spTgt spid="30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2000" tmFilter="0, 0; .2, .5; .8, .5; 1, 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1000" autoRev="1" fill="hold"/>
                                        <p:tgtEl>
                                          <p:spTgt spid="30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2000" tmFilter="0, 0; .2, .5; .8, .5; 1, 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1000" autoRev="1" fill="hold"/>
                                        <p:tgtEl>
                                          <p:spTgt spid="30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77" dur="2000" fill="hold"/>
                                        <p:tgtEl>
                                          <p:spTgt spid="30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6"/>
                  </p:tgtEl>
                </p:cond>
              </p:nextCondLst>
            </p:seq>
            <p:seq concurrent="1" nextAc="seek">
              <p:cTn id="78" restart="whenNotActive" fill="hold" evtFilter="cancelBubble" nodeType="interactiveSeq">
                <p:stCondLst>
                  <p:cond evt="onClick" delay="0">
                    <p:tgtEl>
                      <p:spTgt spid="308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9" fill="hold">
                      <p:stCondLst>
                        <p:cond delay="0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2000" tmFilter="0, 0; .2, .5; .8, .5; 1, 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1000" autoRev="1" fill="hold"/>
                                        <p:tgtEl>
                                          <p:spTgt spid="30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7" dur="2000" fill="hold"/>
                                        <p:tgtEl>
                                          <p:spTgt spid="308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8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2"/>
                  </p:tgtEl>
                </p:cond>
              </p:nextCondLst>
            </p:seq>
            <p:seq concurrent="1" nextAc="seek">
              <p:cTn id="94" restart="whenNotActive" fill="hold" evtFilter="cancelBubble" nodeType="interactiveSeq">
                <p:stCondLst>
                  <p:cond evt="onClick" delay="0">
                    <p:tgtEl>
                      <p:spTgt spid="30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5" fill="hold">
                      <p:stCondLst>
                        <p:cond delay="0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2000" tmFilter="0, 0; .2, .5; .8, .5; 1, 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1000" autoRev="1" fill="hold"/>
                                        <p:tgtEl>
                                          <p:spTgt spid="308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3" dur="2000" fill="hold"/>
                                        <p:tgtEl>
                                          <p:spTgt spid="3080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0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08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2000" tmFilter="0, 0; .2, .5; .8, .5; 1, 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1000" autoRev="1" fill="hold"/>
                                        <p:tgtEl>
                                          <p:spTgt spid="308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6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30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2000" tmFilter="0, 0; .2, .5; .8, .5; 1, 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3" dur="1000" autoRev="1" fill="hold"/>
                                        <p:tgtEl>
                                          <p:spTgt spid="30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2000"/>
                            </p:stCondLst>
                            <p:childTnLst>
                              <p:par>
                                <p:cTn id="1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1" dur="2000" fill="hold"/>
                                        <p:tgtEl>
                                          <p:spTgt spid="3078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5" fill="hold">
                            <p:stCondLst>
                              <p:cond delay="2000"/>
                            </p:stCondLst>
                            <p:childTnLst>
                              <p:par>
                                <p:cTn id="13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500" tmFilter="0, 0; .2, .5; .8, .5; 1, 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3" dur="250" autoRev="1" fill="hold"/>
                                        <p:tgtEl>
                                          <p:spTgt spid="308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07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500" tmFilter="0, 0; .2, .5; .8, .5; 1, 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3" dur="250" autoRev="1" fill="hold"/>
                                        <p:tgtEl>
                                          <p:spTgt spid="307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78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308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2000" tmFilter="0, 0; .2, .5; .8, .5; 1, 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1000" autoRev="1" fill="hold"/>
                                        <p:tgtEl>
                                          <p:spTgt spid="30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>
                      <p:stCondLst>
                        <p:cond delay="indefinite"/>
                      </p:stCondLst>
                      <p:childTnLst>
                        <p:par>
                          <p:cTn id="161" fill="hold">
                            <p:stCondLst>
                              <p:cond delay="0"/>
                            </p:stCondLst>
                            <p:childTnLst>
                              <p:par>
                                <p:cTn id="16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3" dur="500" tmFilter="0, 0; .2, .5; .8, .5; 1, 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4" dur="250" autoRev="1" fill="hold"/>
                                        <p:tgtEl>
                                          <p:spTgt spid="308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84"/>
                  </p:tgtEl>
                </p:cond>
              </p:nextCondLst>
            </p:seq>
          </p:childTnLst>
        </p:cTn>
      </p:par>
    </p:tnLst>
    <p:bldLst>
      <p:bldP spid="6" grpId="0" animBg="1"/>
      <p:bldP spid="3" grpId="0" animBg="1"/>
      <p:bldP spid="45" grpId="0" animBg="1"/>
      <p:bldP spid="46" grpId="0" animBg="1"/>
      <p:bldP spid="47" grpId="0" animBg="1"/>
      <p:bldP spid="4" grpId="0"/>
      <p:bldP spid="5" grpId="0"/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.mycdn.me/i?r=AzEPZsRbOZEKgBhR0XGMT1Rkqz921hN3LeuPCLvxMW9BC6aKTM5SRkZCeTgDn6uOyi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972" y="-22856"/>
            <a:ext cx="12208971" cy="6923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03" name="Группа 202"/>
          <p:cNvGrpSpPr/>
          <p:nvPr/>
        </p:nvGrpSpPr>
        <p:grpSpPr>
          <a:xfrm>
            <a:off x="6494677" y="5110908"/>
            <a:ext cx="2056042" cy="1789268"/>
            <a:chOff x="2195736" y="620688"/>
            <a:chExt cx="5040560" cy="4608512"/>
          </a:xfrm>
        </p:grpSpPr>
        <p:sp>
          <p:nvSpPr>
            <p:cNvPr id="204" name="Овал 203"/>
            <p:cNvSpPr/>
            <p:nvPr/>
          </p:nvSpPr>
          <p:spPr>
            <a:xfrm>
              <a:off x="2195736" y="620688"/>
              <a:ext cx="5040560" cy="4608512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381000" h="1270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grpSp>
          <p:nvGrpSpPr>
            <p:cNvPr id="205" name="Группа 204"/>
            <p:cNvGrpSpPr/>
            <p:nvPr/>
          </p:nvGrpSpPr>
          <p:grpSpPr>
            <a:xfrm>
              <a:off x="2919942" y="1451637"/>
              <a:ext cx="1512548" cy="1440160"/>
              <a:chOff x="4652392" y="260648"/>
              <a:chExt cx="4176464" cy="3888432"/>
            </a:xfrm>
          </p:grpSpPr>
          <p:sp>
            <p:nvSpPr>
              <p:cNvPr id="213" name="Овал 212"/>
              <p:cNvSpPr/>
              <p:nvPr/>
            </p:nvSpPr>
            <p:spPr>
              <a:xfrm>
                <a:off x="4652392" y="260648"/>
                <a:ext cx="4176464" cy="3888432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4" name="Овал 213"/>
              <p:cNvSpPr/>
              <p:nvPr/>
            </p:nvSpPr>
            <p:spPr>
              <a:xfrm>
                <a:off x="5170258" y="764704"/>
                <a:ext cx="3140732" cy="3024336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5" name="Овал 214"/>
              <p:cNvSpPr/>
              <p:nvPr/>
            </p:nvSpPr>
            <p:spPr>
              <a:xfrm>
                <a:off x="5724128" y="1268760"/>
                <a:ext cx="2140113" cy="220036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6" name="Месяц 215"/>
              <p:cNvSpPr/>
              <p:nvPr/>
            </p:nvSpPr>
            <p:spPr>
              <a:xfrm rot="5400000">
                <a:off x="6030163" y="-977341"/>
                <a:ext cx="1430096" cy="3914375"/>
              </a:xfrm>
              <a:prstGeom prst="moon">
                <a:avLst/>
              </a:prstGeom>
              <a:solidFill>
                <a:srgbClr val="FFFF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grpSp>
          <p:nvGrpSpPr>
            <p:cNvPr id="206" name="Группа 205"/>
            <p:cNvGrpSpPr/>
            <p:nvPr/>
          </p:nvGrpSpPr>
          <p:grpSpPr>
            <a:xfrm>
              <a:off x="5009633" y="1512407"/>
              <a:ext cx="1512548" cy="1440160"/>
              <a:chOff x="4652392" y="260648"/>
              <a:chExt cx="4176464" cy="3888432"/>
            </a:xfrm>
          </p:grpSpPr>
          <p:sp>
            <p:nvSpPr>
              <p:cNvPr id="209" name="Овал 208"/>
              <p:cNvSpPr/>
              <p:nvPr/>
            </p:nvSpPr>
            <p:spPr>
              <a:xfrm>
                <a:off x="4652392" y="260648"/>
                <a:ext cx="4176464" cy="3888432"/>
              </a:xfrm>
              <a:prstGeom prst="ellipse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0" name="Овал 209"/>
              <p:cNvSpPr/>
              <p:nvPr/>
            </p:nvSpPr>
            <p:spPr>
              <a:xfrm>
                <a:off x="5170258" y="764704"/>
                <a:ext cx="3140732" cy="3024336"/>
              </a:xfrm>
              <a:prstGeom prst="ellipse">
                <a:avLst/>
              </a:prstGeom>
              <a:solidFill>
                <a:srgbClr val="00B05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1" name="Овал 210"/>
              <p:cNvSpPr/>
              <p:nvPr/>
            </p:nvSpPr>
            <p:spPr>
              <a:xfrm>
                <a:off x="5724128" y="1268760"/>
                <a:ext cx="2140113" cy="2200368"/>
              </a:xfrm>
              <a:prstGeom prst="ellipse">
                <a:avLst/>
              </a:prstGeom>
              <a:solidFill>
                <a:schemeClr val="tx1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ln w="18415" cmpd="sng">
                    <a:solidFill>
                      <a:srgbClr val="FFFFFF"/>
                    </a:solidFill>
                    <a:prstDash val="solid"/>
                  </a:ln>
                  <a:solidFill>
                    <a:srgbClr val="FFFFFF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endParaRPr>
              </a:p>
            </p:txBody>
          </p:sp>
          <p:sp>
            <p:nvSpPr>
              <p:cNvPr id="212" name="Месяц 211"/>
              <p:cNvSpPr/>
              <p:nvPr/>
            </p:nvSpPr>
            <p:spPr>
              <a:xfrm rot="5400000">
                <a:off x="6030163" y="-977341"/>
                <a:ext cx="1430096" cy="3914375"/>
              </a:xfrm>
              <a:prstGeom prst="moon">
                <a:avLst/>
              </a:prstGeom>
              <a:solidFill>
                <a:srgbClr val="FFFF00"/>
              </a:solidFill>
              <a:ln>
                <a:noFill/>
              </a:ln>
              <a:effectLst>
                <a:outerShdw blurRad="44450" dist="27940" dir="5400000" algn="ctr">
                  <a:srgbClr val="000000">
                    <a:alpha val="32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balanced" dir="t">
                  <a:rot lat="0" lon="0" rev="8700000"/>
                </a:lightRig>
              </a:scene3d>
              <a:sp3d>
                <a:bevelT w="381000" h="127000"/>
              </a:sp3d>
            </p:spPr>
            <p:style>
              <a:lnRef idx="0">
                <a:schemeClr val="accent6"/>
              </a:lnRef>
              <a:fillRef idx="3">
                <a:schemeClr val="accent6"/>
              </a:fillRef>
              <a:effectRef idx="3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/>
              </a:p>
            </p:txBody>
          </p:sp>
        </p:grpSp>
        <p:sp>
          <p:nvSpPr>
            <p:cNvPr id="207" name="Овал 206"/>
            <p:cNvSpPr/>
            <p:nvPr/>
          </p:nvSpPr>
          <p:spPr>
            <a:xfrm>
              <a:off x="4021237" y="2802160"/>
              <a:ext cx="1376536" cy="872480"/>
            </a:xfrm>
            <a:prstGeom prst="ellipse">
              <a:avLst/>
            </a:prstGeom>
            <a:solidFill>
              <a:srgbClr val="FFFF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381000" h="127000"/>
            </a:sp3d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208" name="Месяц 207"/>
            <p:cNvSpPr/>
            <p:nvPr/>
          </p:nvSpPr>
          <p:spPr>
            <a:xfrm rot="16200000">
              <a:off x="4446143" y="3013927"/>
              <a:ext cx="526724" cy="2716809"/>
            </a:xfrm>
            <a:prstGeom prst="moon">
              <a:avLst/>
            </a:prstGeom>
            <a:solidFill>
              <a:srgbClr val="FF0000"/>
            </a:solidFill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4100" name="Picture 4" descr="https://i.pinimg.com/originals/ed/89/e6/ed89e683bf506832e7ea5c3824d9a80d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5101" y="-307934"/>
            <a:ext cx="4136915" cy="4215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Выноска-облако 1"/>
          <p:cNvSpPr/>
          <p:nvPr/>
        </p:nvSpPr>
        <p:spPr>
          <a:xfrm>
            <a:off x="-16972" y="374754"/>
            <a:ext cx="3644592" cy="2143594"/>
          </a:xfrm>
          <a:prstGeom prst="cloudCallout">
            <a:avLst>
              <a:gd name="adj1" fmla="val 43760"/>
              <a:gd name="adj2" fmla="val 50612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Book Antiqua" panose="02040602050305030304" pitchFamily="18" charset="0"/>
              </a:rPr>
              <a:t>Вот я и дома. Спасибо большое!!!</a:t>
            </a:r>
            <a:endParaRPr lang="ru-RU" sz="2400" b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60538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0183 -0.05162 L -0.10183 -0.05162 C -0.10638 -0.05254 -0.11094 -0.05231 -0.11537 -0.05393 C -0.11719 -0.05463 -0.11862 -0.05717 -0.12032 -0.05833 C -0.12227 -0.05949 -0.12448 -0.05972 -0.12644 -0.06041 C -0.14193 -0.07152 -0.12253 -0.05856 -0.13998 -0.06713 C -0.14206 -0.06805 -0.14401 -0.07037 -0.1461 -0.07129 C -0.14818 -0.07245 -0.15026 -0.07268 -0.15222 -0.07361 C -0.15352 -0.07407 -0.15469 -0.075 -0.15599 -0.07569 C -0.16654 -0.08819 -0.15313 -0.07338 -0.16328 -0.0824 C -0.17188 -0.08981 -0.16172 -0.08425 -0.17188 -0.08888 C -0.17357 -0.09097 -0.17513 -0.09375 -0.17683 -0.09537 C -0.178 -0.09652 -0.1793 -0.09675 -0.1806 -0.09768 C -0.18229 -0.09884 -0.18386 -0.10023 -0.18542 -0.10208 C -0.18802 -0.10463 -0.19037 -0.10787 -0.19284 -0.11064 C -0.19401 -0.11226 -0.19519 -0.11435 -0.19649 -0.11504 C -0.19779 -0.11574 -0.19909 -0.1162 -0.20026 -0.11736 C -0.20274 -0.1199 -0.20755 -0.12615 -0.20755 -0.12615 C -0.20847 -0.12824 -0.20899 -0.13078 -0.21003 -0.13263 C -0.21237 -0.1368 -0.21446 -0.1375 -0.21745 -0.13912 C -0.2267 -0.15023 -0.21485 -0.13726 -0.22604 -0.14583 C -0.22735 -0.14675 -0.22839 -0.14884 -0.22969 -0.15 C -0.23125 -0.15162 -0.23308 -0.15277 -0.23464 -0.15439 C -0.23633 -0.15648 -0.23776 -0.15925 -0.23959 -0.16111 C -0.24063 -0.16226 -0.24206 -0.16226 -0.24323 -0.16319 C -0.24453 -0.16435 -0.24558 -0.16643 -0.24688 -0.16759 C -0.24883 -0.16944 -0.25104 -0.17013 -0.253 -0.17199 C -0.25443 -0.17314 -0.25547 -0.17523 -0.25677 -0.17638 C -0.25795 -0.17731 -0.25925 -0.17754 -0.26042 -0.17847 C -0.26237 -0.18032 -0.26758 -0.18773 -0.26901 -0.18935 C -0.27149 -0.19236 -0.27396 -0.19537 -0.27644 -0.19814 C -0.27761 -0.19953 -0.27865 -0.20162 -0.28008 -0.20254 C -0.28907 -0.20787 -0.2849 -0.20578 -0.29232 -0.20902 C -0.29323 -0.21134 -0.29362 -0.21435 -0.29479 -0.21574 C -0.29662 -0.21759 -0.29896 -0.21689 -0.30104 -0.21782 C -0.30222 -0.21851 -0.30352 -0.21898 -0.30469 -0.22013 C -0.30729 -0.22268 -0.31198 -0.2287 -0.31198 -0.2287 C -0.3125 -0.23101 -0.3125 -0.23333 -0.31328 -0.23541 C -0.31576 -0.24213 -0.31745 -0.24166 -0.32071 -0.24629 C -0.32162 -0.24745 -0.3224 -0.24907 -0.32305 -0.25069 C -0.33086 -0.26805 -0.31888 -0.24444 -0.3293 -0.26597 C -0.33034 -0.26828 -0.33151 -0.27083 -0.33295 -0.27245 C -0.33399 -0.27384 -0.33542 -0.27407 -0.33659 -0.27476 C -0.33789 -0.27615 -0.33907 -0.27777 -0.34037 -0.27916 C -0.34193 -0.28078 -0.34388 -0.28101 -0.34519 -0.28333 C -0.3461 -0.28495 -0.34584 -0.28796 -0.34649 -0.29004 C -0.34792 -0.29467 -0.35144 -0.303 -0.35144 -0.303 C -0.35209 -0.30925 -0.35378 -0.32384 -0.35378 -0.32939 C -0.35378 -0.33379 -0.35404 -0.33888 -0.35261 -0.34236 C -0.35157 -0.3449 -0.34935 -0.34375 -0.34766 -0.34467 C -0.34649 -0.34537 -0.34519 -0.34606 -0.34401 -0.34675 L -0.27891 -0.34467 C -0.26784 -0.34467 -0.25677 -0.34629 -0.24571 -0.34675 C -0.24362 -0.34699 -0.24154 -0.34675 -0.23959 -0.34675 L -0.23828 -0.34675 " pathEditMode="relative" ptsTypes="AAAAAAAAAAAAAAAAAAAAAAAAAAAAAAAAAAAAAAAAAAAAAAAAAAAAAAA">
                                      <p:cBhvr>
                                        <p:cTn id="6" dur="2000" fill="hold"/>
                                        <p:tgtEl>
                                          <p:spTgt spid="20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101</Words>
  <Application>Microsoft Office PowerPoint</Application>
  <PresentationFormat>Широкоэкранный</PresentationFormat>
  <Paragraphs>20</Paragraphs>
  <Slides>4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9" baseType="lpstr">
      <vt:lpstr>Arial</vt:lpstr>
      <vt:lpstr>Book Antiqua</vt:lpstr>
      <vt:lpstr>Calibri</vt:lpstr>
      <vt:lpstr>Calibri Light</vt:lpstr>
      <vt:lpstr>Тема Office</vt:lpstr>
      <vt:lpstr>Интерактивная игра по развитию речи для детей  старшей группы 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Интерактивная игра по развитию речи для детей  старшей группы</dc:title>
  <dc:creator>Илья Эдуардович</dc:creator>
  <cp:lastModifiedBy>Илья Эдуардович</cp:lastModifiedBy>
  <cp:revision>12</cp:revision>
  <dcterms:created xsi:type="dcterms:W3CDTF">2020-10-20T13:00:57Z</dcterms:created>
  <dcterms:modified xsi:type="dcterms:W3CDTF">2020-10-20T14:52:10Z</dcterms:modified>
</cp:coreProperties>
</file>