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8" r:id="rId8"/>
    <p:sldId id="262" r:id="rId9"/>
    <p:sldId id="279" r:id="rId10"/>
    <p:sldId id="280" r:id="rId11"/>
    <p:sldId id="281" r:id="rId12"/>
    <p:sldId id="274" r:id="rId13"/>
    <p:sldId id="27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ГЭ 333\Desktop\А4 на прозрачном фон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9"/>
            <a:ext cx="2880320" cy="20077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1520" y="2179796"/>
            <a:ext cx="871296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Образовательный проект по духовно-нравственному воспитанию </a:t>
            </a:r>
            <a:br>
              <a:rPr lang="ru-RU" alt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«Семейные ценности: путь к гармонии и счастью»</a:t>
            </a:r>
            <a: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Кузьмина Татьяна Александровна, </a:t>
            </a:r>
            <a: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учитель истории и обществознания</a:t>
            </a:r>
            <a:b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МБОУ «СОШ №5»</a:t>
            </a:r>
            <a:br>
              <a:rPr lang="ru-RU" alt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892480" cy="508518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Обоснование необходимости проекта:</a:t>
            </a: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Семейные ценности играют ключевую роль в формировании личности каждого члена семьи. Уровень семейной гармонии и счастья напрямую зависит от того, насколько сильно укоренились в семье положительные ценности, такие как взаимопонимание, уважение, забота, терпимость и доверие.</a:t>
            </a: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современном мире, где повседневная жизнь наполнена стрессом, суетой и социальными проблемами, семьи все чаще сталкиваются с разрушением своих внутренних связей и ценностей. Это приводит к конфликтам, асоциальному поведению у детей, а также к ощущению недостатка гармонии и счастья в семейной жизни.</a:t>
            </a: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Проект "Семейные ценности путь к гармонии и счастью" необходим для того, чтобы направить внимание семей на важность укрепления взаимоотношений и ценностей внутри семьи. Этот проект поможет семьям установить позитивные образцы поведения и коммуникации, поощрить взаимовыручку и уважение к собеседнику, а также развить способности по решению проблем и достижению общих целей. В результате семьи смогут создать атмосферу гармонии, взаимопонимания и счастья, что сделает их более счастливыми, уверенными и успешными в жизни.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ОГЭ 333\Desktop\А4 на прозрачном фон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2260497" cy="1575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475252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сформировать у обучающихся представление о роли, значении и влиянии семьи на их жизнь, расширять знания о ближнем окружении каждого человека и о семейных ценностях.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изучение и обсуждение основных семейных ценностей;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стимулирование обмена опытом и историями успеха семей;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мастер- классов и тренингов по укреплению отношений в семье;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увлекательных и интерактивных мероприятий для семейного времяпровождения;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конкурсов и игр, способствующих объединению семейного коллектива.</a:t>
            </a:r>
          </a:p>
          <a:p>
            <a:pPr>
              <a:buNone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ОГЭ 333\Desktop\А4 на прозрачном фон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2053890" cy="14316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204864"/>
            <a:ext cx="8568952" cy="432048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 реализации проекта: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информационного стенда по духовно-нравственному воспитанию.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Разработка буклетов, брошюр и информационных ресурсов по теме семейных ценностей;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уровня осознанности семейных ценностей среди участников проекта;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Улучшение качества взаимоотношений внутри семьи;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навыков эффективного коммуникативного взаимодействия между членами семьи;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Укрепление семейных связей и увеличение уровня счастья и удовлетворенности семьи в целом.</a:t>
            </a:r>
          </a:p>
          <a:p>
            <a:endParaRPr lang="ru-RU" dirty="0"/>
          </a:p>
        </p:txBody>
      </p:sp>
      <p:pic>
        <p:nvPicPr>
          <p:cNvPr id="4" name="Picture 2" descr="C:\Users\ОГЭ 333\Desktop\А4 на прозрачном фон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2260498" cy="15756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640960" cy="634082"/>
          </a:xfrm>
        </p:spPr>
        <p:txBody>
          <a:bodyPr>
            <a:noAutofit/>
          </a:bodyPr>
          <a:lstStyle/>
          <a:p>
            <a:pPr lvl="0" indent="571500" fontAlgn="base">
              <a:spcAft>
                <a:spcPct val="0"/>
              </a:spcAft>
              <a:tabLst>
                <a:tab pos="457200" algn="l"/>
              </a:tabLs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Формы работы, используемые при реализации проекта: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548680"/>
            <a:ext cx="8784976" cy="54726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Лекции и дискуссии: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Организация лекций с приглашенными специалистами по теме семейных ценностей.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Проведение круглых столов и дискуссий с участием участников проекта для обсуждения важности семейных ценностей.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Тренинги для родителей: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Проведение тренингов по воспитанию детей и развитию навыков семейного общения.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Обучение методам эффективного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родительства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укреплению отношений с детьми.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Семейные психологические консультации: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Организация семинаров и консультаций с психологами по вопросам взаимоотношений в семье и решению конфликтов.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Предоставление индивидуальных консультаций для семей, нуждающихся в помощи.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332656"/>
            <a:ext cx="8640960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4. Конкурсы и игры:</a:t>
            </a:r>
          </a:p>
          <a:p>
            <a:pPr>
              <a:buNone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Проведение семейных конкурсов и игр, способствующих взаимопониманию и сближению членов семьи.</a:t>
            </a:r>
          </a:p>
          <a:p>
            <a:pPr>
              <a:buNone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Организация творческих мастер-классов и игровых мероприятий для семейного веселья.</a:t>
            </a:r>
          </a:p>
          <a:p>
            <a:pPr>
              <a:buNone/>
            </a:pP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5. Создание образовательных материалов:</a:t>
            </a:r>
          </a:p>
          <a:p>
            <a:pPr>
              <a:buNone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Разработка буклетов, брошюр и информационных ресурсов по теме семейных ценностей.</a:t>
            </a:r>
          </a:p>
          <a:p>
            <a:pPr>
              <a:buNone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Кроме того, в рамках проекта можно предусмотреть выездные мероприятия, семейные пикники, тематические праздники и другие формы активного взаимодействия семейных участников.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Рабочий план по реализации проекта: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1052736"/>
          <a:ext cx="8712967" cy="5487321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534332"/>
                <a:gridCol w="2595333"/>
                <a:gridCol w="2098116"/>
                <a:gridCol w="1742593"/>
                <a:gridCol w="1742593"/>
              </a:tblGrid>
              <a:tr h="84026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Название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Участники,</a:t>
                      </a:r>
                    </a:p>
                    <a:p>
                      <a:pPr algn="ctr"/>
                      <a:r>
                        <a:rPr lang="ru-RU" dirty="0" smtClean="0"/>
                        <a:t>ответственные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Сроки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654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Организация педагогической работы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560499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Методическая разработка</a:t>
                      </a:r>
                      <a:r>
                        <a:rPr lang="ru-RU" baseline="0" dirty="0" smtClean="0"/>
                        <a:t> по вопросам семейного воспитания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«Семейное</a:t>
                      </a:r>
                      <a:r>
                        <a:rPr lang="ru-RU" baseline="0" dirty="0" smtClean="0"/>
                        <a:t> воспитание подрастающего поколения»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Учитель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Сентябрь 2024 г.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0499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Оформление стенда по семейному воспитанию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«Семейные ценности российского народа»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Учитель, библиотекарь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Ноябрь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654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Разработка цикла бесед о важности семейного воспитания.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«Поговорим о семье»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Социальный педагог, психолог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</a:t>
                      </a:r>
                      <a:r>
                        <a:rPr lang="ru-RU" baseline="0" dirty="0" smtClean="0"/>
                        <a:t> течении года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250424"/>
          <a:ext cx="8712967" cy="6460703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534332"/>
                <a:gridCol w="2595333"/>
                <a:gridCol w="2098116"/>
                <a:gridCol w="1742593"/>
                <a:gridCol w="1742593"/>
              </a:tblGrid>
              <a:tr h="9183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Название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Участники,</a:t>
                      </a:r>
                    </a:p>
                    <a:p>
                      <a:pPr algn="ctr"/>
                      <a:r>
                        <a:rPr lang="ru-RU" dirty="0" smtClean="0"/>
                        <a:t>ответственные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Сроки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466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Организация работы с обучающимися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Проведение опроса среди обучающихся о важности семьи в жизни человека.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«Семья в жизни человека»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Обучающиеся,  , учитель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Октябрь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5.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Фотоконкурс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«Нет</a:t>
                      </a:r>
                      <a:r>
                        <a:rPr lang="ru-RU" baseline="0" dirty="0" smtClean="0"/>
                        <a:t> ничего дороже в мире!</a:t>
                      </a:r>
                      <a:r>
                        <a:rPr lang="ru-RU" dirty="0" smtClean="0"/>
                        <a:t>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Обучающиеся,</a:t>
                      </a:r>
                    </a:p>
                    <a:p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Ноябрь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272">
                <a:tc>
                  <a:txBody>
                    <a:bodyPr/>
                    <a:lstStyle/>
                    <a:p>
                      <a:r>
                        <a:rPr lang="ru-RU" dirty="0" smtClean="0"/>
                        <a:t>6.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Конкурс рисунков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«Мой дом –моя крепость»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Обучающиеся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руководитель.</a:t>
                      </a:r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Декабрь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250424"/>
          <a:ext cx="8712967" cy="6418935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534332"/>
                <a:gridCol w="2595333"/>
                <a:gridCol w="2098116"/>
                <a:gridCol w="1742593"/>
                <a:gridCol w="1742593"/>
              </a:tblGrid>
              <a:tr h="9183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Название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Участники,</a:t>
                      </a:r>
                    </a:p>
                    <a:p>
                      <a:pPr algn="ctr"/>
                      <a:r>
                        <a:rPr lang="ru-RU" dirty="0" smtClean="0"/>
                        <a:t>ответственные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Сроки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466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Организация работы с обучающимися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7.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Семейный мастер –класс.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«Делай как мы»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Обучающиеся,</a:t>
                      </a:r>
                    </a:p>
                    <a:p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руководитель, родители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Февраль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8.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Организация</a:t>
                      </a:r>
                      <a:r>
                        <a:rPr lang="ru-RU" baseline="0" dirty="0" smtClean="0"/>
                        <a:t> концерта ко Дню Защитника Отечества </a:t>
                      </a: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«Ты мой герой –папа!»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Обучающиеся,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руководитель.</a:t>
                      </a:r>
                      <a:r>
                        <a:rPr lang="ru-RU" dirty="0" smtClean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Февраль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272">
                <a:tc>
                  <a:txBody>
                    <a:bodyPr/>
                    <a:lstStyle/>
                    <a:p>
                      <a:r>
                        <a:rPr lang="ru-RU" dirty="0" smtClean="0"/>
                        <a:t>12.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Тренинг 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 «Семейные ценности»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Обучающиеся,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Психолог, </a:t>
                      </a:r>
                      <a:r>
                        <a:rPr lang="ru-RU" baseline="0" dirty="0" err="1" smtClean="0"/>
                        <a:t>родител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Март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250424"/>
          <a:ext cx="8712967" cy="4997663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534332"/>
                <a:gridCol w="2595333"/>
                <a:gridCol w="2098116"/>
                <a:gridCol w="1742593"/>
                <a:gridCol w="1742593"/>
              </a:tblGrid>
              <a:tr h="9183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Название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Участники,</a:t>
                      </a:r>
                    </a:p>
                    <a:p>
                      <a:pPr algn="ctr"/>
                      <a:r>
                        <a:rPr lang="ru-RU" dirty="0" smtClean="0"/>
                        <a:t>ответственные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Сроки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466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Организация работы с обучающимися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10.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Кулинарный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мастер –класс.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«Угощение</a:t>
                      </a:r>
                      <a:r>
                        <a:rPr lang="ru-RU" baseline="0" dirty="0" smtClean="0"/>
                        <a:t> для мамы</a:t>
                      </a:r>
                      <a:r>
                        <a:rPr lang="ru-RU" dirty="0" smtClean="0"/>
                        <a:t>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Обучающиеся,</a:t>
                      </a:r>
                    </a:p>
                    <a:p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руководитель, родители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Март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11.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Организация фестиваля семей.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</a:t>
                      </a:r>
                      <a:r>
                        <a:rPr lang="ru-RU" baseline="0" dirty="0" smtClean="0"/>
                        <a:t>Семейный </a:t>
                      </a:r>
                    </a:p>
                    <a:p>
                      <a:r>
                        <a:rPr lang="ru-RU" baseline="0" dirty="0" smtClean="0"/>
                        <a:t>пикник </a:t>
                      </a:r>
                      <a:r>
                        <a:rPr lang="ru-RU" dirty="0" smtClean="0"/>
                        <a:t>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Обучающиеся,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руководитель, родители</a:t>
                      </a: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250424"/>
          <a:ext cx="8712967" cy="6450854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534332"/>
                <a:gridCol w="2595333"/>
                <a:gridCol w="2098116"/>
                <a:gridCol w="1742593"/>
                <a:gridCol w="1742593"/>
              </a:tblGrid>
              <a:tr h="9183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Название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Участники,</a:t>
                      </a:r>
                    </a:p>
                    <a:p>
                      <a:pPr algn="ctr"/>
                      <a:r>
                        <a:rPr lang="ru-RU" dirty="0" smtClean="0"/>
                        <a:t>ответственные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Сроки</a:t>
                      </a:r>
                      <a:endParaRPr lang="ru-RU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466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Организация работы с</a:t>
                      </a:r>
                      <a:r>
                        <a:rPr lang="ru-RU" baseline="0" dirty="0" smtClean="0"/>
                        <a:t> родителями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13.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Проведение</a:t>
                      </a:r>
                      <a:r>
                        <a:rPr lang="ru-RU" baseline="0" dirty="0" smtClean="0"/>
                        <a:t> опросов среди родителей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«Семейные</a:t>
                      </a:r>
                      <a:r>
                        <a:rPr lang="ru-RU" baseline="0" dirty="0" smtClean="0"/>
                        <a:t> ценности</a:t>
                      </a:r>
                      <a:r>
                        <a:rPr lang="ru-RU" dirty="0" smtClean="0"/>
                        <a:t>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Родители, психолог, классный руководитель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</a:t>
                      </a:r>
                      <a:r>
                        <a:rPr lang="ru-RU" baseline="0" dirty="0" smtClean="0"/>
                        <a:t> течении года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441">
                <a:tc>
                  <a:txBody>
                    <a:bodyPr/>
                    <a:lstStyle/>
                    <a:p>
                      <a:r>
                        <a:rPr lang="ru-RU" dirty="0" smtClean="0"/>
                        <a:t>14.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Организация тренингов по укреплению отношений в семье, воспитанию детей.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Классный</a:t>
                      </a:r>
                      <a:r>
                        <a:rPr lang="ru-RU" baseline="0" dirty="0" smtClean="0"/>
                        <a:t> руководитель, родители, психолог, социальный педагог</a:t>
                      </a: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течении года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272">
                <a:tc>
                  <a:txBody>
                    <a:bodyPr/>
                    <a:lstStyle/>
                    <a:p>
                      <a:r>
                        <a:rPr lang="ru-RU" dirty="0" smtClean="0"/>
                        <a:t>15.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Организация проведения семейных психологических консультаций.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Психолог, родители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течении года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332656"/>
            <a:ext cx="9144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Проект  имеет высокую теоретическую значимость, так как он направлен на изучение и пропаганду значимости семейных ценностей в современном обществе.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Ниже приведены несколько аргументов, подтверждающих значимость данного проекта: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Семья является основой общества и оказывает значительное влияние на личностное развитие каждого ее члена. Изучение и поддержка семейных ценностей являются важными факторами для создания здорового и гармоничного общества.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Поддержка семейных ценностей способствует укреплению доверительных отношений между членами семьи, что в свою очередь способствует снижению уровня конфликтов и улучшению семейного благополучия.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Проект способствует формированию позитивных ценностей и убеждений у участников, что в долгосрочной перспективе может привести к улучшению качества жизни и повышению уровня счастья и удовлетворенности.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образом, проект имеет значительное значение для развития семейных отношений, укрепления общественной гармонии и создания условий для счастливой и благополучной жизни всех членов общества.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ГЭ 333\Desktop\А4 на прозрачном фоне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2195736" cy="1530538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1961268"/>
            <a:ext cx="871296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Дальнейшее развитие проекта.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Сегодня можно сказать, что данный проект позволяет достичь поставленных целей при наименьших затратах ресурсов. Кроме того, его познавательный потенциал активизирует деятельность всех субъектов педагогического процесса (дети, родители, педагоги) и способствует активности при организации совместной деятельности.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ходе реализации проекта педагогический опыт распространяется в рамках города и округа, вызывает интерес у коллег, что стимулирует педагогические коллективы к его широкому применению, демонстрирует ценность взаимодействия родителей и педагогического коллектива школы.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Таким образом, при совместно организованной деятельности родителей, педагогов и социума на основе разнообразных форм работы возможно развивать  ребенка и повысить чувство любви к семейным ценностям.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1075</Words>
  <Application>Microsoft Office PowerPoint</Application>
  <PresentationFormat>Экран (4:3)</PresentationFormat>
  <Paragraphs>158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Формы работы, используемые при реализации проекта:</vt:lpstr>
      <vt:lpstr>Слайд 6</vt:lpstr>
      <vt:lpstr>Рабочий план по реализации проекта: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ОГЭ 308</dc:creator>
  <cp:lastModifiedBy>1</cp:lastModifiedBy>
  <cp:revision>11</cp:revision>
  <dcterms:created xsi:type="dcterms:W3CDTF">2024-09-24T04:47:29Z</dcterms:created>
  <dcterms:modified xsi:type="dcterms:W3CDTF">2025-07-01T15:40:56Z</dcterms:modified>
</cp:coreProperties>
</file>