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381" r:id="rId5"/>
    <p:sldId id="398" r:id="rId6"/>
    <p:sldId id="385" r:id="rId7"/>
    <p:sldId id="391" r:id="rId8"/>
    <p:sldId id="395" r:id="rId9"/>
    <p:sldId id="384" r:id="rId10"/>
    <p:sldId id="396" r:id="rId11"/>
    <p:sldId id="399" r:id="rId12"/>
    <p:sldId id="400" r:id="rId13"/>
    <p:sldId id="401" r:id="rId14"/>
    <p:sldId id="386" r:id="rId15"/>
    <p:sldId id="402" r:id="rId16"/>
    <p:sldId id="394" r:id="rId17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EAFF"/>
    <a:srgbClr val="F78CB9"/>
    <a:srgbClr val="F5DAC5"/>
    <a:srgbClr val="00A5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E3FDE45-AF77-4B5C-9715-49D594BDF05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019" autoAdjust="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 dirty="0"/>
          </a:p>
        </p:txBody>
      </p:sp>
      <p:sp>
        <p:nvSpPr>
          <p:cNvPr id="3" name="Заполнитель даты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C23E10C-4735-4A0D-A76B-FFFBF4B6ED03}" type="datetimeFigureOut">
              <a:rPr lang="en-US" smtClean="0"/>
              <a:t>4/15/2025</a:t>
            </a:fld>
            <a:endParaRPr lang="en-US" dirty="0"/>
          </a:p>
        </p:txBody>
      </p:sp>
      <p:sp>
        <p:nvSpPr>
          <p:cNvPr id="4" name="Заполнитель нижнего колонтитула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 noProof="0" dirty="0"/>
          </a:p>
        </p:txBody>
      </p:sp>
      <p:sp>
        <p:nvSpPr>
          <p:cNvPr id="3" name="Заполнитель даты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7735CDE-2E0B-4188-96E9-ADF9ACB826A9}" type="datetimeFigureOut">
              <a:rPr lang="en-US" noProof="0" smtClean="0"/>
              <a:t>4/15/2025</a:t>
            </a:fld>
            <a:endParaRPr lang="en-US" noProof="0" dirty="0"/>
          </a:p>
        </p:txBody>
      </p:sp>
      <p:sp>
        <p:nvSpPr>
          <p:cNvPr id="4" name="Заполнитель образа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" noProof="0"/>
              <a:t>Образец текста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png"/><Relationship Id="rId5" Type="http://schemas.microsoft.com/office/2007/relationships/hdphoto" Target="../media/hdphoto2.wdp"/><Relationship Id="rId4" Type="http://schemas.openxmlformats.org/officeDocument/2006/relationships/image" Target="../media/image1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5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6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microsoft.com/office/2007/relationships/hdphoto" Target="../media/hdphoto3.wdp"/><Relationship Id="rId4" Type="http://schemas.openxmlformats.org/officeDocument/2006/relationships/image" Target="../media/image17.png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 7">
            <a:extLst>
              <a:ext uri="{FF2B5EF4-FFF2-40B4-BE49-F238E27FC236}">
                <a16:creationId xmlns:a16="http://schemas.microsoft.com/office/drawing/2014/main" id="{78487DE8-DB1D-7476-8C44-B0F448760DE0}"/>
              </a:ext>
            </a:extLst>
          </p:cNvPr>
          <p:cNvSpPr/>
          <p:nvPr userDrawn="1"/>
        </p:nvSpPr>
        <p:spPr>
          <a:xfrm>
            <a:off x="803566" y="329415"/>
            <a:ext cx="9459997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9" name="Рисунок 8" descr="Цветная жидкость с лиловой линией&#10;&#10;Описание создано автоматически">
            <a:extLst>
              <a:ext uri="{FF2B5EF4-FFF2-40B4-BE49-F238E27FC236}">
                <a16:creationId xmlns:a16="http://schemas.microsoft.com/office/drawing/2014/main" id="{1F307DB2-2647-9E7A-A3A3-DBE7504930F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680" r="331" b="10324"/>
          <a:stretch/>
        </p:blipFill>
        <p:spPr>
          <a:xfrm>
            <a:off x="84057" y="-9099"/>
            <a:ext cx="11536223" cy="6867100"/>
          </a:xfrm>
          <a:prstGeom prst="rect">
            <a:avLst/>
          </a:prstGeom>
        </p:spPr>
      </p:pic>
      <p:pic>
        <p:nvPicPr>
          <p:cNvPr id="11" name="Графический объект 10">
            <a:extLst>
              <a:ext uri="{FF2B5EF4-FFF2-40B4-BE49-F238E27FC236}">
                <a16:creationId xmlns:a16="http://schemas.microsoft.com/office/drawing/2014/main" id="{99285B55-78E1-B83E-F9B2-6616677DB95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42007" y="1223587"/>
            <a:ext cx="849017" cy="978035"/>
          </a:xfrm>
          <a:prstGeom prst="rect">
            <a:avLst/>
          </a:prstGeom>
        </p:spPr>
      </p:pic>
      <p:pic>
        <p:nvPicPr>
          <p:cNvPr id="12" name="Графический объект 11">
            <a:extLst>
              <a:ext uri="{FF2B5EF4-FFF2-40B4-BE49-F238E27FC236}">
                <a16:creationId xmlns:a16="http://schemas.microsoft.com/office/drawing/2014/main" id="{D3B77729-8929-07DD-3A0E-3345E9C7EC5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021023" y="4463033"/>
            <a:ext cx="849017" cy="978035"/>
          </a:xfrm>
          <a:prstGeom prst="rect">
            <a:avLst/>
          </a:prstGeom>
        </p:spPr>
      </p:pic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3485D99-86C3-3AD2-8EEC-686C73F65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2576" y="1307592"/>
            <a:ext cx="6830568" cy="4498848"/>
          </a:xfrm>
        </p:spPr>
        <p:txBody>
          <a:bodyPr rtlCol="0">
            <a:normAutofit/>
          </a:bodyPr>
          <a:lstStyle>
            <a:lvl1pPr algn="ctr">
              <a:lnSpc>
                <a:spcPct val="113000"/>
              </a:lnSpc>
              <a:defRPr sz="5400" baseline="0"/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14" name="Заполнитель даты 13">
            <a:extLst>
              <a:ext uri="{FF2B5EF4-FFF2-40B4-BE49-F238E27FC236}">
                <a16:creationId xmlns:a16="http://schemas.microsoft.com/office/drawing/2014/main" id="{A94F02A7-35D5-9B29-B063-4F40E8DCF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</p:spTree>
    <p:extLst>
      <p:ext uri="{BB962C8B-B14F-4D97-AF65-F5344CB8AC3E}">
        <p14:creationId xmlns:p14="http://schemas.microsoft.com/office/powerpoint/2010/main" val="918761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рыв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97F71CF-7463-EE58-8673-70FF6E01D635}"/>
              </a:ext>
            </a:extLst>
          </p:cNvPr>
          <p:cNvSpPr/>
          <p:nvPr userDrawn="1"/>
        </p:nvSpPr>
        <p:spPr>
          <a:xfrm>
            <a:off x="803566" y="329415"/>
            <a:ext cx="9459997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7" name="Рисунок 6" descr="Цветно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35BEB45A-F384-D7C9-A3CB-75375E4B69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728" t="-787" r="-1" b="2794"/>
          <a:stretch/>
        </p:blipFill>
        <p:spPr>
          <a:xfrm rot="10800000">
            <a:off x="147778" y="-1"/>
            <a:ext cx="11843113" cy="6516282"/>
          </a:xfrm>
          <a:prstGeom prst="rect">
            <a:avLst/>
          </a:prstGeom>
        </p:spPr>
      </p:pic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210DECF3-C5B2-7596-8F56-1A7469F36886}"/>
              </a:ext>
            </a:extLst>
          </p:cNvPr>
          <p:cNvGrpSpPr/>
          <p:nvPr userDrawn="1"/>
        </p:nvGrpSpPr>
        <p:grpSpPr>
          <a:xfrm rot="10800000">
            <a:off x="3039303" y="555295"/>
            <a:ext cx="5490384" cy="5535077"/>
            <a:chOff x="2470935" y="599843"/>
            <a:chExt cx="5490384" cy="5535077"/>
          </a:xfrm>
        </p:grpSpPr>
        <p:pic>
          <p:nvPicPr>
            <p:cNvPr id="10" name="Графический объект 9">
              <a:extLst>
                <a:ext uri="{FF2B5EF4-FFF2-40B4-BE49-F238E27FC236}">
                  <a16:creationId xmlns:a16="http://schemas.microsoft.com/office/drawing/2014/main" id="{9A5C777D-A2B2-306B-76C2-3E13CEC5C9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470935" y="599843"/>
              <a:ext cx="849017" cy="978035"/>
            </a:xfrm>
            <a:prstGeom prst="rect">
              <a:avLst/>
            </a:prstGeom>
          </p:spPr>
        </p:pic>
        <p:pic>
          <p:nvPicPr>
            <p:cNvPr id="11" name="Графический объект 10">
              <a:extLst>
                <a:ext uri="{FF2B5EF4-FFF2-40B4-BE49-F238E27FC236}">
                  <a16:creationId xmlns:a16="http://schemas.microsoft.com/office/drawing/2014/main" id="{CB86DD9E-B0D3-146B-90C5-1F835B4B6F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112302" y="5156885"/>
              <a:ext cx="849017" cy="978035"/>
            </a:xfrm>
            <a:prstGeom prst="rect">
              <a:avLst/>
            </a:prstGeom>
          </p:spPr>
        </p:pic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5E4463-3EAA-4A1D-028E-15858531E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4368" y="1417320"/>
            <a:ext cx="5367528" cy="2194560"/>
          </a:xfrm>
        </p:spPr>
        <p:txBody>
          <a:bodyPr rtlCol="0" anchor="b">
            <a:normAutofit/>
          </a:bodyPr>
          <a:lstStyle>
            <a:lvl1pPr algn="ctr">
              <a:lnSpc>
                <a:spcPct val="90000"/>
              </a:lnSpc>
              <a:defRPr sz="3600"/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8BF31E34-7EF1-9430-2FA0-784F079D7AA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944368" y="3602736"/>
            <a:ext cx="5367528" cy="949325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576611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одержимое (справ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BA3E124-5798-04DF-D85C-468DB4EC9F07}"/>
              </a:ext>
            </a:extLst>
          </p:cNvPr>
          <p:cNvSpPr/>
          <p:nvPr userDrawn="1"/>
        </p:nvSpPr>
        <p:spPr>
          <a:xfrm>
            <a:off x="803567" y="329415"/>
            <a:ext cx="3538724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9" name="Рисунок 8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827662AF-0BAF-6D15-2F77-9241FBB7DD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r="19398"/>
          <a:stretch>
            <a:fillRect/>
          </a:stretch>
        </p:blipFill>
        <p:spPr>
          <a:xfrm rot="12600000">
            <a:off x="-1186695" y="-47254"/>
            <a:ext cx="8514377" cy="6482357"/>
          </a:xfrm>
          <a:custGeom>
            <a:avLst/>
            <a:gdLst>
              <a:gd name="connsiteX0" fmla="*/ 8514377 w 8514377"/>
              <a:gd name="connsiteY0" fmla="*/ 4473859 h 6482357"/>
              <a:gd name="connsiteX1" fmla="*/ 5035556 w 8514377"/>
              <a:gd name="connsiteY1" fmla="*/ 6482357 h 6482357"/>
              <a:gd name="connsiteX2" fmla="*/ 1109801 w 8514377"/>
              <a:gd name="connsiteY2" fmla="*/ 6482357 h 6482357"/>
              <a:gd name="connsiteX3" fmla="*/ 0 w 8514377"/>
              <a:gd name="connsiteY3" fmla="*/ 4560126 h 6482357"/>
              <a:gd name="connsiteX4" fmla="*/ 0 w 8514377"/>
              <a:gd name="connsiteY4" fmla="*/ 1470700 h 6482357"/>
              <a:gd name="connsiteX5" fmla="*/ 2547328 w 8514377"/>
              <a:gd name="connsiteY5" fmla="*/ 0 h 6482357"/>
              <a:gd name="connsiteX6" fmla="*/ 5931393 w 8514377"/>
              <a:gd name="connsiteY6" fmla="*/ 0 h 6482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514377" h="6482357">
                <a:moveTo>
                  <a:pt x="8514377" y="4473859"/>
                </a:moveTo>
                <a:lnTo>
                  <a:pt x="5035556" y="6482357"/>
                </a:lnTo>
                <a:lnTo>
                  <a:pt x="1109801" y="6482357"/>
                </a:lnTo>
                <a:lnTo>
                  <a:pt x="0" y="4560126"/>
                </a:lnTo>
                <a:lnTo>
                  <a:pt x="0" y="1470700"/>
                </a:lnTo>
                <a:lnTo>
                  <a:pt x="2547328" y="0"/>
                </a:lnTo>
                <a:lnTo>
                  <a:pt x="5931393" y="0"/>
                </a:lnTo>
                <a:close/>
              </a:path>
            </a:pathLst>
          </a:cu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8327A7-341D-40E2-FE83-F00DE9326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376" y="2194560"/>
            <a:ext cx="3621024" cy="2121408"/>
          </a:xfrm>
        </p:spPr>
        <p:txBody>
          <a:bodyPr rtlCol="0">
            <a:normAutofit/>
          </a:bodyPr>
          <a:lstStyle>
            <a:lvl1pPr algn="ctr">
              <a:lnSpc>
                <a:spcPct val="90000"/>
              </a:lnSpc>
              <a:defRPr sz="3600" baseline="0"/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10" name="Объект 7">
            <a:extLst>
              <a:ext uri="{FF2B5EF4-FFF2-40B4-BE49-F238E27FC236}">
                <a16:creationId xmlns:a16="http://schemas.microsoft.com/office/drawing/2014/main" id="{24DD5641-C57E-F509-6D45-46129581404A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155" y="393616"/>
            <a:ext cx="3539646" cy="6070600"/>
          </a:xfrm>
        </p:spPr>
        <p:txBody>
          <a:bodyPr rtlCol="0" anchor="ctr"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800" b="1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"/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11D12046-C0D1-8657-A169-8AE89D82B74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DA2EE2E2-CE39-4B10-FFC4-3B077574EC8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5F9EF72-F371-75B2-8BC8-2A3B1BBE25C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Графический объект 12">
            <a:extLst>
              <a:ext uri="{FF2B5EF4-FFF2-40B4-BE49-F238E27FC236}">
                <a16:creationId xmlns:a16="http://schemas.microsoft.com/office/drawing/2014/main" id="{09442780-F07F-F8E2-0DE6-A7FB6447AE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972147" y="1177405"/>
            <a:ext cx="849017" cy="978035"/>
          </a:xfrm>
          <a:prstGeom prst="rect">
            <a:avLst/>
          </a:prstGeom>
        </p:spPr>
      </p:pic>
      <p:pic>
        <p:nvPicPr>
          <p:cNvPr id="14" name="Графический объект 13">
            <a:extLst>
              <a:ext uri="{FF2B5EF4-FFF2-40B4-BE49-F238E27FC236}">
                <a16:creationId xmlns:a16="http://schemas.microsoft.com/office/drawing/2014/main" id="{8ED62AC7-D4CF-F7E4-7EB6-B462EEB3FB1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4198" y="5028678"/>
            <a:ext cx="849017" cy="978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974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одержимое (справа)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237384A-AE12-9485-A46A-A67BD2D6D763}"/>
              </a:ext>
            </a:extLst>
          </p:cNvPr>
          <p:cNvSpPr/>
          <p:nvPr userDrawn="1"/>
        </p:nvSpPr>
        <p:spPr>
          <a:xfrm>
            <a:off x="803567" y="329415"/>
            <a:ext cx="3538724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7" name="Рисунок 6" descr="Цветно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1B2BB6B9-EF29-3C73-2A3C-CF09EA6D3A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8923"/>
          <a:stretch/>
        </p:blipFill>
        <p:spPr>
          <a:xfrm>
            <a:off x="0" y="506925"/>
            <a:ext cx="5699870" cy="5733888"/>
          </a:xfrm>
          <a:prstGeom prst="rect">
            <a:avLst/>
          </a:prstGeom>
        </p:spPr>
      </p:pic>
      <p:pic>
        <p:nvPicPr>
          <p:cNvPr id="8" name="Графический объект 7">
            <a:extLst>
              <a:ext uri="{FF2B5EF4-FFF2-40B4-BE49-F238E27FC236}">
                <a16:creationId xmlns:a16="http://schemas.microsoft.com/office/drawing/2014/main" id="{78A5217E-2CE2-3F64-6AB4-EB0D30BE276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1599873" y="1268006"/>
            <a:ext cx="849017" cy="978035"/>
          </a:xfrm>
          <a:prstGeom prst="rect">
            <a:avLst/>
          </a:prstGeom>
        </p:spPr>
      </p:pic>
      <p:pic>
        <p:nvPicPr>
          <p:cNvPr id="9" name="Графический объект 8">
            <a:extLst>
              <a:ext uri="{FF2B5EF4-FFF2-40B4-BE49-F238E27FC236}">
                <a16:creationId xmlns:a16="http://schemas.microsoft.com/office/drawing/2014/main" id="{A2FC963C-039A-17E9-178D-44753EC43F7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2897112" y="4722376"/>
            <a:ext cx="849017" cy="978035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2AE4342B-3BF5-0F3A-721B-C761F0014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096" y="2505456"/>
            <a:ext cx="3575304" cy="2331720"/>
          </a:xfrm>
        </p:spPr>
        <p:txBody>
          <a:bodyPr rtlCol="0">
            <a:normAutofit/>
          </a:bodyPr>
          <a:lstStyle>
            <a:lvl1pPr algn="ctr">
              <a:lnSpc>
                <a:spcPct val="90000"/>
              </a:lnSpc>
              <a:defRPr sz="3600" baseline="0"/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2" name="Объект 7">
            <a:extLst>
              <a:ext uri="{FF2B5EF4-FFF2-40B4-BE49-F238E27FC236}">
                <a16:creationId xmlns:a16="http://schemas.microsoft.com/office/drawing/2014/main" id="{0975B60B-4328-7C87-7F8D-0730014D7AEA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44767" y="393616"/>
            <a:ext cx="4123944" cy="6070600"/>
          </a:xfrm>
        </p:spPr>
        <p:txBody>
          <a:bodyPr rtlCol="0" anchor="ctr"/>
          <a:lstStyle>
            <a:lvl1pPr marL="228600" indent="-2286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b="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"/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6D185C39-AC94-8C87-B244-34719C148A2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DB96E03E-A5BE-A491-2B5F-35AD90AE1C5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4A6FD6C-9CEF-3304-8E48-7A8C282A27F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618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 (слев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ACC7A06-20DF-11B2-DBA3-4AD5A0782F72}"/>
              </a:ext>
            </a:extLst>
          </p:cNvPr>
          <p:cNvSpPr/>
          <p:nvPr userDrawn="1"/>
        </p:nvSpPr>
        <p:spPr>
          <a:xfrm>
            <a:off x="6711599" y="329415"/>
            <a:ext cx="3538724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7" name="Рисунок 6" descr="Лилово-синий градиент&#10;&#10;Описание создано автоматически">
            <a:extLst>
              <a:ext uri="{FF2B5EF4-FFF2-40B4-BE49-F238E27FC236}">
                <a16:creationId xmlns:a16="http://schemas.microsoft.com/office/drawing/2014/main" id="{7F2E8E22-8715-DC35-A1D6-9DE0F7D4E5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320146" y="430094"/>
            <a:ext cx="6635667" cy="5551084"/>
          </a:xfrm>
          <a:prstGeom prst="rect">
            <a:avLst/>
          </a:prstGeom>
        </p:spPr>
      </p:pic>
      <p:pic>
        <p:nvPicPr>
          <p:cNvPr id="8" name="Графический объект 7">
            <a:extLst>
              <a:ext uri="{FF2B5EF4-FFF2-40B4-BE49-F238E27FC236}">
                <a16:creationId xmlns:a16="http://schemas.microsoft.com/office/drawing/2014/main" id="{CFA543A9-6610-874B-5B5A-83D92322A50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5996376" y="1390616"/>
            <a:ext cx="849017" cy="978035"/>
          </a:xfrm>
          <a:prstGeom prst="rect">
            <a:avLst/>
          </a:prstGeom>
        </p:spPr>
      </p:pic>
      <p:pic>
        <p:nvPicPr>
          <p:cNvPr id="9" name="Графический объект 8">
            <a:extLst>
              <a:ext uri="{FF2B5EF4-FFF2-40B4-BE49-F238E27FC236}">
                <a16:creationId xmlns:a16="http://schemas.microsoft.com/office/drawing/2014/main" id="{118BD6AF-5555-EEAD-E54D-5C0AD969A11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8522918" y="4778529"/>
            <a:ext cx="849017" cy="978035"/>
          </a:xfrm>
          <a:prstGeom prst="rect">
            <a:avLst/>
          </a:prstGeo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FC23DEBC-4628-999E-0CE4-A99E4EE0D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1696" y="1956816"/>
            <a:ext cx="3502152" cy="3218688"/>
          </a:xfrm>
        </p:spPr>
        <p:txBody>
          <a:bodyPr rtlCol="0">
            <a:normAutofit/>
          </a:bodyPr>
          <a:lstStyle>
            <a:lvl1pPr algn="ctr">
              <a:lnSpc>
                <a:spcPct val="90000"/>
              </a:lnSpc>
              <a:defRPr sz="3600" baseline="0"/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10" name="Объект 7">
            <a:extLst>
              <a:ext uri="{FF2B5EF4-FFF2-40B4-BE49-F238E27FC236}">
                <a16:creationId xmlns:a16="http://schemas.microsoft.com/office/drawing/2014/main" id="{6D3C4B38-CA42-D6E7-A813-594FE780EBB8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83724" y="705888"/>
            <a:ext cx="4123944" cy="5758328"/>
          </a:xfrm>
        </p:spPr>
        <p:txBody>
          <a:bodyPr rtlCol="0" anchor="ctr"/>
          <a:lstStyle>
            <a:lvl1pPr marL="228600" indent="-2286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b="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"/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A5E7106E-AE9C-748D-BFA7-A5C720C40C7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CFE05E23-DC2F-F555-BE36-6A4BA267493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72624F6-261B-7F20-EE2A-8BE5871734E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529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FF983AA-CC8F-F29A-16B4-FA97410056A9}"/>
              </a:ext>
            </a:extLst>
          </p:cNvPr>
          <p:cNvSpPr/>
          <p:nvPr userDrawn="1"/>
        </p:nvSpPr>
        <p:spPr>
          <a:xfrm>
            <a:off x="803566" y="329415"/>
            <a:ext cx="9459997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7" name="Рисунок 6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E0936C36-F50A-1523-04B4-873B36EE90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24545" y="5588693"/>
            <a:ext cx="3077487" cy="1269307"/>
          </a:xfrm>
          <a:prstGeom prst="rect">
            <a:avLst/>
          </a:prstGeom>
        </p:spPr>
      </p:pic>
      <p:pic>
        <p:nvPicPr>
          <p:cNvPr id="8" name="Графический объект 7">
            <a:extLst>
              <a:ext uri="{FF2B5EF4-FFF2-40B4-BE49-F238E27FC236}">
                <a16:creationId xmlns:a16="http://schemas.microsoft.com/office/drawing/2014/main" id="{A3FF0649-2CAB-E241-1544-28122132EC7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1405889" y="5226745"/>
            <a:ext cx="849017" cy="978035"/>
          </a:xfrm>
          <a:prstGeom prst="rect">
            <a:avLst/>
          </a:prstGeom>
        </p:spPr>
      </p:pic>
      <p:pic>
        <p:nvPicPr>
          <p:cNvPr id="9" name="Рисунок 8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A3D7DA26-5AF7-F723-8332-D397C9D4FE8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94749" y="0"/>
            <a:ext cx="8497251" cy="2945508"/>
          </a:xfrm>
          <a:prstGeom prst="rect">
            <a:avLst/>
          </a:prstGeom>
        </p:spPr>
      </p:pic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4C212B63-01C0-9907-1952-5BD55C77E07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9420682" y="255984"/>
            <a:ext cx="849017" cy="978035"/>
          </a:xfrm>
          <a:prstGeom prst="rect">
            <a:avLst/>
          </a:prstGeom>
        </p:spPr>
      </p:pic>
      <p:sp>
        <p:nvSpPr>
          <p:cNvPr id="13" name="Овал 12">
            <a:extLst>
              <a:ext uri="{FF2B5EF4-FFF2-40B4-BE49-F238E27FC236}">
                <a16:creationId xmlns:a16="http://schemas.microsoft.com/office/drawing/2014/main" id="{B39D6EFD-3D88-AC8E-C91F-AE704D5DC61D}"/>
              </a:ext>
            </a:extLst>
          </p:cNvPr>
          <p:cNvSpPr/>
          <p:nvPr userDrawn="1"/>
        </p:nvSpPr>
        <p:spPr>
          <a:xfrm>
            <a:off x="1161288" y="2121408"/>
            <a:ext cx="2606040" cy="26060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14" name="Заголовок 13">
            <a:extLst>
              <a:ext uri="{FF2B5EF4-FFF2-40B4-BE49-F238E27FC236}">
                <a16:creationId xmlns:a16="http://schemas.microsoft.com/office/drawing/2014/main" id="{1F4C90D2-BA10-F371-768C-4773A2DD0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4216" y="1353312"/>
            <a:ext cx="5824728" cy="2459736"/>
          </a:xfrm>
        </p:spPr>
        <p:txBody>
          <a:bodyPr lIns="91440" rIns="9144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12" name="Замещающая рамка рисунка 11">
            <a:extLst>
              <a:ext uri="{FF2B5EF4-FFF2-40B4-BE49-F238E27FC236}">
                <a16:creationId xmlns:a16="http://schemas.microsoft.com/office/drawing/2014/main" id="{4110A2D0-5263-97B9-023B-7DEE66187DB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75588" y="2235708"/>
            <a:ext cx="2377440" cy="2377440"/>
          </a:xfrm>
          <a:prstGeom prst="ellipse">
            <a:avLst/>
          </a:prstGeo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</a:lstStyle>
          <a:p>
            <a:pPr rtl="0"/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Замещающий текст 15">
            <a:extLst>
              <a:ext uri="{FF2B5EF4-FFF2-40B4-BE49-F238E27FC236}">
                <a16:creationId xmlns:a16="http://schemas.microsoft.com/office/drawing/2014/main" id="{A34938F3-05CE-10DD-2D42-621C5ECDCB4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14216" y="4050792"/>
            <a:ext cx="5824728" cy="1104900"/>
          </a:xfrm>
        </p:spPr>
        <p:txBody>
          <a:bodyPr lIns="91440" rIns="91440" rtlCol="0">
            <a:normAutofit/>
          </a:bodyPr>
          <a:lstStyle>
            <a:lvl1pPr marL="0" indent="0">
              <a:buNone/>
              <a:defRPr sz="1800" b="1"/>
            </a:lvl1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7DA4635-CD35-105A-54F6-571A5B6C469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B932984F-04B1-F977-FBD2-4592E8E4D01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28DD725-F823-F190-62A8-AC33F67CA63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7" name="Рисунок 16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5DFBE14A-32CA-8A3F-8C86-D04E6B1DBA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1" y="5293775"/>
            <a:ext cx="2361321" cy="156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7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рупный рисун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3C984FB-85C6-3052-A9EA-F41806C314AF}"/>
              </a:ext>
            </a:extLst>
          </p:cNvPr>
          <p:cNvSpPr/>
          <p:nvPr userDrawn="1"/>
        </p:nvSpPr>
        <p:spPr>
          <a:xfrm>
            <a:off x="803565" y="1291472"/>
            <a:ext cx="9537638" cy="5249368"/>
          </a:xfrm>
          <a:prstGeom prst="rect">
            <a:avLst/>
          </a:prstGeom>
          <a:solidFill>
            <a:srgbClr val="C5EA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A4898EEF-CE97-B22D-6E75-D121E815D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11480"/>
            <a:ext cx="9464040" cy="1325563"/>
          </a:xfrm>
        </p:spPr>
        <p:txBody>
          <a:bodyPr rtlCol="0" anchor="t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28" name="Замещающая рамка рисунка 27">
            <a:extLst>
              <a:ext uri="{FF2B5EF4-FFF2-40B4-BE49-F238E27FC236}">
                <a16:creationId xmlns:a16="http://schemas.microsoft.com/office/drawing/2014/main" id="{3766CFA5-68C3-F68B-7E95-753DDAE1E55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2498" y="1548481"/>
            <a:ext cx="8982675" cy="4736835"/>
          </a:xfrm>
          <a:custGeom>
            <a:avLst/>
            <a:gdLst>
              <a:gd name="connsiteX0" fmla="*/ 3400805 w 8982675"/>
              <a:gd name="connsiteY0" fmla="*/ 4656317 h 4736835"/>
              <a:gd name="connsiteX1" fmla="*/ 3768530 w 8982675"/>
              <a:gd name="connsiteY1" fmla="*/ 4708484 h 4736835"/>
              <a:gd name="connsiteX2" fmla="*/ 3854126 w 8982675"/>
              <a:gd name="connsiteY2" fmla="*/ 4736710 h 4736835"/>
              <a:gd name="connsiteX3" fmla="*/ 3352219 w 8982675"/>
              <a:gd name="connsiteY3" fmla="*/ 4736710 h 4736835"/>
              <a:gd name="connsiteX4" fmla="*/ 3267796 w 8982675"/>
              <a:gd name="connsiteY4" fmla="*/ 4658283 h 4736835"/>
              <a:gd name="connsiteX5" fmla="*/ 3400805 w 8982675"/>
              <a:gd name="connsiteY5" fmla="*/ 4656317 h 4736835"/>
              <a:gd name="connsiteX6" fmla="*/ 0 w 8982675"/>
              <a:gd name="connsiteY6" fmla="*/ 0 h 4736835"/>
              <a:gd name="connsiteX7" fmla="*/ 8982675 w 8982675"/>
              <a:gd name="connsiteY7" fmla="*/ 0 h 4736835"/>
              <a:gd name="connsiteX8" fmla="*/ 8982675 w 8982675"/>
              <a:gd name="connsiteY8" fmla="*/ 4736835 h 4736835"/>
              <a:gd name="connsiteX9" fmla="*/ 3950459 w 8982675"/>
              <a:gd name="connsiteY9" fmla="*/ 4736835 h 4736835"/>
              <a:gd name="connsiteX10" fmla="*/ 3788773 w 8982675"/>
              <a:gd name="connsiteY10" fmla="*/ 4674997 h 4736835"/>
              <a:gd name="connsiteX11" fmla="*/ 3228671 w 8982675"/>
              <a:gd name="connsiteY11" fmla="*/ 4623063 h 4736835"/>
              <a:gd name="connsiteX12" fmla="*/ 3132708 w 8982675"/>
              <a:gd name="connsiteY12" fmla="*/ 4545069 h 4736835"/>
              <a:gd name="connsiteX13" fmla="*/ 2691341 w 8982675"/>
              <a:gd name="connsiteY13" fmla="*/ 4402451 h 4736835"/>
              <a:gd name="connsiteX14" fmla="*/ 2104826 w 8982675"/>
              <a:gd name="connsiteY14" fmla="*/ 4577133 h 4736835"/>
              <a:gd name="connsiteX15" fmla="*/ 540354 w 8982675"/>
              <a:gd name="connsiteY15" fmla="*/ 3817187 h 4736835"/>
              <a:gd name="connsiteX16" fmla="*/ 0 w 8982675"/>
              <a:gd name="connsiteY16" fmla="*/ 3830433 h 4736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982675" h="4736835">
                <a:moveTo>
                  <a:pt x="3400805" y="4656317"/>
                </a:moveTo>
                <a:cubicBezTo>
                  <a:pt x="3531347" y="4658926"/>
                  <a:pt x="3654347" y="4675523"/>
                  <a:pt x="3768530" y="4708484"/>
                </a:cubicBezTo>
                <a:cubicBezTo>
                  <a:pt x="3798214" y="4717150"/>
                  <a:pt x="3826726" y="4726559"/>
                  <a:pt x="3854126" y="4736710"/>
                </a:cubicBezTo>
                <a:lnTo>
                  <a:pt x="3352219" y="4736710"/>
                </a:lnTo>
                <a:cubicBezTo>
                  <a:pt x="3323028" y="4709289"/>
                  <a:pt x="3294579" y="4682734"/>
                  <a:pt x="3267796" y="4658283"/>
                </a:cubicBezTo>
                <a:cubicBezTo>
                  <a:pt x="3312939" y="4656132"/>
                  <a:pt x="3357291" y="4655448"/>
                  <a:pt x="3400805" y="4656317"/>
                </a:cubicBezTo>
                <a:close/>
                <a:moveTo>
                  <a:pt x="0" y="0"/>
                </a:moveTo>
                <a:lnTo>
                  <a:pt x="8982675" y="0"/>
                </a:lnTo>
                <a:lnTo>
                  <a:pt x="8982675" y="4736835"/>
                </a:lnTo>
                <a:lnTo>
                  <a:pt x="3950459" y="4736835"/>
                </a:lnTo>
                <a:cubicBezTo>
                  <a:pt x="3900904" y="4713870"/>
                  <a:pt x="3847214" y="4693133"/>
                  <a:pt x="3788773" y="4674997"/>
                </a:cubicBezTo>
                <a:cubicBezTo>
                  <a:pt x="3643810" y="4630924"/>
                  <a:pt x="3458920" y="4609197"/>
                  <a:pt x="3228671" y="4623063"/>
                </a:cubicBezTo>
                <a:cubicBezTo>
                  <a:pt x="3190841" y="4589513"/>
                  <a:pt x="3157763" y="4562153"/>
                  <a:pt x="3132708" y="4545069"/>
                </a:cubicBezTo>
                <a:cubicBezTo>
                  <a:pt x="3009900" y="4465156"/>
                  <a:pt x="2876972" y="4398675"/>
                  <a:pt x="2691341" y="4402451"/>
                </a:cubicBezTo>
                <a:cubicBezTo>
                  <a:pt x="2485283" y="4409074"/>
                  <a:pt x="2289531" y="4465898"/>
                  <a:pt x="2104826" y="4577133"/>
                </a:cubicBezTo>
                <a:cubicBezTo>
                  <a:pt x="1783304" y="4259153"/>
                  <a:pt x="1229373" y="3910408"/>
                  <a:pt x="540354" y="3817187"/>
                </a:cubicBezTo>
                <a:cubicBezTo>
                  <a:pt x="359907" y="3797131"/>
                  <a:pt x="179768" y="3802888"/>
                  <a:pt x="0" y="3830433"/>
                </a:cubicBezTo>
                <a:close/>
              </a:path>
            </a:pathLst>
          </a:custGeom>
        </p:spPr>
        <p:txBody>
          <a:bodyPr wrap="square" rtlCol="0">
            <a:noAutofit/>
          </a:bodyPr>
          <a:lstStyle/>
          <a:p>
            <a:pPr rtl="0"/>
            <a:r>
              <a:rPr lang="ru-RU"/>
              <a:t>Вставка рисунка</a:t>
            </a:r>
            <a:endParaRPr lang="en-US" dirty="0"/>
          </a:p>
        </p:txBody>
      </p:sp>
      <p:pic>
        <p:nvPicPr>
          <p:cNvPr id="7" name="Рисунок 6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846F15F4-7014-4E14-56B7-56D54599BA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315" t="-15152"/>
          <a:stretch/>
        </p:blipFill>
        <p:spPr>
          <a:xfrm rot="10800000" flipH="1">
            <a:off x="7432159" y="-25812"/>
            <a:ext cx="4767411" cy="837980"/>
          </a:xfrm>
          <a:prstGeom prst="rect">
            <a:avLst/>
          </a:prstGeom>
        </p:spPr>
      </p:pic>
      <p:pic>
        <p:nvPicPr>
          <p:cNvPr id="9" name="Рисунок 8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3A669BB6-5B89-62EF-E05B-39C24D4741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963474" y="5867628"/>
            <a:ext cx="4983673" cy="990372"/>
          </a:xfrm>
          <a:prstGeom prst="rect">
            <a:avLst/>
          </a:prstGeom>
        </p:spPr>
      </p:pic>
      <p:pic>
        <p:nvPicPr>
          <p:cNvPr id="11" name="Рисунок 10" descr="Цветные градиентные фигуры с лиловой линией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6B7DEE27-0CA8-84BE-2C04-6FDB3E58813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0" y="4753929"/>
            <a:ext cx="5788201" cy="2104070"/>
          </a:xfrm>
          <a:prstGeom prst="rect">
            <a:avLst/>
          </a:prstGeom>
        </p:spPr>
      </p:pic>
      <p:pic>
        <p:nvPicPr>
          <p:cNvPr id="12" name="Графический объект 11">
            <a:extLst>
              <a:ext uri="{FF2B5EF4-FFF2-40B4-BE49-F238E27FC236}">
                <a16:creationId xmlns:a16="http://schemas.microsoft.com/office/drawing/2014/main" id="{AB0126E7-35C8-4EB5-B66B-D1260C4AE37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40380" y="5498683"/>
            <a:ext cx="904680" cy="104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196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два элемента содержимого (слев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653AAB7-5928-57F2-05DE-9C551FC2F2E3}"/>
              </a:ext>
            </a:extLst>
          </p:cNvPr>
          <p:cNvSpPr/>
          <p:nvPr userDrawn="1"/>
        </p:nvSpPr>
        <p:spPr>
          <a:xfrm>
            <a:off x="6711599" y="329415"/>
            <a:ext cx="3538724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1F8B0822-A3A0-6F7D-70AC-41FCAAB74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72" y="539496"/>
            <a:ext cx="5961888" cy="1527048"/>
          </a:xfrm>
        </p:spPr>
        <p:txBody>
          <a:bodyPr rtlCol="0" anchor="ctr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2" name="Объект 7">
            <a:extLst>
              <a:ext uri="{FF2B5EF4-FFF2-40B4-BE49-F238E27FC236}">
                <a16:creationId xmlns:a16="http://schemas.microsoft.com/office/drawing/2014/main" id="{BB8C22E1-E317-84DE-8D3D-93F1009D05FB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576072" y="2112264"/>
            <a:ext cx="2618541" cy="4197096"/>
          </a:xfrm>
        </p:spPr>
        <p:txBody>
          <a:bodyPr rtlCol="0" anchor="t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b="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97DB1F03-8346-3188-F1C7-B0A5E86F6302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538728" y="2112264"/>
            <a:ext cx="2618541" cy="4197096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 b="1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79FCFB5D-5D4D-191A-E033-35889513273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FB8D263-095A-9E1E-0A55-36A5B42EC2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5E28F88-D01C-0A01-2CA2-DBE75087BA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Рисунок 8" descr="Цветная жидкость с лиловой линией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EFF156F3-9A7D-EAA4-4F00-E693C2A3FE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5" b="-8059"/>
          <a:stretch/>
        </p:blipFill>
        <p:spPr>
          <a:xfrm rot="5400000">
            <a:off x="6813632" y="1479632"/>
            <a:ext cx="3355938" cy="7400798"/>
          </a:xfrm>
          <a:prstGeom prst="rect">
            <a:avLst/>
          </a:prstGeom>
        </p:spPr>
      </p:pic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167BAFAF-EE3F-5B9A-6382-910CD450D2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5400000" flipV="1">
            <a:off x="9408940" y="3205716"/>
            <a:ext cx="809263" cy="93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268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два элемента содержимого (справ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 1">
            <a:extLst>
              <a:ext uri="{FF2B5EF4-FFF2-40B4-BE49-F238E27FC236}">
                <a16:creationId xmlns:a16="http://schemas.microsoft.com/office/drawing/2014/main" id="{1F8B0822-A3A0-6F7D-70AC-41FCAAB74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0207" y="539496"/>
            <a:ext cx="6038397" cy="1435608"/>
          </a:xfrm>
        </p:spPr>
        <p:txBody>
          <a:bodyPr rtlCol="0" anchor="ctr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6" name="Объект 7">
            <a:extLst>
              <a:ext uri="{FF2B5EF4-FFF2-40B4-BE49-F238E27FC236}">
                <a16:creationId xmlns:a16="http://schemas.microsoft.com/office/drawing/2014/main" id="{1FEFF780-F9A6-D70C-43AF-EF361A89EECA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3950000" y="2112264"/>
            <a:ext cx="2880567" cy="4197096"/>
          </a:xfrm>
        </p:spPr>
        <p:txBody>
          <a:bodyPr rtlCol="0" anchor="t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b="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793AEFBC-F09B-894B-CD7A-F9C372585AF9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7370065" y="2112264"/>
            <a:ext cx="3118104" cy="4197096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 b="1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"/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79FCFB5D-5D4D-191A-E033-35889513273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FB8D263-095A-9E1E-0A55-36A5B42EC2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5E28F88-D01C-0A01-2CA2-DBE75087BA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167BAFAF-EE3F-5B9A-6382-910CD450D23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 flipV="1">
            <a:off x="9408940" y="3205716"/>
            <a:ext cx="809263" cy="93224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231B5D0-8E67-901E-73FB-36D970CB8F97}"/>
              </a:ext>
            </a:extLst>
          </p:cNvPr>
          <p:cNvSpPr/>
          <p:nvPr userDrawn="1"/>
        </p:nvSpPr>
        <p:spPr>
          <a:xfrm>
            <a:off x="711203" y="329416"/>
            <a:ext cx="2503051" cy="59790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14" name="Рисунок 13" descr="Цветная жидкость с лиловой линией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EAB3AD9D-9B13-188E-617D-F1782596096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-2022196" y="2022197"/>
            <a:ext cx="6858000" cy="2813606"/>
          </a:xfrm>
          <a:prstGeom prst="rect">
            <a:avLst/>
          </a:prstGeom>
        </p:spPr>
      </p:pic>
      <p:pic>
        <p:nvPicPr>
          <p:cNvPr id="15" name="Графический объект 14">
            <a:extLst>
              <a:ext uri="{FF2B5EF4-FFF2-40B4-BE49-F238E27FC236}">
                <a16:creationId xmlns:a16="http://schemas.microsoft.com/office/drawing/2014/main" id="{757D6059-8E17-ABF1-8456-C15CE400B55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 flipV="1">
            <a:off x="1635889" y="4247231"/>
            <a:ext cx="904680" cy="104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304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Графический объект 11">
            <a:extLst>
              <a:ext uri="{FF2B5EF4-FFF2-40B4-BE49-F238E27FC236}">
                <a16:creationId xmlns:a16="http://schemas.microsoft.com/office/drawing/2014/main" id="{AB0126E7-35C8-4EB5-B66B-D1260C4AE37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0380" y="5498683"/>
            <a:ext cx="904680" cy="1042157"/>
          </a:xfrm>
          <a:prstGeom prst="rect">
            <a:avLst/>
          </a:prstGeom>
        </p:spPr>
      </p:pic>
      <p:sp>
        <p:nvSpPr>
          <p:cNvPr id="8" name="Прямоугольник 7">
            <a:extLst>
              <a:ext uri="{FF2B5EF4-FFF2-40B4-BE49-F238E27FC236}">
                <a16:creationId xmlns:a16="http://schemas.microsoft.com/office/drawing/2014/main" id="{17647433-270D-5D45-29E0-608311CA9701}"/>
              </a:ext>
            </a:extLst>
          </p:cNvPr>
          <p:cNvSpPr>
            <a:spLocks/>
          </p:cNvSpPr>
          <p:nvPr userDrawn="1"/>
        </p:nvSpPr>
        <p:spPr>
          <a:xfrm>
            <a:off x="5621925" y="1468626"/>
            <a:ext cx="4641637" cy="5055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6F4F7496-C504-BB47-EC59-97AAA92A07B8}"/>
              </a:ext>
            </a:extLst>
          </p:cNvPr>
          <p:cNvSpPr/>
          <p:nvPr userDrawn="1"/>
        </p:nvSpPr>
        <p:spPr>
          <a:xfrm>
            <a:off x="803567" y="1460959"/>
            <a:ext cx="4641638" cy="5055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14" name="Рисунок 13" descr="Цветная жидкость с лиловой линией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32B92FA5-A482-D296-0300-0D794E5A16D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008"/>
          <a:stretch/>
        </p:blipFill>
        <p:spPr>
          <a:xfrm rot="10800000">
            <a:off x="0" y="4603898"/>
            <a:ext cx="6148843" cy="225410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898EEF-CE97-B22D-6E75-D121E815D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11480"/>
            <a:ext cx="9464040" cy="1279208"/>
          </a:xfrm>
        </p:spPr>
        <p:txBody>
          <a:bodyPr rtlCol="0" anchor="t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15" name="Объект 13">
            <a:extLst>
              <a:ext uri="{FF2B5EF4-FFF2-40B4-BE49-F238E27FC236}">
                <a16:creationId xmlns:a16="http://schemas.microsoft.com/office/drawing/2014/main" id="{98A1FC94-DC76-4D72-16F0-88E8D619602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115568" y="1883664"/>
            <a:ext cx="4014216" cy="3511296"/>
          </a:xfrm>
        </p:spPr>
        <p:txBody>
          <a:bodyPr rtlCol="0" anchor="t">
            <a:normAutofit/>
          </a:bodyPr>
          <a:lstStyle>
            <a:lvl1pPr marL="228600" indent="-2286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defRPr lang="en-US" sz="1400" b="0" kern="1200" dirty="0" smtClean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buClr>
                <a:schemeClr val="tx2"/>
              </a:buClr>
              <a:defRPr sz="1200"/>
            </a:lvl2pPr>
            <a:lvl3pPr>
              <a:buClr>
                <a:schemeClr val="tx2"/>
              </a:buClr>
              <a:defRPr sz="1200"/>
            </a:lvl3pPr>
            <a:lvl4pPr>
              <a:defRPr sz="1600"/>
            </a:lvl4pPr>
            <a:lvl5pPr>
              <a:defRPr sz="1600"/>
            </a:lvl5pPr>
          </a:lstStyle>
          <a:p>
            <a:pPr marL="228600" lvl="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ru-RU"/>
              <a:t>Образец текста</a:t>
            </a:r>
          </a:p>
          <a:p>
            <a:pPr marL="228600" lvl="1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ru-RU"/>
              <a:t>Второй уровень</a:t>
            </a:r>
          </a:p>
          <a:p>
            <a:pPr marL="228600" lvl="2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ru-RU"/>
              <a:t>Третий уровень</a:t>
            </a:r>
          </a:p>
        </p:txBody>
      </p:sp>
      <p:sp>
        <p:nvSpPr>
          <p:cNvPr id="19" name="Объект 18">
            <a:extLst>
              <a:ext uri="{FF2B5EF4-FFF2-40B4-BE49-F238E27FC236}">
                <a16:creationId xmlns:a16="http://schemas.microsoft.com/office/drawing/2014/main" id="{81E2BE2C-1D19-F2FC-F91E-A2C733258648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5934456" y="1883664"/>
            <a:ext cx="4014216" cy="3511296"/>
          </a:xfrm>
        </p:spPr>
        <p:txBody>
          <a:bodyPr rtlCol="0"/>
          <a:lstStyle>
            <a:lvl1pPr marL="0" indent="0">
              <a:lnSpc>
                <a:spcPct val="100000"/>
              </a:lnSpc>
              <a:spcAft>
                <a:spcPts val="1200"/>
              </a:spcAft>
              <a:buNone/>
              <a:defRPr sz="1400" b="1"/>
            </a:lvl1pPr>
            <a:lvl2pPr>
              <a:buClr>
                <a:schemeClr val="tx2"/>
              </a:buClr>
              <a:defRPr sz="1200"/>
            </a:lvl2pPr>
            <a:lvl3pPr>
              <a:buClr>
                <a:schemeClr val="tx2"/>
              </a:buClr>
              <a:defRPr sz="1200"/>
            </a:lvl3pPr>
            <a:lvl4pPr>
              <a:buClr>
                <a:schemeClr val="tx2"/>
              </a:buClr>
              <a:defRPr sz="1200"/>
            </a:lvl4pPr>
            <a:lvl5pPr>
              <a:buClr>
                <a:schemeClr val="tx2"/>
              </a:buClr>
              <a:defRPr sz="12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"/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A2128C8D-2511-191A-0965-7E441EDA27B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8D4E08F2-413A-87D7-FC7E-FA7C3282F7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Заполнитель номера слайда 3">
            <a:extLst>
              <a:ext uri="{FF2B5EF4-FFF2-40B4-BE49-F238E27FC236}">
                <a16:creationId xmlns:a16="http://schemas.microsoft.com/office/drawing/2014/main" id="{AABE8ED2-48AE-58D3-898D-1C9D6D65A7C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1229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содержимое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 1">
            <a:extLst>
              <a:ext uri="{FF2B5EF4-FFF2-40B4-BE49-F238E27FC236}">
                <a16:creationId xmlns:a16="http://schemas.microsoft.com/office/drawing/2014/main" id="{1F8B0822-A3A0-6F7D-70AC-41FCAAB74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0206" y="539496"/>
            <a:ext cx="6958584" cy="1435608"/>
          </a:xfrm>
        </p:spPr>
        <p:txBody>
          <a:bodyPr rtlCol="0" anchor="ctr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167BAFAF-EE3F-5B9A-6382-910CD450D23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 flipV="1">
            <a:off x="9408940" y="3205716"/>
            <a:ext cx="809263" cy="93224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231B5D0-8E67-901E-73FB-36D970CB8F97}"/>
              </a:ext>
            </a:extLst>
          </p:cNvPr>
          <p:cNvSpPr/>
          <p:nvPr userDrawn="1"/>
        </p:nvSpPr>
        <p:spPr>
          <a:xfrm>
            <a:off x="711203" y="329416"/>
            <a:ext cx="2503051" cy="59790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6" name="Объект 7">
            <a:extLst>
              <a:ext uri="{FF2B5EF4-FFF2-40B4-BE49-F238E27FC236}">
                <a16:creationId xmlns:a16="http://schemas.microsoft.com/office/drawing/2014/main" id="{1FEFF780-F9A6-D70C-43AF-EF361A89EECA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3950000" y="1965960"/>
            <a:ext cx="6629400" cy="859536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</p:txBody>
      </p:sp>
      <p:sp>
        <p:nvSpPr>
          <p:cNvPr id="11" name="Заполнитель таблицы 10">
            <a:extLst>
              <a:ext uri="{FF2B5EF4-FFF2-40B4-BE49-F238E27FC236}">
                <a16:creationId xmlns:a16="http://schemas.microsoft.com/office/drawing/2014/main" id="{9ACBEEE1-322A-B926-9005-21D1F3999AA9}"/>
              </a:ext>
            </a:extLst>
          </p:cNvPr>
          <p:cNvSpPr>
            <a:spLocks noGrp="1"/>
          </p:cNvSpPr>
          <p:nvPr>
            <p:ph type="tbl" sz="quarter" idx="18"/>
          </p:nvPr>
        </p:nvSpPr>
        <p:spPr>
          <a:xfrm>
            <a:off x="4039564" y="2962656"/>
            <a:ext cx="6539835" cy="3227387"/>
          </a:xfrm>
        </p:spPr>
        <p:txBody>
          <a:bodyPr rtlCol="0">
            <a:normAutofit/>
          </a:bodyPr>
          <a:lstStyle>
            <a:lvl1pPr>
              <a:defRPr sz="1800"/>
            </a:lvl1pPr>
          </a:lstStyle>
          <a:p>
            <a:pPr rtl="0"/>
            <a:r>
              <a:rPr lang="ru-RU"/>
              <a:t>Вставка таблицы</a:t>
            </a:r>
            <a:endParaRPr lang="en-US" dirty="0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FCFB5D-5D4D-191A-E033-35889513273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9FB8D263-095A-9E1E-0A55-36A5B42EC2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5E28F88-D01C-0A01-2CA2-DBE75087BA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0" name="Рисунок 19" descr="Цветно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24AE729D-8A2D-FEFD-3B1F-8025FBBDD5F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12219" t="5197"/>
          <a:stretch>
            <a:fillRect/>
          </a:stretch>
        </p:blipFill>
        <p:spPr>
          <a:xfrm rot="14400000">
            <a:off x="-2171467" y="2562333"/>
            <a:ext cx="6626421" cy="4182149"/>
          </a:xfrm>
          <a:custGeom>
            <a:avLst/>
            <a:gdLst>
              <a:gd name="connsiteX0" fmla="*/ 6626421 w 6626421"/>
              <a:gd name="connsiteY0" fmla="*/ 4182149 h 4182149"/>
              <a:gd name="connsiteX1" fmla="*/ 1319145 w 6626421"/>
              <a:gd name="connsiteY1" fmla="*/ 4182149 h 4182149"/>
              <a:gd name="connsiteX2" fmla="*/ 0 w 6626421"/>
              <a:gd name="connsiteY2" fmla="*/ 3420540 h 4182149"/>
              <a:gd name="connsiteX3" fmla="*/ 1974850 w 6626421"/>
              <a:gd name="connsiteY3" fmla="*/ 0 h 4182149"/>
              <a:gd name="connsiteX4" fmla="*/ 6626421 w 6626421"/>
              <a:gd name="connsiteY4" fmla="*/ 2685586 h 4182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6421" h="4182149">
                <a:moveTo>
                  <a:pt x="6626421" y="4182149"/>
                </a:moveTo>
                <a:lnTo>
                  <a:pt x="1319145" y="4182149"/>
                </a:lnTo>
                <a:lnTo>
                  <a:pt x="0" y="3420540"/>
                </a:lnTo>
                <a:lnTo>
                  <a:pt x="1974850" y="0"/>
                </a:lnTo>
                <a:lnTo>
                  <a:pt x="6626421" y="2685586"/>
                </a:lnTo>
                <a:close/>
              </a:path>
            </a:pathLst>
          </a:custGeom>
        </p:spPr>
      </p:pic>
      <p:pic>
        <p:nvPicPr>
          <p:cNvPr id="13" name="Графический объект 12">
            <a:extLst>
              <a:ext uri="{FF2B5EF4-FFF2-40B4-BE49-F238E27FC236}">
                <a16:creationId xmlns:a16="http://schemas.microsoft.com/office/drawing/2014/main" id="{92DA2EC6-9201-16D6-4C20-0FB5854C2C3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1273050" y="2512988"/>
            <a:ext cx="849017" cy="978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495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1F8B0822-A3A0-6F7D-70AC-41FCAAB74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11480"/>
            <a:ext cx="9464040" cy="1435608"/>
          </a:xfrm>
        </p:spPr>
        <p:txBody>
          <a:bodyPr rtlCol="0" anchor="t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167BAFAF-EE3F-5B9A-6382-910CD450D23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 flipV="1">
            <a:off x="9408940" y="3205716"/>
            <a:ext cx="809263" cy="932240"/>
          </a:xfrm>
          <a:prstGeom prst="rect">
            <a:avLst/>
          </a:prstGeom>
        </p:spPr>
      </p:pic>
      <p:sp>
        <p:nvSpPr>
          <p:cNvPr id="11" name="Заполнитель таблицы 10">
            <a:extLst>
              <a:ext uri="{FF2B5EF4-FFF2-40B4-BE49-F238E27FC236}">
                <a16:creationId xmlns:a16="http://schemas.microsoft.com/office/drawing/2014/main" id="{9ACBEEE1-322A-B926-9005-21D1F3999AA9}"/>
              </a:ext>
            </a:extLst>
          </p:cNvPr>
          <p:cNvSpPr>
            <a:spLocks noGrp="1"/>
          </p:cNvSpPr>
          <p:nvPr>
            <p:ph type="tbl" sz="quarter" idx="18"/>
          </p:nvPr>
        </p:nvSpPr>
        <p:spPr>
          <a:xfrm>
            <a:off x="804672" y="1472184"/>
            <a:ext cx="9537192" cy="3922776"/>
          </a:xfrm>
        </p:spPr>
        <p:txBody>
          <a:bodyPr rtlCol="0">
            <a:normAutofit/>
          </a:bodyPr>
          <a:lstStyle>
            <a:lvl1pPr>
              <a:defRPr sz="1800"/>
            </a:lvl1pPr>
          </a:lstStyle>
          <a:p>
            <a:pPr rtl="0"/>
            <a:r>
              <a:rPr lang="ru-RU"/>
              <a:t>Вставка таблицы</a:t>
            </a:r>
            <a:endParaRPr lang="en-US" dirty="0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FCFB5D-5D4D-191A-E033-35889513273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9FB8D263-095A-9E1E-0A55-36A5B42EC2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5E28F88-D01C-0A01-2CA2-DBE75087BA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Рисунок 7" descr="Цветная жидкость на черном фоне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B9D6252C-CE9A-ABBD-43D8-62F708B2B27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H="1">
            <a:off x="-3380" y="5552387"/>
            <a:ext cx="3785031" cy="1310811"/>
          </a:xfrm>
          <a:prstGeom prst="rect">
            <a:avLst/>
          </a:prstGeom>
        </p:spPr>
      </p:pic>
      <p:pic>
        <p:nvPicPr>
          <p:cNvPr id="9" name="Рисунок 8" descr="Цветная жидкость с лиловой линией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C975A1D6-EEFF-C8C1-AC72-68C09285D59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6686580" y="-9167"/>
            <a:ext cx="5538171" cy="2250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333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ключ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21AC4E5-2B89-481E-46B9-A867F5699CEE}"/>
              </a:ext>
            </a:extLst>
          </p:cNvPr>
          <p:cNvSpPr/>
          <p:nvPr userDrawn="1"/>
        </p:nvSpPr>
        <p:spPr>
          <a:xfrm>
            <a:off x="803566" y="329415"/>
            <a:ext cx="9459997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14" name="Рисунок 13" descr="Цветно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C425D3D8-6FFB-E26C-2DDC-EAE565DDDD5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576" t="13872" r="4114" b="8199"/>
          <a:stretch/>
        </p:blipFill>
        <p:spPr>
          <a:xfrm rot="10800000">
            <a:off x="-2" y="-2"/>
            <a:ext cx="10838727" cy="6858001"/>
          </a:xfrm>
          <a:prstGeom prst="rect">
            <a:avLst/>
          </a:prstGeom>
        </p:spPr>
      </p:pic>
      <p:pic>
        <p:nvPicPr>
          <p:cNvPr id="15" name="Графический объект 14">
            <a:extLst>
              <a:ext uri="{FF2B5EF4-FFF2-40B4-BE49-F238E27FC236}">
                <a16:creationId xmlns:a16="http://schemas.microsoft.com/office/drawing/2014/main" id="{2B0B6FA5-0AFE-69A5-2CE6-27D1CBF5F0F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443365" y="1390616"/>
            <a:ext cx="849017" cy="978035"/>
          </a:xfrm>
          <a:prstGeom prst="rect">
            <a:avLst/>
          </a:prstGeom>
        </p:spPr>
      </p:pic>
      <p:pic>
        <p:nvPicPr>
          <p:cNvPr id="16" name="Графический объект 15">
            <a:extLst>
              <a:ext uri="{FF2B5EF4-FFF2-40B4-BE49-F238E27FC236}">
                <a16:creationId xmlns:a16="http://schemas.microsoft.com/office/drawing/2014/main" id="{8CA221E3-E5C1-6778-BDF2-B5527950BB3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012015" y="4219529"/>
            <a:ext cx="849017" cy="978035"/>
          </a:xfrm>
          <a:prstGeom prst="rect">
            <a:avLst/>
          </a:prstGeom>
        </p:spPr>
      </p:pic>
      <p:sp>
        <p:nvSpPr>
          <p:cNvPr id="17" name="Овал 16">
            <a:extLst>
              <a:ext uri="{FF2B5EF4-FFF2-40B4-BE49-F238E27FC236}">
                <a16:creationId xmlns:a16="http://schemas.microsoft.com/office/drawing/2014/main" id="{8EF24DD3-EDCB-7DE8-426A-6EFA267D6B0C}"/>
              </a:ext>
            </a:extLst>
          </p:cNvPr>
          <p:cNvSpPr/>
          <p:nvPr userDrawn="1"/>
        </p:nvSpPr>
        <p:spPr>
          <a:xfrm>
            <a:off x="4233672" y="1527048"/>
            <a:ext cx="2606040" cy="26060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5E4463-3EAA-4A1D-028E-15858531E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2688336"/>
            <a:ext cx="9464040" cy="2459736"/>
          </a:xfrm>
        </p:spPr>
        <p:txBody>
          <a:bodyPr rtlCol="0" anchor="b">
            <a:normAutofit/>
          </a:bodyPr>
          <a:lstStyle>
            <a:lvl1pPr algn="ctr">
              <a:lnSpc>
                <a:spcPct val="90000"/>
              </a:lnSpc>
              <a:defRPr sz="3600"/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18" name="Замещающая рамка рисунка 11">
            <a:extLst>
              <a:ext uri="{FF2B5EF4-FFF2-40B4-BE49-F238E27FC236}">
                <a16:creationId xmlns:a16="http://schemas.microsoft.com/office/drawing/2014/main" id="{5958D5F2-B610-B25E-1D2D-71EC79D2A9A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343400" y="1645920"/>
            <a:ext cx="2377440" cy="2377440"/>
          </a:xfrm>
          <a:prstGeom prst="ellipse">
            <a:avLst/>
          </a:prstGeo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</a:lstStyle>
          <a:p>
            <a:pPr rtl="0"/>
            <a:r>
              <a:rPr lang="ru-RU"/>
              <a:t>Вставка рисунка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314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6507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16507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 noProof="0"/>
              <a:t>Щелкните, чтобы изменить стили текста образца слайда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  <p:sp>
        <p:nvSpPr>
          <p:cNvPr id="5" name="Заполнитель нижнего колонтитула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10260076" y="3233420"/>
            <a:ext cx="3098800" cy="594360"/>
          </a:xfrm>
          <a:prstGeom prst="rect">
            <a:avLst/>
          </a:prstGeom>
        </p:spPr>
        <p:txBody>
          <a:bodyPr vert="horz" lIns="0" tIns="45720" rIns="91440" bIns="45720" rtlCol="0" anchor="t"/>
          <a:lstStyle>
            <a:lvl1pPr algn="ctr">
              <a:defRPr sz="12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6200000">
            <a:off x="11274552" y="5632704"/>
            <a:ext cx="1069848" cy="594360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4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E51359C3-8CE4-C25B-8E46-AFFF9EADFF92}"/>
              </a:ext>
            </a:extLst>
          </p:cNvPr>
          <p:cNvCxnSpPr/>
          <p:nvPr/>
        </p:nvCxnSpPr>
        <p:spPr>
          <a:xfrm>
            <a:off x="11091672" y="0"/>
            <a:ext cx="0" cy="6845701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Заполнитель даты 10">
            <a:extLst>
              <a:ext uri="{FF2B5EF4-FFF2-40B4-BE49-F238E27FC236}">
                <a16:creationId xmlns:a16="http://schemas.microsoft.com/office/drawing/2014/main" id="{D9B11C67-3806-82B6-01D7-1583184D5D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11161152" y="745184"/>
            <a:ext cx="1296648" cy="59436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"/>
              <a:t>20ГГ</a:t>
            </a:r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hf hdr="0" ftr="0" dt="0"/>
  <p:txStyles>
    <p:titleStyle>
      <a:lvl1pPr algn="l" defTabSz="914400" rtl="0" eaLnBrk="1" latinLnBrk="0" hangingPunct="1">
        <a:lnSpc>
          <a:spcPct val="113000"/>
        </a:lnSpc>
        <a:spcBef>
          <a:spcPct val="0"/>
        </a:spcBef>
        <a:buNone/>
        <a:defRPr sz="40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74" userDrawn="1">
          <p15:clr>
            <a:srgbClr val="F26B43"/>
          </p15:clr>
        </p15:guide>
        <p15:guide id="4" pos="7106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  <p15:guide id="6" pos="3250" userDrawn="1">
          <p15:clr>
            <a:srgbClr val="F26B43"/>
          </p15:clr>
        </p15:guide>
        <p15:guide id="7" pos="443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403D7F5-3FA4-3B64-ACA2-1AB08CDC4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9826" y="250317"/>
            <a:ext cx="6830568" cy="4498848"/>
          </a:xfrm>
        </p:spPr>
        <p:txBody>
          <a:bodyPr rtlCol="0"/>
          <a:lstStyle/>
          <a:p>
            <a:pPr rtl="0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Чтобы расти здоровым..</a:t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необходимо</a:t>
            </a:r>
            <a:endParaRPr lang="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86F02C-A1D5-4961-BEFF-EAB3F8DFEA50}"/>
              </a:ext>
            </a:extLst>
          </p:cNvPr>
          <p:cNvSpPr txBox="1"/>
          <p:nvPr/>
        </p:nvSpPr>
        <p:spPr>
          <a:xfrm>
            <a:off x="314325" y="5196465"/>
            <a:ext cx="449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Подготовила учитель-логопед</a:t>
            </a:r>
          </a:p>
          <a:p>
            <a:r>
              <a:rPr lang="ru-RU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Агапчева Наталья Викторовна</a:t>
            </a:r>
          </a:p>
        </p:txBody>
      </p:sp>
    </p:spTree>
    <p:extLst>
      <p:ext uri="{BB962C8B-B14F-4D97-AF65-F5344CB8AC3E}">
        <p14:creationId xmlns:p14="http://schemas.microsoft.com/office/powerpoint/2010/main" val="2798621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774289-A4E6-46C4-B9CF-9436F4313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Чистить </a:t>
            </a:r>
            <a:b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зубы</a:t>
            </a:r>
            <a:endParaRPr lang="ru-RU" sz="4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A936F34-A22F-4BDD-978C-6F2306AC1610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38750" y="3076575"/>
            <a:ext cx="6273546" cy="3387640"/>
          </a:xfrm>
        </p:spPr>
        <p:txBody>
          <a:bodyPr>
            <a:normAutofit/>
          </a:bodyPr>
          <a:lstStyle/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Детям важно чистить зубы, чтобы расти здоровыми, так как регулярная гигиена полости рта — это профилактика кариеса и заболеваний дёсен. 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Чистить зубы следует дважды в день: утром и вечером. Однако стоматологи рекомендуют выполнять гигиену зубов после каждого приёма пищи, в особенности сладкой или кислой. </a:t>
            </a:r>
            <a:br>
              <a:rPr lang="ru-RU" dirty="0"/>
            </a:br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2035713-3EB4-4AB8-AF19-24142F43FA9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2</a:t>
            </a:fld>
            <a:endParaRPr lang="en-US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E3A5C9E-0DFB-423B-9BE6-17ADB3834C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4911" y="0"/>
            <a:ext cx="3893140" cy="350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8410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2A37376-F283-45BF-A00E-A29B240374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0305" cy="2405101"/>
          </a:xfrm>
          <a:prstGeom prst="rect">
            <a:avLst/>
          </a:prstGeom>
        </p:spPr>
      </p:pic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3380A29B-87B6-29C9-2295-D36B76DCF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1696" y="1956816"/>
            <a:ext cx="3502152" cy="3218688"/>
          </a:xfrm>
        </p:spPr>
        <p:txBody>
          <a:bodyPr rtlCol="0">
            <a:normAutofit/>
          </a:bodyPr>
          <a:lstStyle/>
          <a:p>
            <a:pPr rtl="0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Пить воду</a:t>
            </a:r>
            <a:endParaRPr lang="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Замещающий текст 3">
            <a:extLst>
              <a:ext uri="{FF2B5EF4-FFF2-40B4-BE49-F238E27FC236}">
                <a16:creationId xmlns:a16="http://schemas.microsoft.com/office/drawing/2014/main" id="{9F8883BF-4B40-D127-19A6-0A65D2A25EA7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83724" y="2124076"/>
            <a:ext cx="5036026" cy="4340140"/>
          </a:xfrm>
        </p:spPr>
        <p:txBody>
          <a:bodyPr rtlCol="0">
            <a:normAutofit/>
          </a:bodyPr>
          <a:lstStyle/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Вода помогает поддерживать нормальную температуру тела как в жаркую погоду, так и в холодную.</a:t>
            </a:r>
            <a:endParaRPr lang="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rtl="0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Вода помогает очистить организм.</a:t>
            </a:r>
          </a:p>
          <a:p>
            <a:pPr rtl="0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Укрепляет иммунную систему.</a:t>
            </a:r>
          </a:p>
          <a:p>
            <a:pPr rtl="0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Улучшает работу мозга.</a:t>
            </a:r>
          </a:p>
          <a:p>
            <a:pPr rtl="0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Сохраняет активность мышц.</a:t>
            </a:r>
            <a:endParaRPr lang="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полнитель номера слайда 2">
            <a:extLst>
              <a:ext uri="{FF2B5EF4-FFF2-40B4-BE49-F238E27FC236}">
                <a16:creationId xmlns:a16="http://schemas.microsoft.com/office/drawing/2014/main" id="{A81FC143-FA9C-6F20-7583-F7B0FA8FF10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 rtlCol="0"/>
          <a:lstStyle/>
          <a:p>
            <a:pPr rtl="0"/>
            <a:fld id="{98C0CDE5-970C-4CC4-BF43-0DA127E73E82}" type="slidenum">
              <a:rPr lang="en-US" smtClean="0"/>
              <a:pPr rtl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6231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DDFE2EB-E85E-8271-3745-DEF147D61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376" y="2194560"/>
            <a:ext cx="3621024" cy="2121408"/>
          </a:xfrm>
        </p:spPr>
        <p:txBody>
          <a:bodyPr rtlCol="0">
            <a:normAutofit/>
          </a:bodyPr>
          <a:lstStyle/>
          <a:p>
            <a:pPr rtl="0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Мыть руки</a:t>
            </a:r>
            <a:endParaRPr lang="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12A62475-D8EF-C209-2D24-C02F49DF00B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019800" y="365041"/>
            <a:ext cx="5048250" cy="2787734"/>
          </a:xfrm>
        </p:spPr>
        <p:txBody>
          <a:bodyPr rtlCol="0">
            <a:normAutofit/>
          </a:bodyPr>
          <a:lstStyle/>
          <a:p>
            <a:r>
              <a:rPr lang="ru-RU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Мытьё рук с мылом — ключевой компонент профилактики многих инфекций, включая острые кишечные, грипп и другие респираторные заболевания.</a:t>
            </a:r>
          </a:p>
          <a:p>
            <a:endParaRPr lang="ru" dirty="0"/>
          </a:p>
        </p:txBody>
      </p:sp>
      <p:sp>
        <p:nvSpPr>
          <p:cNvPr id="3" name="Заполнитель номера слайда 2">
            <a:extLst>
              <a:ext uri="{FF2B5EF4-FFF2-40B4-BE49-F238E27FC236}">
                <a16:creationId xmlns:a16="http://schemas.microsoft.com/office/drawing/2014/main" id="{0860C5A9-5FB1-4852-0619-9ACA3D519BC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 rtlCol="0"/>
          <a:lstStyle/>
          <a:p>
            <a:pPr rtl="0"/>
            <a:fld id="{98C0CDE5-970C-4CC4-BF43-0DA127E73E82}" type="slidenum">
              <a:rPr lang="en-US" smtClean="0"/>
              <a:pPr rtl="0"/>
              <a:t>4</a:t>
            </a:fld>
            <a:endParaRPr lang="en-US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6C42F35-2C02-4061-846E-C269DF84F1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9800" y="3082472"/>
            <a:ext cx="4957828" cy="330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038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C590B2-ECF7-4347-BBE5-03091477C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1275" y="1956816"/>
            <a:ext cx="3822573" cy="3218688"/>
          </a:xfrm>
        </p:spPr>
        <p:txBody>
          <a:bodyPr>
            <a:normAutofit/>
          </a:bodyPr>
          <a:lstStyle/>
          <a:p>
            <a:r>
              <a:rPr lang="ru-R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Заниматься спортом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74E552A-D27F-48F2-9918-DD7E7F502E14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83723" y="2352675"/>
            <a:ext cx="5140801" cy="4111541"/>
          </a:xfrm>
        </p:spPr>
        <p:txBody>
          <a:bodyPr>
            <a:normAutofit/>
          </a:bodyPr>
          <a:lstStyle/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Улучшается общее состояние здоровья.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Снижается уровень стресса.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Развивается дисциплина и сила воли.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Формируется привычка к здоровому образу жизни.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500429F-650F-46F5-824F-9EE054A7A31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5</a:t>
            </a:fld>
            <a:endParaRPr lang="en-US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AC4A9CF-AB4A-4DFF-8439-A84F0E5C2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3" y="152113"/>
            <a:ext cx="5442202" cy="252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350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B2800E4-16F4-4C03-CA7F-B04CEF62F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096" y="2505456"/>
            <a:ext cx="3575304" cy="2331720"/>
          </a:xfrm>
        </p:spPr>
        <p:txBody>
          <a:bodyPr rtlCol="0">
            <a:normAutofit/>
          </a:bodyPr>
          <a:lstStyle/>
          <a:p>
            <a:pPr rtl="0"/>
            <a:r>
              <a:rPr lang="ru-RU" sz="4800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Закаляться</a:t>
            </a:r>
            <a:endParaRPr 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Замещающий текст 4">
            <a:extLst>
              <a:ext uri="{FF2B5EF4-FFF2-40B4-BE49-F238E27FC236}">
                <a16:creationId xmlns:a16="http://schemas.microsoft.com/office/drawing/2014/main" id="{0B6F9B83-490C-3390-781C-B483ED3B5FB7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000626" y="2962276"/>
            <a:ext cx="6905624" cy="3501940"/>
          </a:xfrm>
        </p:spPr>
        <p:txBody>
          <a:bodyPr rtlCol="0">
            <a:normAutofit/>
          </a:bodyPr>
          <a:lstStyle/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Закаливание воздухом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Начинают с воздушных ванн, например, во время переодевания, утренней зарядки. Затем подключают сон с открытой форточкой — сначала только дневной, а затем и ночной (в летнее время)</a:t>
            </a:r>
            <a:r>
              <a:rPr lang="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Следующие слайды наполнены увлекательными способами сделать обучение веселым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Плавание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Одна из самых эффективных форм закаливания. Оно сочетает в себе пользу от воды, воздуха, пониженной температуры и двигательной активности.</a:t>
            </a:r>
            <a:endParaRPr lang="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полнитель номера слайда 2">
            <a:extLst>
              <a:ext uri="{FF2B5EF4-FFF2-40B4-BE49-F238E27FC236}">
                <a16:creationId xmlns:a16="http://schemas.microsoft.com/office/drawing/2014/main" id="{1F2EA1C7-D3E0-3A85-A153-33043FCC3DB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 rtlCol="0"/>
          <a:lstStyle/>
          <a:p>
            <a:pPr rtl="0"/>
            <a:fld id="{98C0CDE5-970C-4CC4-BF43-0DA127E73E82}" type="slidenum">
              <a:rPr lang="en-US" smtClean="0"/>
              <a:pPr rtl="0"/>
              <a:t>6</a:t>
            </a:fld>
            <a:endParaRPr lang="en-US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DA99829-9774-4DD9-B90C-A3BCD65A0B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9274" y="432442"/>
            <a:ext cx="6035014" cy="26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487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4DFA60-53B5-4E2D-801E-CDFE47E2D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Полноценно питаться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5466B1-E358-477E-8A1A-3C874D909C4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85774" y="4029478"/>
            <a:ext cx="5724525" cy="2816140"/>
          </a:xfrm>
        </p:spPr>
        <p:txBody>
          <a:bodyPr>
            <a:normAutofit/>
          </a:bodyPr>
          <a:lstStyle/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Гармоничный рост.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Физическое развитие.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Нервно-психическое развитие.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Устойчивость к воздействию инфекций.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Необходимая для жизни энергия.</a:t>
            </a:r>
          </a:p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9F9CE8F-596D-4DE8-A090-179C95DBC5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7</a:t>
            </a:fld>
            <a:endParaRPr lang="en-US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EE50BBA-F42F-468A-9C7D-5C43730366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26" y="-40877"/>
            <a:ext cx="4777524" cy="388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0214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14BC59-DE66-4AC7-B26B-6DDAB1322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Купаться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16852E6-43B9-43E1-ADC0-3E5FEFCAEA8F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486400" y="1600201"/>
            <a:ext cx="6620256" cy="5257799"/>
          </a:xfrm>
        </p:spPr>
        <p:txBody>
          <a:bodyPr>
            <a:normAutofit/>
          </a:bodyPr>
          <a:lstStyle/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Кожа защищает тело от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болезней</a:t>
            </a:r>
            <a:r>
              <a:rPr lang="ru-RU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Если её долго </a:t>
            </a:r>
          </a:p>
          <a:p>
            <a:r>
              <a:rPr lang="ru-RU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мыть, на коже </a:t>
            </a:r>
          </a:p>
          <a:p>
            <a:r>
              <a:rPr lang="ru-RU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накапливаются жир и пот, на которых задерживаются частицы пыли. От этого кожа становится грязной, грубой и перестаёт защищать тело.</a:t>
            </a:r>
          </a:p>
          <a:p>
            <a:r>
              <a:rPr lang="ru-RU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Регулярное купание предупреждает развитие инфекционно-воспалительных процессов, укрепляет иммунную систему, положительно влияет на нервную систему.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7F3E4C9-D9AF-4C8F-BF78-ACAE055EEAF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8</a:t>
            </a:fld>
            <a:endParaRPr lang="en-US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F8779E7-F872-4CCC-8185-4C5BF4E9F0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3228" y="0"/>
            <a:ext cx="3623428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190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96350D-2052-4535-8A55-8A465B885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1696" y="1956816"/>
            <a:ext cx="4013454" cy="3218688"/>
          </a:xfrm>
        </p:spPr>
        <p:txBody>
          <a:bodyPr>
            <a:normAutofit/>
          </a:bodyPr>
          <a:lstStyle/>
          <a:p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Проветривать комнату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4B3CE95-A8CF-4CC5-848C-89E2327ABC61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0" y="3857625"/>
            <a:ext cx="5953126" cy="3086099"/>
          </a:xfrm>
        </p:spPr>
        <p:txBody>
          <a:bodyPr>
            <a:normAutofit/>
          </a:bodyPr>
          <a:lstStyle/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Проветривание всегда должно проходить под контролем взрослого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Важно следить за тем, чтобы дети не находились вблизи открытых окон или дверей и не подвергались воздействию сквозняков.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окончании проветривания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окна и двери плотно закрываются, проверяется температура воздуха, чтобы убедиться, что помещение прогрелось до комфортного уровня.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DF33BB6-8125-42F9-8A1F-B1932714964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9</a:t>
            </a:fld>
            <a:endParaRPr lang="en-US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FDE53BF-6DD5-401F-A0B7-A478B42B12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52" y="0"/>
            <a:ext cx="5169648" cy="3997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3640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0F3F31-0F67-48E5-A86C-29277A7F1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Одеваться по погоде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375F33-1CEB-446B-95F5-D730DE68583F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048250" y="3105150"/>
            <a:ext cx="6375654" cy="3359066"/>
          </a:xfrm>
        </p:spPr>
        <p:txBody>
          <a:bodyPr>
            <a:normAutofit/>
          </a:bodyPr>
          <a:lstStyle/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Чтобы одеваться правильно необходимо смотреть прогноз погоды.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Важно, чтобы одежда не плотно облегала тело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(за исключением майки, водолазки). Между тканью и кожей должна быть небольшая воздушная прослойка, которая хорошо сохраняет тепло.</a:t>
            </a:r>
          </a:p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Одежду нужно подбирать ежедневно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в зависимости от температуры воздуха, влажности и силы ветра. 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15298BF-0BCC-473F-B5FE-6160FA8CE84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10</a:t>
            </a:fld>
            <a:endParaRPr lang="en-US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139EBBB-221B-4D42-A7AF-DD26CD456E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4361" y="523655"/>
            <a:ext cx="7362295" cy="2210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7372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5BB8BB35-A0DC-D8B3-8E6B-ADD882279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4216" y="1353312"/>
            <a:ext cx="5824728" cy="2459736"/>
          </a:xfrm>
        </p:spPr>
        <p:txBody>
          <a:bodyPr rtlCol="0"/>
          <a:lstStyle/>
          <a:p>
            <a:pPr rtl="0"/>
            <a:endParaRPr lang="ru" dirty="0"/>
          </a:p>
        </p:txBody>
      </p:sp>
      <p:sp>
        <p:nvSpPr>
          <p:cNvPr id="6" name="Замещающий текст 5">
            <a:extLst>
              <a:ext uri="{FF2B5EF4-FFF2-40B4-BE49-F238E27FC236}">
                <a16:creationId xmlns:a16="http://schemas.microsoft.com/office/drawing/2014/main" id="{D248D029-6E5D-5C40-EE46-7913B8F2A1F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867149" y="1521713"/>
            <a:ext cx="7515225" cy="3783711"/>
          </a:xfrm>
        </p:spPr>
        <p:txBody>
          <a:bodyPr rtlCol="0">
            <a:normAutofit fontScale="92500" lnSpcReduction="10000"/>
          </a:bodyPr>
          <a:lstStyle/>
          <a:p>
            <a:pPr rtl="0"/>
            <a:r>
              <a:rPr lang="ru-RU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теперь посмотрите на листочки на столах и </a:t>
            </a:r>
          </a:p>
          <a:p>
            <a:pPr rtl="0"/>
            <a:r>
              <a:rPr lang="ru-RU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давайте их заполним </a:t>
            </a:r>
          </a:p>
          <a:p>
            <a:pPr rtl="0"/>
            <a:r>
              <a:rPr lang="ru-RU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вместе</a:t>
            </a:r>
            <a:endParaRPr lang="en-U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полнитель номера слайда 2">
            <a:extLst>
              <a:ext uri="{FF2B5EF4-FFF2-40B4-BE49-F238E27FC236}">
                <a16:creationId xmlns:a16="http://schemas.microsoft.com/office/drawing/2014/main" id="{892A2015-C113-6985-07BD-D6494CD0A5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 rtlCol="0"/>
          <a:lstStyle/>
          <a:p>
            <a:pPr rtl="0"/>
            <a:fld id="{98C0CDE5-970C-4CC4-BF43-0DA127E73E82}" type="slidenum">
              <a:rPr lang="en-US" smtClean="0"/>
              <a:pPr rtl="0"/>
              <a:t>11</a:t>
            </a:fld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2F1576A-E8DF-4AB5-A76A-FB5272D6498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883" r="883"/>
          <a:stretch>
            <a:fillRect/>
          </a:stretch>
        </p:blipFill>
        <p:spPr>
          <a:xfrm>
            <a:off x="1295400" y="2255520"/>
            <a:ext cx="2357628" cy="2357628"/>
          </a:xfrm>
        </p:spPr>
      </p:pic>
    </p:spTree>
    <p:extLst>
      <p:ext uri="{BB962C8B-B14F-4D97-AF65-F5344CB8AC3E}">
        <p14:creationId xmlns:p14="http://schemas.microsoft.com/office/powerpoint/2010/main" val="30599861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349021-6165-4E43-A33F-22797EC90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7FC07E-3196-4845-9957-E1F73E9B52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73A9E04-C984-48FF-ADA5-0726D0ECB1C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12</a:t>
            </a:fld>
            <a:endParaRPr lang="en-US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797F53F-91A6-4C49-9E15-DBB2A6B171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050" y="166401"/>
            <a:ext cx="9715500" cy="6691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08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6B60F6F-E490-BF7A-A8DB-59FD22063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2688336"/>
            <a:ext cx="9464040" cy="2459736"/>
          </a:xfrm>
        </p:spPr>
        <p:txBody>
          <a:bodyPr rtlCol="0">
            <a:normAutofit/>
          </a:bodyPr>
          <a:lstStyle/>
          <a:p>
            <a:pPr rtl="0"/>
            <a:r>
              <a:rPr lang="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B6581E3-A6D6-4807-993B-A72EF9B07E7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2475" r="12475"/>
          <a:stretch>
            <a:fillRect/>
          </a:stretch>
        </p:blipFill>
        <p:spPr>
          <a:xfrm>
            <a:off x="3949844" y="1302640"/>
            <a:ext cx="3207109" cy="2986088"/>
          </a:xfrm>
        </p:spPr>
      </p:pic>
    </p:spTree>
    <p:extLst>
      <p:ext uri="{BB962C8B-B14F-4D97-AF65-F5344CB8AC3E}">
        <p14:creationId xmlns:p14="http://schemas.microsoft.com/office/powerpoint/2010/main" val="643801728"/>
      </p:ext>
    </p:extLst>
  </p:cSld>
  <p:clrMapOvr>
    <a:masterClrMapping/>
  </p:clrMapOvr>
</p:sld>
</file>

<file path=ppt/theme/theme1.xml><?xml version="1.0" encoding="utf-8"?>
<a:theme xmlns:a="http://schemas.openxmlformats.org/drawingml/2006/main" name="Пользовательская">
  <a:themeElements>
    <a:clrScheme name="Custom 415">
      <a:dk1>
        <a:srgbClr val="3B3B3B"/>
      </a:dk1>
      <a:lt1>
        <a:sysClr val="window" lastClr="FFFFFF"/>
      </a:lt1>
      <a:dk2>
        <a:srgbClr val="262626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7030A0"/>
      </a:accent4>
      <a:accent5>
        <a:srgbClr val="B92AD6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">
      <a:majorFont>
        <a:latin typeface="Narkisim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Win32" id="{771134FD-1BC7-46EB-9723-B55ECF9F0C11}" vid="{DE667C8D-F186-4977-8ABD-C9F5191E033D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EA27D8E-DE3D-481C-905D-44ADCF801F7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9C9F46F3-DDE7-46C7-84BC-59C1156F2B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450B55-B496-4B49-9DD2-B71AB023CAA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для начальной школы</Template>
  <TotalTime>75</TotalTime>
  <Words>434</Words>
  <Application>Microsoft Office PowerPoint</Application>
  <PresentationFormat>Широкоэкранный</PresentationFormat>
  <Paragraphs>56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Franklin Gothic Book</vt:lpstr>
      <vt:lpstr>Narkisim</vt:lpstr>
      <vt:lpstr>Tenorite</vt:lpstr>
      <vt:lpstr>Пользовательская</vt:lpstr>
      <vt:lpstr>Чтобы расти здоровым..  необходимо</vt:lpstr>
      <vt:lpstr>Чистить  зубы</vt:lpstr>
      <vt:lpstr>Пить воду</vt:lpstr>
      <vt:lpstr>Мыть руки</vt:lpstr>
      <vt:lpstr>Заниматься спортом</vt:lpstr>
      <vt:lpstr>Закаляться</vt:lpstr>
      <vt:lpstr>Полноценно питаться</vt:lpstr>
      <vt:lpstr>Купаться</vt:lpstr>
      <vt:lpstr>Проветривать комнату</vt:lpstr>
      <vt:lpstr>Одеваться по погоде</vt:lpstr>
      <vt:lpstr>Презентация PowerPoint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Чтобы расти здоровым..  необходимо</dc:title>
  <dc:creator>АНВ</dc:creator>
  <cp:lastModifiedBy>АНВ</cp:lastModifiedBy>
  <cp:revision>2</cp:revision>
  <dcterms:created xsi:type="dcterms:W3CDTF">2025-04-15T05:34:04Z</dcterms:created>
  <dcterms:modified xsi:type="dcterms:W3CDTF">2025-04-15T07:26:33Z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