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7" r:id="rId23"/>
    <p:sldId id="279" r:id="rId24"/>
    <p:sldId id="281" r:id="rId25"/>
    <p:sldId id="280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2F"/>
    <a:srgbClr val="000F2E"/>
    <a:srgbClr val="FF00FF"/>
    <a:srgbClr val="10361E"/>
    <a:srgbClr val="09FFF9"/>
    <a:srgbClr val="00D7D2"/>
    <a:srgbClr val="004F8A"/>
    <a:srgbClr val="005C2A"/>
    <a:srgbClr val="6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56AB6-0A98-4CB7-927A-E7FE043104DC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E10F-7C62-4E74-8C09-903254EED4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47796"/>
            <a:ext cx="7772400" cy="1979527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5C2A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rgbClr val="005C2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rgbClr val="005C2A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6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714488"/>
            <a:ext cx="6400800" cy="1752600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B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000" b="1" i="1" dirty="0" smtClean="0">
                <a:solidFill>
                  <a:srgbClr val="B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Живая планета» </a:t>
            </a:r>
          </a:p>
          <a:p>
            <a:r>
              <a:rPr lang="ru-RU" sz="4800" b="1" dirty="0" smtClean="0">
                <a:solidFill>
                  <a:srgbClr val="B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(6 – 7 классы)</a:t>
            </a:r>
            <a:endParaRPr lang="ru-RU" sz="4800" b="1" dirty="0">
              <a:solidFill>
                <a:srgbClr val="B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Мария\Desktop\Документы\презентации\лев\gif рисунки\4084148_Buho20bibliotec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40564"/>
            <a:ext cx="3333750" cy="33337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978528" y="62154"/>
            <a:ext cx="67665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77900" algn="l"/>
              </a:tabLst>
            </a:pPr>
            <a:r>
              <a:rPr lang="ru-RU" sz="1600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Филиал МАУ ДО «ЦДО» г. Мирный в п. Чернышевский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682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788024" y="4333779"/>
            <a:ext cx="521497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77900" algn="l"/>
              </a:tabLst>
            </a:pPr>
            <a:r>
              <a:rPr lang="ru-RU" sz="2400" b="1" dirty="0" smtClean="0">
                <a:solidFill>
                  <a:srgbClr val="00682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Жерготова Мария Сергеевна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68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682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77900" algn="l"/>
              </a:tabLst>
            </a:pPr>
            <a:r>
              <a:rPr lang="ru-RU" sz="2400" b="1" dirty="0" smtClean="0">
                <a:solidFill>
                  <a:srgbClr val="00682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68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дополнительного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68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образования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682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851481" y="6367790"/>
            <a:ext cx="14410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77900" algn="l"/>
              </a:tabLst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Чернышевский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779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2021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027" grpId="0"/>
      <p:bldP spid="1029" grpId="0"/>
      <p:bldP spid="10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71556" y="357166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728663" defTabSz="336550">
              <a:buNone/>
            </a:pPr>
            <a:r>
              <a:rPr lang="ru-RU" sz="5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Правильно жить – </a:t>
            </a:r>
            <a:endParaRPr lang="ru-RU" sz="5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28663" defTabSz="336550">
              <a:buNone/>
            </a:pPr>
            <a:r>
              <a:rPr lang="ru-RU" sz="5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это </a:t>
            </a:r>
            <a:r>
              <a:rPr lang="ru-RU" sz="5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значит</a:t>
            </a:r>
          </a:p>
          <a:p>
            <a:pPr marL="728663" defTabSz="336550">
              <a:buNone/>
            </a:pPr>
            <a:r>
              <a:rPr lang="ru-RU" sz="5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Любить и беречь красоту – </a:t>
            </a:r>
          </a:p>
          <a:p>
            <a:pPr marL="728663" defTabSz="336550">
              <a:buNone/>
            </a:pPr>
            <a:r>
              <a:rPr lang="ru-RU" sz="5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Нашу родную природу,</a:t>
            </a:r>
          </a:p>
          <a:p>
            <a:pPr marL="728663" defTabSz="336550">
              <a:buNone/>
            </a:pPr>
            <a:r>
              <a:rPr lang="ru-RU" sz="5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Тогда бог тебя защитит.</a:t>
            </a:r>
            <a:endParaRPr lang="ru-RU" sz="4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03400" algn="r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marL="1803400" algn="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Николай </a:t>
            </a:r>
            <a:r>
              <a:rPr lang="ru-RU" b="1" dirty="0">
                <a:solidFill>
                  <a:srgbClr val="C00000"/>
                </a:solidFill>
              </a:rPr>
              <a:t>Афанасьев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1143000"/>
          </a:xfrm>
        </p:spPr>
        <p:txBody>
          <a:bodyPr>
            <a:noAutofit/>
          </a:bodyPr>
          <a:lstStyle/>
          <a:p>
            <a:r>
              <a:rPr lang="en-US" sz="9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9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Разминка</a:t>
            </a:r>
            <a:r>
              <a:rPr lang="ru-RU" sz="9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9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9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8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5214950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643998" cy="5357850"/>
          </a:xfrm>
        </p:spPr>
        <p:txBody>
          <a:bodyPr>
            <a:normAutofit fontScale="25000" lnSpcReduction="20000"/>
          </a:bodyPr>
          <a:lstStyle/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Сколько ног у таракана?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Сколько зубов у взрослого человека?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Где живут белые медведи?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Самое крупное животное на Земле?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Какое насекомое питается кровью?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Какое животное может поворачивать голову на 180 градусов?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 чего птицы улетают на юг от холода или от голода?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Морковь – это фрукт или овощ?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 называется самая маленькая птица?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Божьи коровки кусаются?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какой стране корова считается священным животным?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Какой царь привез в Россию картофель?  </a:t>
            </a:r>
          </a:p>
          <a:p>
            <a:pPr marL="546100" lvl="0" indent="-546100">
              <a:buClr>
                <a:srgbClr val="00B0F0"/>
              </a:buClr>
              <a:buFont typeface="+mj-lt"/>
              <a:buAutoNum type="arabicPeriod"/>
            </a:pPr>
            <a:r>
              <a:rPr lang="ru-RU" sz="11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Какой грызун строит плотины на реках? </a:t>
            </a:r>
            <a:endParaRPr lang="ru-RU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6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Художественный </a:t>
            </a:r>
            <a: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8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5286388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403631"/>
            <a:ext cx="8472518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600" b="1" dirty="0" smtClean="0">
                <a:solidFill>
                  <a:srgbClr val="640000"/>
                </a:solidFill>
                <a:latin typeface="Times New Roman" pitchFamily="18" charset="0"/>
                <a:cs typeface="Times New Roman" pitchFamily="18" charset="0"/>
              </a:rPr>
              <a:t>Нарисовать  </a:t>
            </a:r>
          </a:p>
          <a:p>
            <a:pPr algn="ctr">
              <a:buNone/>
            </a:pPr>
            <a:r>
              <a:rPr lang="ru-RU" sz="6600" b="1" dirty="0" smtClean="0">
                <a:solidFill>
                  <a:srgbClr val="640000"/>
                </a:solidFill>
                <a:latin typeface="Times New Roman" pitchFamily="18" charset="0"/>
                <a:cs typeface="Times New Roman" pitchFamily="18" charset="0"/>
              </a:rPr>
              <a:t>символ </a:t>
            </a:r>
            <a:r>
              <a:rPr lang="ru-RU" sz="6600" b="1" dirty="0" smtClean="0">
                <a:solidFill>
                  <a:srgbClr val="64000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6600" b="1" dirty="0" smtClean="0">
                <a:solidFill>
                  <a:srgbClr val="640000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sz="6600" b="1" dirty="0">
              <a:solidFill>
                <a:srgbClr val="64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Мария\Desktop\Документы\презентации\лев\gif рисунки\0_26c97_33d9a565_X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363926"/>
            <a:ext cx="1538294" cy="1850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en-US" sz="6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6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6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r>
              <a:rPr lang="ru-RU" sz="6600" dirty="0">
                <a:solidFill>
                  <a:srgbClr val="FFFF00"/>
                </a:solidFill>
              </a:rPr>
              <a:t/>
            </a:r>
            <a:br>
              <a:rPr lang="ru-RU" sz="6600" dirty="0">
                <a:solidFill>
                  <a:srgbClr val="FFFF00"/>
                </a:solidFill>
              </a:rPr>
            </a:br>
            <a:endParaRPr lang="ru-RU" sz="6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214950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8" y="285730"/>
          <a:ext cx="8286805" cy="6143667"/>
        </p:xfrm>
        <a:graphic>
          <a:graphicData uri="http://schemas.openxmlformats.org/drawingml/2006/table">
            <a:tbl>
              <a:tblPr/>
              <a:tblGrid>
                <a:gridCol w="1080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7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0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07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07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23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616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6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6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16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6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16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54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43998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Конкурс </a:t>
            </a:r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капитанов</a:t>
            </a:r>
            <a:r>
              <a:rPr lang="ru-RU" sz="6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4714884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42852"/>
          <a:ext cx="8643998" cy="6521265"/>
        </p:xfrm>
        <a:graphic>
          <a:graphicData uri="http://schemas.openxmlformats.org/drawingml/2006/table">
            <a:tbl>
              <a:tblPr/>
              <a:tblGrid>
                <a:gridCol w="585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6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0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320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i="1" dirty="0">
                          <a:solidFill>
                            <a:srgbClr val="10361E"/>
                          </a:solidFill>
                          <a:latin typeface="Times New Roman"/>
                          <a:ea typeface="Times New Roman"/>
                        </a:rPr>
                        <a:t>Деревья</a:t>
                      </a:r>
                      <a:endParaRPr lang="ru-RU" sz="2400" b="1" i="1" dirty="0">
                        <a:solidFill>
                          <a:srgbClr val="10361E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800" b="1" i="1" dirty="0">
                        <a:solidFill>
                          <a:srgbClr val="10361E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i="1" dirty="0">
                          <a:solidFill>
                            <a:srgbClr val="10361E"/>
                          </a:solidFill>
                          <a:latin typeface="Times New Roman"/>
                          <a:ea typeface="Times New Roman"/>
                        </a:rPr>
                        <a:t>Птицы</a:t>
                      </a:r>
                      <a:endParaRPr lang="ru-RU" sz="2400" b="1" i="1" dirty="0">
                        <a:solidFill>
                          <a:srgbClr val="10361E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13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14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06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15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43998" cy="1143000"/>
          </a:xfrm>
        </p:spPr>
        <p:txBody>
          <a:bodyPr>
            <a:no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 Конкурс загадок</a:t>
            </a:r>
            <a:r>
              <a:rPr lang="ru-RU" sz="6000" dirty="0">
                <a:solidFill>
                  <a:srgbClr val="FFFF00"/>
                </a:solidFill>
              </a:rPr>
              <a:t/>
            </a:r>
            <a:br>
              <a:rPr lang="ru-RU" sz="6000" dirty="0">
                <a:solidFill>
                  <a:srgbClr val="FFFF00"/>
                </a:solidFill>
              </a:rPr>
            </a:br>
            <a:endParaRPr lang="ru-RU" sz="6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000636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14480" y="1847198"/>
            <a:ext cx="621510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  <a:latin typeface="Bookman Old Style" pitchFamily="18" charset="0"/>
              </a:rPr>
              <a:t>Ой</a:t>
            </a:r>
            <a:r>
              <a:rPr lang="ru-RU" sz="4400" b="1" i="1" dirty="0">
                <a:solidFill>
                  <a:srgbClr val="C00000"/>
                </a:solidFill>
                <a:latin typeface="Bookman Old Style" pitchFamily="18" charset="0"/>
              </a:rPr>
              <a:t>, не трогайте </a:t>
            </a:r>
            <a:endParaRPr lang="ru-RU" sz="4400" b="1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ru-RU" sz="4400" b="1" i="1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ru-RU" sz="4400" b="1" i="1" dirty="0" smtClean="0">
                <a:solidFill>
                  <a:srgbClr val="C00000"/>
                </a:solidFill>
                <a:latin typeface="Bookman Old Style" pitchFamily="18" charset="0"/>
              </a:rPr>
              <a:t>                     меня</a:t>
            </a:r>
            <a:r>
              <a:rPr lang="ru-RU" sz="4400" b="1" i="1" dirty="0">
                <a:solidFill>
                  <a:srgbClr val="C00000"/>
                </a:solidFill>
                <a:latin typeface="Bookman Old Style" pitchFamily="18" charset="0"/>
              </a:rPr>
              <a:t>: </a:t>
            </a:r>
            <a:endParaRPr lang="ru-RU" sz="4400" b="1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ru-RU" sz="4400" b="1" i="1" dirty="0" smtClean="0">
                <a:solidFill>
                  <a:srgbClr val="C00000"/>
                </a:solidFill>
                <a:latin typeface="Bookman Old Style" pitchFamily="18" charset="0"/>
              </a:rPr>
              <a:t>обожгу </a:t>
            </a:r>
            <a:r>
              <a:rPr lang="ru-RU" sz="4400" b="1" i="1" dirty="0">
                <a:solidFill>
                  <a:srgbClr val="C00000"/>
                </a:solidFill>
                <a:latin typeface="Bookman Old Style" pitchFamily="18" charset="0"/>
              </a:rPr>
              <a:t>и без огня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714480" y="2129852"/>
            <a:ext cx="614366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6213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Боится зверь ветвей моих, 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176213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Гнезд не построит птица </a:t>
            </a:r>
          </a:p>
          <a:p>
            <a:pPr marL="176213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 них.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176213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 ветвях краса и мощь моя.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176213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Скажите быстро: </a:t>
            </a:r>
          </a:p>
          <a:p>
            <a:pPr marL="176213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кто же я?</a:t>
            </a:r>
            <a:endParaRPr kumimoji="0" lang="ru-RU" sz="36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785918" y="2015028"/>
            <a:ext cx="585791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6838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Стоят в поле </a:t>
            </a:r>
          </a:p>
          <a:p>
            <a:pPr marL="96838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i="1" dirty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b="1" i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сестрицы,</a:t>
            </a:r>
          </a:p>
          <a:p>
            <a:pPr marL="96838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Платьица белены, </a:t>
            </a:r>
          </a:p>
          <a:p>
            <a:pPr marL="96838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i="1" dirty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b="1" i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шапочки зелены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714480" y="2357727"/>
            <a:ext cx="642942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6838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Стали братья на ходули,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96838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Ищут корму по пути.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96838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На бегу ли, на ходу ли,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96838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Им с ходулей не сойти.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649397" y="2367029"/>
            <a:ext cx="6208751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8255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Стоит в саду кудряшка –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825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Белая рубашка.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825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Сердечко золотое,</a:t>
            </a:r>
          </a:p>
          <a:p>
            <a:pPr marL="825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Что это такое?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0"/>
            <a:ext cx="9215502" cy="6858000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857356" y="2174740"/>
            <a:ext cx="592935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8255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 синем небе голосок,</a:t>
            </a:r>
          </a:p>
          <a:p>
            <a:pPr marL="825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Будто крохотный </a:t>
            </a:r>
          </a:p>
          <a:p>
            <a:pPr marL="825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i="1" dirty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600" b="1" i="1" dirty="0" smtClean="0"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                    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звонок.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endParaRPr kumimoji="0" lang="ru-RU" sz="4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857356" y="2317616"/>
            <a:ext cx="578647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6838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 мотор, а шумит,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96838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 пилот, а летит,</a:t>
            </a:r>
          </a:p>
          <a:p>
            <a:pPr marL="96838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Не гадюка, а жалит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  <a:endParaRPr kumimoji="0" lang="ru-RU" sz="44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D7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Мария\Desktop\Документы\презентации\лев\gif рисунки\1178358445_postcard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51" y="0"/>
            <a:ext cx="9215502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644830" y="1857364"/>
            <a:ext cx="60704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C00000"/>
                </a:solidFill>
                <a:latin typeface="Bookman Old Style" pitchFamily="18" charset="0"/>
              </a:rPr>
              <a:t>Горбатый мост </a:t>
            </a:r>
            <a:endParaRPr lang="ru-RU" sz="4800" b="1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r>
              <a:rPr lang="ru-RU" sz="4800" b="1" i="1" dirty="0" smtClean="0">
                <a:solidFill>
                  <a:srgbClr val="C00000"/>
                </a:solidFill>
                <a:latin typeface="Bookman Old Style" pitchFamily="18" charset="0"/>
              </a:rPr>
              <a:t>на </a:t>
            </a:r>
            <a:r>
              <a:rPr lang="ru-RU" sz="4800" b="1" i="1" dirty="0">
                <a:solidFill>
                  <a:srgbClr val="C00000"/>
                </a:solidFill>
                <a:latin typeface="Bookman Old Style" pitchFamily="18" charset="0"/>
              </a:rPr>
              <a:t>четырех лапах стоит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1143000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ru-RU" sz="5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Конкурс </a:t>
            </a: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«Пантомима»</a:t>
            </a:r>
            <a:r>
              <a:rPr lang="ru-RU" sz="5400" dirty="0">
                <a:solidFill>
                  <a:srgbClr val="FFFF00"/>
                </a:solidFill>
              </a:rPr>
              <a:t/>
            </a:r>
            <a:br>
              <a:rPr lang="ru-RU" sz="5400" dirty="0">
                <a:solidFill>
                  <a:srgbClr val="FFFF00"/>
                </a:solidFill>
              </a:rPr>
            </a:br>
            <a:endParaRPr lang="ru-RU" sz="5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4929198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1143000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VII</a:t>
            </a:r>
            <a:r>
              <a:rPr lang="ru-RU" sz="5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Конкурс </a:t>
            </a: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«Анаграммы» </a:t>
            </a:r>
            <a:endParaRPr lang="ru-RU" sz="5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143512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команда</a:t>
            </a:r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1571612"/>
          <a:ext cx="8001056" cy="4714908"/>
        </p:xfrm>
        <a:graphic>
          <a:graphicData uri="http://schemas.openxmlformats.org/drawingml/2006/table">
            <a:tbl>
              <a:tblPr/>
              <a:tblGrid>
                <a:gridCol w="38888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2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шар + кома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вой + село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идол + слуга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команда</a:t>
            </a:r>
            <a:endParaRPr lang="ru-RU" b="1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1428736"/>
          <a:ext cx="8001056" cy="4714908"/>
        </p:xfrm>
        <a:graphic>
          <a:graphicData uri="http://schemas.openxmlformats.org/drawingml/2006/table">
            <a:tbl>
              <a:tblPr/>
              <a:tblGrid>
                <a:gridCol w="38888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2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воин</a:t>
                      </a:r>
                      <a:r>
                        <a:rPr lang="ru-RU" sz="4400" b="1" baseline="0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 + чудак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корова + нож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dirty="0" smtClean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пена + лик</a:t>
                      </a:r>
                      <a:endParaRPr lang="ru-RU" sz="4000" b="1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F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1430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VIII</a:t>
            </a: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Конкурс «Птичьи разговоры»</a:t>
            </a:r>
            <a:endParaRPr lang="ru-RU" sz="4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lj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959574" cy="3143272"/>
          </a:xfrm>
          <a:prstGeom prst="rect">
            <a:avLst/>
          </a:prstGeom>
        </p:spPr>
      </p:pic>
      <p:pic>
        <p:nvPicPr>
          <p:cNvPr id="6" name="Picture 2" descr="C:\Users\Мария\Desktop\Документы\презентации\лев\gif рисунки\читает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5000636"/>
            <a:ext cx="88225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642919"/>
          <a:ext cx="8643998" cy="5786478"/>
        </p:xfrm>
        <a:graphic>
          <a:graphicData uri="http://schemas.openxmlformats.org/drawingml/2006/table">
            <a:tbl>
              <a:tblPr/>
              <a:tblGrid>
                <a:gridCol w="44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72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Сорока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Филин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Ворона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Воробей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Гусь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Журавль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Кукушка</a:t>
                      </a:r>
                      <a:endParaRPr lang="ru-RU" sz="4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FF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6600" b="1" i="1" dirty="0" smtClean="0">
                <a:solidFill>
                  <a:srgbClr val="FFFF00"/>
                </a:solidFill>
                <a:latin typeface="Book Antiqua" pitchFamily="18" charset="0"/>
              </a:rPr>
              <a:t>Спасибо за участие!</a:t>
            </a:r>
            <a:endParaRPr lang="ru-RU" sz="6600" b="1" i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pic>
        <p:nvPicPr>
          <p:cNvPr id="39938" name="Picture 2" descr="C:\Users\Мария\Desktop\Документы\презентации\лев\gif рисунки\logo_SCO-smal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1785926"/>
            <a:ext cx="1214446" cy="1214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375</Words>
  <Application>Microsoft Office PowerPoint</Application>
  <PresentationFormat>Экран (4:3)</PresentationFormat>
  <Paragraphs>125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Book Antiqua</vt:lpstr>
      <vt:lpstr>Bookman Old Style</vt:lpstr>
      <vt:lpstr>Calibri</vt:lpstr>
      <vt:lpstr>Times New Roman</vt:lpstr>
      <vt:lpstr>Тема Office</vt:lpstr>
      <vt:lpstr> Игра   </vt:lpstr>
      <vt:lpstr>Презентация PowerPoint</vt:lpstr>
      <vt:lpstr>I. Разминка </vt:lpstr>
      <vt:lpstr>Презентация PowerPoint</vt:lpstr>
      <vt:lpstr>II. Художественный  </vt:lpstr>
      <vt:lpstr>Презентация PowerPoint</vt:lpstr>
      <vt:lpstr>III. Кроссворд </vt:lpstr>
      <vt:lpstr>Презентация PowerPoint</vt:lpstr>
      <vt:lpstr>IV.  Конкурс капитанов </vt:lpstr>
      <vt:lpstr>Презентация PowerPoint</vt:lpstr>
      <vt:lpstr>V.  Конкурс загадок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VI. Конкурс «Пантомима» </vt:lpstr>
      <vt:lpstr>VII. Конкурс  «Анаграммы» </vt:lpstr>
      <vt:lpstr>1 команда </vt:lpstr>
      <vt:lpstr>2 команда</vt:lpstr>
      <vt:lpstr>VIII. Конкурс «Птичьи разговоры»</vt:lpstr>
      <vt:lpstr>Презентация PowerPoint</vt:lpstr>
      <vt:lpstr>Спасибо за участие!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</dc:title>
  <dc:creator>Мария</dc:creator>
  <cp:lastModifiedBy>Жерготовы</cp:lastModifiedBy>
  <cp:revision>36</cp:revision>
  <dcterms:created xsi:type="dcterms:W3CDTF">2010-12-14T13:36:01Z</dcterms:created>
  <dcterms:modified xsi:type="dcterms:W3CDTF">2021-10-12T07:40:33Z</dcterms:modified>
</cp:coreProperties>
</file>