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4630400" cy="8229600"/>
  <p:notesSz cx="8229600" cy="14630400"/>
  <p:embeddedFontLst>
    <p:embeddedFont>
      <p:font typeface="Syne" panose="020B0604020202020204" charset="0"/>
      <p:regular r:id="rId11"/>
    </p:embeddedFon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Syne Extra Bold" panose="020B0604020202020204" charset="0"/>
      <p:regular r:id="rId16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92">
          <p15:clr>
            <a:srgbClr val="A4A3A4"/>
          </p15:clr>
        </p15:guide>
        <p15:guide id="2" pos="460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71" d="100"/>
          <a:sy n="71" d="100"/>
        </p:scale>
        <p:origin x="132" y="54"/>
      </p:cViewPr>
      <p:guideLst>
        <p:guide orient="horz" pos="2592"/>
        <p:guide pos="460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notesMaster" Target="notesMasters/notesMaster1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52025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52025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52025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52025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52025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52025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52025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52025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2872978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F0F4F1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Модели атома: от Томсона до Бора</a:t>
            </a:r>
            <a:endParaRPr lang="en-US" sz="4450" dirty="0"/>
          </a:p>
        </p:txBody>
      </p:sp>
      <p:sp>
        <p:nvSpPr>
          <p:cNvPr id="4" name="Text 1"/>
          <p:cNvSpPr/>
          <p:nvPr/>
        </p:nvSpPr>
        <p:spPr>
          <a:xfrm>
            <a:off x="793790" y="4630698"/>
            <a:ext cx="7556421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Путешествие по истории моделей атома, от первых теорий до революционных открытий</a:t>
            </a:r>
            <a:endParaRPr lang="en-US" sz="1750" dirty="0"/>
          </a:p>
        </p:txBody>
      </p:sp>
      <p:sp>
        <p:nvSpPr>
          <p:cNvPr id="5" name="TextBox 4"/>
          <p:cNvSpPr txBox="1"/>
          <p:nvPr/>
        </p:nvSpPr>
        <p:spPr>
          <a:xfrm>
            <a:off x="0" y="786026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2539960"/>
            <a:ext cx="8429625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F0F4F1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Модель Томсона (1903 г.)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793790" y="381571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F0F4F1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Пудинг с изюмом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793790" y="4396859"/>
            <a:ext cx="6244709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Томсон предположил, что атом представляет собой положительно заряженную сферу, в которую вкраплены электроны, как изюм в пудинг.</a:t>
            </a:r>
            <a:endParaRPr lang="en-US" sz="1750" dirty="0"/>
          </a:p>
        </p:txBody>
      </p:sp>
      <p:sp>
        <p:nvSpPr>
          <p:cNvPr id="5" name="Text 3"/>
          <p:cNvSpPr/>
          <p:nvPr/>
        </p:nvSpPr>
        <p:spPr>
          <a:xfrm>
            <a:off x="7599521" y="3815715"/>
            <a:ext cx="3002756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F0F4F1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Недостатки модели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7599521" y="4396859"/>
            <a:ext cx="6244709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Не объясняла, как распределены электроны в атоме, и не могла объяснить результаты эксперимента Резерфорда.</a:t>
            </a:r>
            <a:endParaRPr lang="en-US" sz="1750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697342" y="6646606"/>
            <a:ext cx="1933057" cy="15829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835235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4336018"/>
            <a:ext cx="1058037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F0F4F1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Эксперимент Резерфорда (1911 г.)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793790" y="5640110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547808"/>
          </a:solidFill>
          <a:ln w="7620">
            <a:solidFill>
              <a:srgbClr val="6D9121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958929" y="5725120"/>
            <a:ext cx="180023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FFFFFF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1</a:t>
            </a:r>
            <a:endParaRPr lang="en-US" sz="2650" dirty="0"/>
          </a:p>
        </p:txBody>
      </p:sp>
      <p:sp>
        <p:nvSpPr>
          <p:cNvPr id="6" name="Text 3"/>
          <p:cNvSpPr/>
          <p:nvPr/>
        </p:nvSpPr>
        <p:spPr>
          <a:xfrm>
            <a:off x="1530906" y="5640110"/>
            <a:ext cx="3459242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Альфа-частицы бомбардировали тонкую золотую фольгу.</a:t>
            </a:r>
            <a:endParaRPr lang="en-US" sz="1750" dirty="0"/>
          </a:p>
        </p:txBody>
      </p:sp>
      <p:sp>
        <p:nvSpPr>
          <p:cNvPr id="7" name="Shape 4"/>
          <p:cNvSpPr/>
          <p:nvPr/>
        </p:nvSpPr>
        <p:spPr>
          <a:xfrm>
            <a:off x="5216962" y="5640110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547808"/>
          </a:solidFill>
          <a:ln w="7620">
            <a:solidFill>
              <a:srgbClr val="6D9121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5301496" y="5725120"/>
            <a:ext cx="341233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FFFFFF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2</a:t>
            </a:r>
            <a:endParaRPr lang="en-US" sz="2650" dirty="0"/>
          </a:p>
        </p:txBody>
      </p:sp>
      <p:sp>
        <p:nvSpPr>
          <p:cNvPr id="9" name="Text 6"/>
          <p:cNvSpPr/>
          <p:nvPr/>
        </p:nvSpPr>
        <p:spPr>
          <a:xfrm>
            <a:off x="5954078" y="5640110"/>
            <a:ext cx="3459242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Большинство частиц проходило прямо сквозь фольгу.</a:t>
            </a:r>
            <a:endParaRPr lang="en-US" sz="1750" dirty="0"/>
          </a:p>
        </p:txBody>
      </p:sp>
      <p:sp>
        <p:nvSpPr>
          <p:cNvPr id="10" name="Shape 7"/>
          <p:cNvSpPr/>
          <p:nvPr/>
        </p:nvSpPr>
        <p:spPr>
          <a:xfrm>
            <a:off x="9640133" y="5640110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547808"/>
          </a:solidFill>
          <a:ln w="7620">
            <a:solidFill>
              <a:srgbClr val="6D9121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9715738" y="5725120"/>
            <a:ext cx="358973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FFFFFF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3</a:t>
            </a:r>
            <a:endParaRPr lang="en-US" sz="2650" dirty="0"/>
          </a:p>
        </p:txBody>
      </p:sp>
      <p:sp>
        <p:nvSpPr>
          <p:cNvPr id="12" name="Text 9"/>
          <p:cNvSpPr/>
          <p:nvPr/>
        </p:nvSpPr>
        <p:spPr>
          <a:xfrm>
            <a:off x="10377249" y="5640110"/>
            <a:ext cx="3459242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Некоторые частицы отклонялись, некоторые даже отскакивали назад.</a:t>
            </a:r>
            <a:endParaRPr lang="en-US" sz="1750" dirty="0"/>
          </a:p>
        </p:txBody>
      </p:sp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697342" y="6646606"/>
            <a:ext cx="1933057" cy="15829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1255990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F0F4F1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Модель Резерфорда (1911 г.)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793790" y="3013710"/>
            <a:ext cx="7556421" cy="2047994"/>
          </a:xfrm>
          <a:prstGeom prst="roundRect">
            <a:avLst>
              <a:gd name="adj" fmla="val 4652"/>
            </a:avLst>
          </a:prstGeom>
          <a:solidFill>
            <a:srgbClr val="547808"/>
          </a:solidFill>
          <a:ln w="7620">
            <a:solidFill>
              <a:srgbClr val="6D9121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1028224" y="3248144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FFFFFF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Ядерная модель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1028224" y="3738563"/>
            <a:ext cx="7087553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Резерфорд предложил, что атом состоит из маленького, положительно заряженного ядра, вокруг которого вращаются электроны.</a:t>
            </a:r>
            <a:endParaRPr lang="en-US" sz="1750" dirty="0"/>
          </a:p>
        </p:txBody>
      </p:sp>
      <p:sp>
        <p:nvSpPr>
          <p:cNvPr id="7" name="Shape 4"/>
          <p:cNvSpPr/>
          <p:nvPr/>
        </p:nvSpPr>
        <p:spPr>
          <a:xfrm>
            <a:off x="793790" y="5288518"/>
            <a:ext cx="7556421" cy="1685092"/>
          </a:xfrm>
          <a:prstGeom prst="roundRect">
            <a:avLst>
              <a:gd name="adj" fmla="val 5654"/>
            </a:avLst>
          </a:prstGeom>
          <a:solidFill>
            <a:srgbClr val="547808"/>
          </a:solidFill>
          <a:ln w="7620">
            <a:solidFill>
              <a:srgbClr val="6D9121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1028224" y="5522952"/>
            <a:ext cx="4156948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FFFFFF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Большая часть атома пуста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1028224" y="6013371"/>
            <a:ext cx="7087553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Большая часть массы атома сосредоточена в ядре, которое занимает очень малую часть объема атома.</a:t>
            </a:r>
            <a:endParaRPr lang="en-US" sz="17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1568887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F0F4F1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Постулаты Бора (1913 г.)</a:t>
            </a:r>
            <a:endParaRPr lang="en-US" sz="445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790" y="3326606"/>
            <a:ext cx="566976" cy="566976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793790" y="4120396"/>
            <a:ext cx="2291953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Электроны движутся по определенным орбитам вокруг ядра, не излучая энергию.</a:t>
            </a:r>
            <a:endParaRPr lang="en-US" sz="1750" dirty="0"/>
          </a:p>
        </p:txBody>
      </p:sp>
      <p:pic>
        <p:nvPicPr>
          <p:cNvPr id="6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25904" y="3326606"/>
            <a:ext cx="566976" cy="566976"/>
          </a:xfrm>
          <a:prstGeom prst="rect">
            <a:avLst/>
          </a:prstGeom>
        </p:spPr>
      </p:pic>
      <p:sp>
        <p:nvSpPr>
          <p:cNvPr id="7" name="Text 2"/>
          <p:cNvSpPr/>
          <p:nvPr/>
        </p:nvSpPr>
        <p:spPr>
          <a:xfrm>
            <a:off x="3425904" y="4120396"/>
            <a:ext cx="2292072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Электроны могут переходить между орбитами, поглощая или излучая кванты энергии.</a:t>
            </a:r>
            <a:endParaRPr lang="en-US" sz="1750" dirty="0"/>
          </a:p>
        </p:txBody>
      </p:sp>
      <p:pic>
        <p:nvPicPr>
          <p:cNvPr id="8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58138" y="3326606"/>
            <a:ext cx="566976" cy="566976"/>
          </a:xfrm>
          <a:prstGeom prst="rect">
            <a:avLst/>
          </a:prstGeom>
        </p:spPr>
      </p:pic>
      <p:sp>
        <p:nvSpPr>
          <p:cNvPr id="9" name="Text 3"/>
          <p:cNvSpPr/>
          <p:nvPr/>
        </p:nvSpPr>
        <p:spPr>
          <a:xfrm>
            <a:off x="6058138" y="4120396"/>
            <a:ext cx="2291953" cy="254031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Излучение света происходит, когда электрон переходит с более высокого энергетического уровня на более низкий.</a:t>
            </a:r>
            <a:endParaRPr lang="en-US" sz="17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1421368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F0F4F1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Модель атома Бора (1913 г.)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1118711" y="3179088"/>
            <a:ext cx="30480" cy="3629025"/>
          </a:xfrm>
          <a:prstGeom prst="roundRect">
            <a:avLst>
              <a:gd name="adj" fmla="val 312558"/>
            </a:avLst>
          </a:prstGeom>
          <a:solidFill>
            <a:srgbClr val="6D9121"/>
          </a:solidFill>
          <a:ln/>
        </p:spPr>
      </p:sp>
      <p:sp>
        <p:nvSpPr>
          <p:cNvPr id="5" name="Shape 2"/>
          <p:cNvSpPr/>
          <p:nvPr/>
        </p:nvSpPr>
        <p:spPr>
          <a:xfrm>
            <a:off x="1358622" y="3674150"/>
            <a:ext cx="793790" cy="30480"/>
          </a:xfrm>
          <a:prstGeom prst="roundRect">
            <a:avLst>
              <a:gd name="adj" fmla="val 312558"/>
            </a:avLst>
          </a:prstGeom>
          <a:solidFill>
            <a:srgbClr val="6D9121"/>
          </a:solidFill>
          <a:ln/>
        </p:spPr>
      </p:sp>
      <p:sp>
        <p:nvSpPr>
          <p:cNvPr id="6" name="Shape 3"/>
          <p:cNvSpPr/>
          <p:nvPr/>
        </p:nvSpPr>
        <p:spPr>
          <a:xfrm>
            <a:off x="878800" y="3434239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547808"/>
          </a:solidFill>
          <a:ln w="7620">
            <a:solidFill>
              <a:srgbClr val="6D9121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1043940" y="3519249"/>
            <a:ext cx="180023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FFFFFF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1</a:t>
            </a:r>
            <a:endParaRPr lang="en-US" sz="2650" dirty="0"/>
          </a:p>
        </p:txBody>
      </p:sp>
      <p:sp>
        <p:nvSpPr>
          <p:cNvPr id="8" name="Text 5"/>
          <p:cNvSpPr/>
          <p:nvPr/>
        </p:nvSpPr>
        <p:spPr>
          <a:xfrm>
            <a:off x="2381488" y="3405902"/>
            <a:ext cx="5968722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Объяснила спектральные линии водорода.</a:t>
            </a:r>
            <a:endParaRPr lang="en-US" sz="1750" dirty="0"/>
          </a:p>
        </p:txBody>
      </p:sp>
      <p:sp>
        <p:nvSpPr>
          <p:cNvPr id="9" name="Shape 6"/>
          <p:cNvSpPr/>
          <p:nvPr/>
        </p:nvSpPr>
        <p:spPr>
          <a:xfrm>
            <a:off x="1358622" y="4717494"/>
            <a:ext cx="793790" cy="30480"/>
          </a:xfrm>
          <a:prstGeom prst="roundRect">
            <a:avLst>
              <a:gd name="adj" fmla="val 312558"/>
            </a:avLst>
          </a:prstGeom>
          <a:solidFill>
            <a:srgbClr val="6D9121"/>
          </a:solidFill>
          <a:ln/>
        </p:spPr>
      </p:sp>
      <p:sp>
        <p:nvSpPr>
          <p:cNvPr id="10" name="Shape 7"/>
          <p:cNvSpPr/>
          <p:nvPr/>
        </p:nvSpPr>
        <p:spPr>
          <a:xfrm>
            <a:off x="878800" y="4477583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547808"/>
          </a:solidFill>
          <a:ln w="7620">
            <a:solidFill>
              <a:srgbClr val="6D9121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963335" y="4562594"/>
            <a:ext cx="341233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FFFFFF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2</a:t>
            </a:r>
            <a:endParaRPr lang="en-US" sz="2650" dirty="0"/>
          </a:p>
        </p:txBody>
      </p:sp>
      <p:sp>
        <p:nvSpPr>
          <p:cNvPr id="12" name="Text 9"/>
          <p:cNvSpPr/>
          <p:nvPr/>
        </p:nvSpPr>
        <p:spPr>
          <a:xfrm>
            <a:off x="2381488" y="4449247"/>
            <a:ext cx="5968722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Предложила концепцию квантования энергии электронов.</a:t>
            </a:r>
            <a:endParaRPr lang="en-US" sz="1750" dirty="0"/>
          </a:p>
        </p:txBody>
      </p:sp>
      <p:sp>
        <p:nvSpPr>
          <p:cNvPr id="13" name="Shape 10"/>
          <p:cNvSpPr/>
          <p:nvPr/>
        </p:nvSpPr>
        <p:spPr>
          <a:xfrm>
            <a:off x="1358622" y="6123742"/>
            <a:ext cx="793790" cy="30480"/>
          </a:xfrm>
          <a:prstGeom prst="roundRect">
            <a:avLst>
              <a:gd name="adj" fmla="val 312558"/>
            </a:avLst>
          </a:prstGeom>
          <a:solidFill>
            <a:srgbClr val="6D9121"/>
          </a:solidFill>
          <a:ln/>
        </p:spPr>
      </p:sp>
      <p:sp>
        <p:nvSpPr>
          <p:cNvPr id="14" name="Shape 11"/>
          <p:cNvSpPr/>
          <p:nvPr/>
        </p:nvSpPr>
        <p:spPr>
          <a:xfrm>
            <a:off x="878800" y="5883831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547808"/>
          </a:solidFill>
          <a:ln w="7620">
            <a:solidFill>
              <a:srgbClr val="6D9121"/>
            </a:solidFill>
            <a:prstDash val="solid"/>
          </a:ln>
        </p:spPr>
      </p:sp>
      <p:sp>
        <p:nvSpPr>
          <p:cNvPr id="15" name="Text 12"/>
          <p:cNvSpPr/>
          <p:nvPr/>
        </p:nvSpPr>
        <p:spPr>
          <a:xfrm>
            <a:off x="954405" y="5968841"/>
            <a:ext cx="358973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FFFFFF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3</a:t>
            </a:r>
            <a:endParaRPr lang="en-US" sz="2650" dirty="0"/>
          </a:p>
        </p:txBody>
      </p:sp>
      <p:sp>
        <p:nvSpPr>
          <p:cNvPr id="16" name="Text 13"/>
          <p:cNvSpPr/>
          <p:nvPr/>
        </p:nvSpPr>
        <p:spPr>
          <a:xfrm>
            <a:off x="2381488" y="5855494"/>
            <a:ext cx="5968722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Стала основой для дальнейшего развития квантовой механики.</a:t>
            </a:r>
            <a:endParaRPr lang="en-US" sz="17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1194554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F0F4F1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Недостатки модели Бора</a:t>
            </a:r>
            <a:endParaRPr lang="en-US" sz="445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790" y="2952274"/>
            <a:ext cx="1134070" cy="1360884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2268022" y="3179088"/>
            <a:ext cx="6082189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D7E5D8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Не объясняет спектры многоэлектронных атомов.</a:t>
            </a:r>
            <a:endParaRPr lang="en-US" sz="2200" dirty="0"/>
          </a:p>
        </p:txBody>
      </p:sp>
      <p:pic>
        <p:nvPicPr>
          <p:cNvPr id="6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3790" y="4313158"/>
            <a:ext cx="1134070" cy="1360884"/>
          </a:xfrm>
          <a:prstGeom prst="rect">
            <a:avLst/>
          </a:prstGeom>
        </p:spPr>
      </p:pic>
      <p:sp>
        <p:nvSpPr>
          <p:cNvPr id="7" name="Text 2"/>
          <p:cNvSpPr/>
          <p:nvPr/>
        </p:nvSpPr>
        <p:spPr>
          <a:xfrm>
            <a:off x="2268022" y="4539972"/>
            <a:ext cx="4816197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D7E5D8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Не учитывает спин электронов.</a:t>
            </a:r>
            <a:endParaRPr lang="en-US" sz="2200" dirty="0"/>
          </a:p>
        </p:txBody>
      </p:sp>
      <p:pic>
        <p:nvPicPr>
          <p:cNvPr id="8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3790" y="5674042"/>
            <a:ext cx="1134070" cy="1360884"/>
          </a:xfrm>
          <a:prstGeom prst="rect">
            <a:avLst/>
          </a:prstGeom>
        </p:spPr>
      </p:pic>
      <p:sp>
        <p:nvSpPr>
          <p:cNvPr id="9" name="Text 3"/>
          <p:cNvSpPr/>
          <p:nvPr/>
        </p:nvSpPr>
        <p:spPr>
          <a:xfrm>
            <a:off x="2268022" y="5900857"/>
            <a:ext cx="6082189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D7E5D8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Не предсказывает существование других квантовых чисел.</a:t>
            </a:r>
            <a:endParaRPr lang="en-US" sz="22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2518648"/>
            <a:ext cx="7556421" cy="212633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F0F4F1"/>
                </a:solidFill>
                <a:latin typeface="Syne Extra Bold" pitchFamily="34" charset="0"/>
                <a:ea typeface="Syne Extra Bold" pitchFamily="34" charset="-122"/>
                <a:cs typeface="Syne Extra Bold" pitchFamily="34" charset="-120"/>
              </a:rPr>
              <a:t>Значение моделей атома в развитии физики</a:t>
            </a:r>
            <a:endParaRPr lang="en-US" sz="4450" dirty="0"/>
          </a:p>
        </p:txBody>
      </p:sp>
      <p:sp>
        <p:nvSpPr>
          <p:cNvPr id="4" name="Text 1"/>
          <p:cNvSpPr/>
          <p:nvPr/>
        </p:nvSpPr>
        <p:spPr>
          <a:xfrm>
            <a:off x="793790" y="4985147"/>
            <a:ext cx="7556421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D7E5D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Модели атома стали ключевым этапом в понимании материи и эволюции физики.</a:t>
            </a:r>
            <a:endParaRPr lang="en-US" sz="17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267</Words>
  <Application>Microsoft Office PowerPoint</Application>
  <PresentationFormat>Произвольный</PresentationFormat>
  <Paragraphs>44</Paragraphs>
  <Slides>8</Slides>
  <Notes>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Syne</vt:lpstr>
      <vt:lpstr>Calibri</vt:lpstr>
      <vt:lpstr>Syne Extra Bold</vt:lpstr>
      <vt:lpstr>Arial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class</cp:lastModifiedBy>
  <cp:revision>3</cp:revision>
  <dcterms:created xsi:type="dcterms:W3CDTF">2025-02-09T16:06:01Z</dcterms:created>
  <dcterms:modified xsi:type="dcterms:W3CDTF">2025-08-22T04:13:08Z</dcterms:modified>
</cp:coreProperties>
</file>