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Ex1.xml" ContentType="application/vnd.ms-office.chartex+xml"/>
  <Override PartName="/ppt/charts/style2.xml" ContentType="application/vnd.ms-office.chartstyle+xml"/>
  <Override PartName="/ppt/charts/colors2.xml" ContentType="application/vnd.ms-office.chartcolorstyle+xml"/>
  <Override PartName="/ppt/charts/chartEx2.xml" ContentType="application/vnd.ms-office.chartex+xml"/>
  <Override PartName="/ppt/charts/style3.xml" ContentType="application/vnd.ms-office.chartstyle+xml"/>
  <Override PartName="/ppt/charts/colors3.xml" ContentType="application/vnd.ms-office.chartcolorstyl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7" r:id="rId3"/>
    <p:sldId id="258" r:id="rId4"/>
    <p:sldId id="261" r:id="rId5"/>
    <p:sldId id="265" r:id="rId6"/>
    <p:sldId id="274" r:id="rId7"/>
    <p:sldId id="275" r:id="rId8"/>
    <p:sldId id="271" r:id="rId9"/>
    <p:sldId id="272" r:id="rId10"/>
    <p:sldId id="273" r:id="rId11"/>
    <p:sldId id="280" r:id="rId12"/>
    <p:sldId id="281" r:id="rId13"/>
    <p:sldId id="282" r:id="rId14"/>
    <p:sldId id="276" r:id="rId15"/>
    <p:sldId id="277" r:id="rId16"/>
    <p:sldId id="287" r:id="rId17"/>
    <p:sldId id="288" r:id="rId18"/>
    <p:sldId id="278" r:id="rId19"/>
    <p:sldId id="279" r:id="rId20"/>
    <p:sldId id="270" r:id="rId21"/>
    <p:sldId id="289" r:id="rId22"/>
    <p:sldId id="290" r:id="rId23"/>
    <p:sldId id="286" r:id="rId24"/>
    <p:sldId id="292" r:id="rId25"/>
    <p:sldId id="291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67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Инна Резник" userId="2337624f517739ed" providerId="LiveId" clId="{5D3E92A5-82B9-4D1C-A344-73BF82FD52F0}"/>
    <pc:docChg chg="custSel addSld modSld">
      <pc:chgData name="Инна Резник" userId="2337624f517739ed" providerId="LiveId" clId="{5D3E92A5-82B9-4D1C-A344-73BF82FD52F0}" dt="2022-06-10T20:56:19.647" v="154" actId="20577"/>
      <pc:docMkLst>
        <pc:docMk/>
      </pc:docMkLst>
      <pc:sldChg chg="modSp mod">
        <pc:chgData name="Инна Резник" userId="2337624f517739ed" providerId="LiveId" clId="{5D3E92A5-82B9-4D1C-A344-73BF82FD52F0}" dt="2022-06-10T20:56:19.647" v="154" actId="20577"/>
        <pc:sldMkLst>
          <pc:docMk/>
          <pc:sldMk cId="4013566938" sldId="256"/>
        </pc:sldMkLst>
        <pc:spChg chg="mod">
          <ac:chgData name="Инна Резник" userId="2337624f517739ed" providerId="LiveId" clId="{5D3E92A5-82B9-4D1C-A344-73BF82FD52F0}" dt="2022-06-10T20:55:37.663" v="60" actId="20577"/>
          <ac:spMkLst>
            <pc:docMk/>
            <pc:sldMk cId="4013566938" sldId="256"/>
            <ac:spMk id="2" creationId="{3BB9ED0F-07B4-49B8-A8F2-D1D557A7DD4D}"/>
          </ac:spMkLst>
        </pc:spChg>
        <pc:spChg chg="mod">
          <ac:chgData name="Инна Резник" userId="2337624f517739ed" providerId="LiveId" clId="{5D3E92A5-82B9-4D1C-A344-73BF82FD52F0}" dt="2022-06-10T20:56:19.647" v="154" actId="20577"/>
          <ac:spMkLst>
            <pc:docMk/>
            <pc:sldMk cId="4013566938" sldId="256"/>
            <ac:spMk id="3" creationId="{261BEC8B-9725-4E8A-9037-1ED3E04307C8}"/>
          </ac:spMkLst>
        </pc:spChg>
      </pc:sldChg>
      <pc:sldChg chg="modSp mod">
        <pc:chgData name="Инна Резник" userId="2337624f517739ed" providerId="LiveId" clId="{5D3E92A5-82B9-4D1C-A344-73BF82FD52F0}" dt="2022-05-19T22:04:59.859" v="8" actId="1076"/>
        <pc:sldMkLst>
          <pc:docMk/>
          <pc:sldMk cId="3069542691" sldId="265"/>
        </pc:sldMkLst>
        <pc:spChg chg="mod">
          <ac:chgData name="Инна Резник" userId="2337624f517739ed" providerId="LiveId" clId="{5D3E92A5-82B9-4D1C-A344-73BF82FD52F0}" dt="2022-05-19T22:04:59.859" v="8" actId="1076"/>
          <ac:spMkLst>
            <pc:docMk/>
            <pc:sldMk cId="3069542691" sldId="265"/>
            <ac:spMk id="2" creationId="{E62532CB-D8E6-4C07-9ECC-A474B3EA844C}"/>
          </ac:spMkLst>
        </pc:spChg>
      </pc:sldChg>
      <pc:sldChg chg="addSp delSp modSp new mod">
        <pc:chgData name="Инна Резник" userId="2337624f517739ed" providerId="LiveId" clId="{5D3E92A5-82B9-4D1C-A344-73BF82FD52F0}" dt="2022-04-20T12:50:19.655" v="7" actId="1076"/>
        <pc:sldMkLst>
          <pc:docMk/>
          <pc:sldMk cId="3633352457" sldId="291"/>
        </pc:sldMkLst>
        <pc:spChg chg="del">
          <ac:chgData name="Инна Резник" userId="2337624f517739ed" providerId="LiveId" clId="{5D3E92A5-82B9-4D1C-A344-73BF82FD52F0}" dt="2022-04-20T12:50:14.602" v="5" actId="478"/>
          <ac:spMkLst>
            <pc:docMk/>
            <pc:sldMk cId="3633352457" sldId="291"/>
            <ac:spMk id="2" creationId="{4DC77E31-F7FE-4C14-AA30-578AB3E0DDBF}"/>
          </ac:spMkLst>
        </pc:spChg>
        <pc:spChg chg="del">
          <ac:chgData name="Инна Резник" userId="2337624f517739ed" providerId="LiveId" clId="{5D3E92A5-82B9-4D1C-A344-73BF82FD52F0}" dt="2022-04-20T12:50:16.476" v="6" actId="478"/>
          <ac:spMkLst>
            <pc:docMk/>
            <pc:sldMk cId="3633352457" sldId="291"/>
            <ac:spMk id="3" creationId="{0E054148-478F-4093-822E-6C6A63384DCF}"/>
          </ac:spMkLst>
        </pc:spChg>
        <pc:picChg chg="add mod">
          <ac:chgData name="Инна Резник" userId="2337624f517739ed" providerId="LiveId" clId="{5D3E92A5-82B9-4D1C-A344-73BF82FD52F0}" dt="2022-04-20T12:49:51.049" v="2" actId="1076"/>
          <ac:picMkLst>
            <pc:docMk/>
            <pc:sldMk cId="3633352457" sldId="291"/>
            <ac:picMk id="5" creationId="{3B80C629-C12A-4287-B1FD-E8757AAF7848}"/>
          </ac:picMkLst>
        </pc:picChg>
        <pc:picChg chg="add mod">
          <ac:chgData name="Инна Резник" userId="2337624f517739ed" providerId="LiveId" clId="{5D3E92A5-82B9-4D1C-A344-73BF82FD52F0}" dt="2022-04-20T12:50:19.655" v="7" actId="1076"/>
          <ac:picMkLst>
            <pc:docMk/>
            <pc:sldMk cId="3633352457" sldId="291"/>
            <ac:picMk id="7" creationId="{55E9E868-A242-4B4A-AF9A-357A0280A938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package" Target="../embeddings/Microsoft_Excel_Worksheet1.xlsx"/></Relationships>
</file>

<file path=ppt/charts/_rels/chartEx2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Мальчики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Лист1!$A$2:$A$4</c:f>
              <c:strCache>
                <c:ptCount val="3"/>
                <c:pt idx="0">
                  <c:v>Свод стопы в норме</c:v>
                </c:pt>
                <c:pt idx="1">
                  <c:v>Незначительные отклонения от нормы</c:v>
                </c:pt>
                <c:pt idx="2">
                  <c:v>Явное плоскостопие</c:v>
                </c:pt>
              </c:strCache>
            </c:strRef>
          </c:cat>
          <c:val>
            <c:numRef>
              <c:f>Лист1!$B$2:$B$4</c:f>
              <c:numCache>
                <c:formatCode>Основной</c:formatCode>
                <c:ptCount val="3"/>
                <c:pt idx="0">
                  <c:v>10</c:v>
                </c:pt>
                <c:pt idx="1">
                  <c:v>4</c:v>
                </c:pt>
                <c:pt idx="2">
                  <c:v>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FAE-4240-87B4-D125339E97B6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Девочки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Лист1!$A$2:$A$4</c:f>
              <c:strCache>
                <c:ptCount val="3"/>
                <c:pt idx="0">
                  <c:v>Свод стопы в норме</c:v>
                </c:pt>
                <c:pt idx="1">
                  <c:v>Незначительные отклонения от нормы</c:v>
                </c:pt>
                <c:pt idx="2">
                  <c:v>Явное плоскостопие</c:v>
                </c:pt>
              </c:strCache>
            </c:strRef>
          </c:cat>
          <c:val>
            <c:numRef>
              <c:f>Лист1!$C$2:$C$4</c:f>
              <c:numCache>
                <c:formatCode>Основной</c:formatCode>
                <c:ptCount val="3"/>
                <c:pt idx="0">
                  <c:v>8</c:v>
                </c:pt>
                <c:pt idx="1">
                  <c:v>8</c:v>
                </c:pt>
                <c:pt idx="2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FAE-4240-87B4-D125339E97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71854287"/>
        <c:axId val="1871855951"/>
      </c:lineChart>
      <c:catAx>
        <c:axId val="1871854287"/>
        <c:scaling>
          <c:orientation val="minMax"/>
        </c:scaling>
        <c:delete val="0"/>
        <c:axPos val="b"/>
        <c:numFmt formatCode="Основной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71855951"/>
        <c:crosses val="autoZero"/>
        <c:auto val="1"/>
        <c:lblAlgn val="ctr"/>
        <c:lblOffset val="100"/>
        <c:noMultiLvlLbl val="0"/>
      </c:catAx>
      <c:valAx>
        <c:axId val="187185595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Основной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7185428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Лист1!$A$2:$A$30</cx:f>
        <cx:lvl ptCount="29">
          <cx:pt idx="0">1992</cx:pt>
          <cx:pt idx="1">1993</cx:pt>
          <cx:pt idx="2">1994</cx:pt>
          <cx:pt idx="3">1995</cx:pt>
          <cx:pt idx="4">1996</cx:pt>
          <cx:pt idx="5">1997</cx:pt>
          <cx:pt idx="6">1998</cx:pt>
          <cx:pt idx="7">1999</cx:pt>
          <cx:pt idx="8">2000</cx:pt>
          <cx:pt idx="9">2001</cx:pt>
          <cx:pt idx="10">2002</cx:pt>
          <cx:pt idx="11">2003</cx:pt>
          <cx:pt idx="12">2004</cx:pt>
          <cx:pt idx="13">2005</cx:pt>
          <cx:pt idx="14">2006</cx:pt>
          <cx:pt idx="15">2007</cx:pt>
          <cx:pt idx="16">2008</cx:pt>
          <cx:pt idx="17">2009</cx:pt>
          <cx:pt idx="18">2010</cx:pt>
          <cx:pt idx="19">2011</cx:pt>
          <cx:pt idx="20">2012</cx:pt>
          <cx:pt idx="21">2013</cx:pt>
          <cx:pt idx="22">2014</cx:pt>
          <cx:pt idx="23">2015</cx:pt>
          <cx:pt idx="24">2016</cx:pt>
          <cx:pt idx="25">2017</cx:pt>
          <cx:pt idx="26">2018</cx:pt>
          <cx:pt idx="27">2019</cx:pt>
          <cx:pt idx="28">2020</cx:pt>
        </cx:lvl>
      </cx:strDim>
      <cx:numDim type="val">
        <cx:f>Лист1!$B$2:$B$30</cx:f>
        <cx:lvl ptCount="29" formatCode="Основной">
          <cx:pt idx="0">0</cx:pt>
          <cx:pt idx="1">0</cx:pt>
          <cx:pt idx="2">0</cx:pt>
          <cx:pt idx="3">85.400000000000006</cx:pt>
          <cx:pt idx="4">88.5</cx:pt>
          <cx:pt idx="5">91.099999999999994</cx:pt>
          <cx:pt idx="6">94.200000000000003</cx:pt>
          <cx:pt idx="7">96.900000000000006</cx:pt>
          <cx:pt idx="8">96.799999999999997</cx:pt>
          <cx:pt idx="9">97.099999999999994</cx:pt>
          <cx:pt idx="10">97.900000000000006</cx:pt>
          <cx:pt idx="11">97.700000000000003</cx:pt>
          <cx:pt idx="12">98.400000000000006</cx:pt>
          <cx:pt idx="13">98.599999999999994</cx:pt>
          <cx:pt idx="14">98.599999999999994</cx:pt>
          <cx:pt idx="15">98.700000000000003</cx:pt>
          <cx:pt idx="16">98.599999999999994</cx:pt>
          <cx:pt idx="17">98.5</cx:pt>
          <cx:pt idx="18">98.299999999999997</cx:pt>
          <cx:pt idx="19">98</cx:pt>
          <cx:pt idx="20">98</cx:pt>
          <cx:pt idx="21">98</cx:pt>
          <cx:pt idx="22">98</cx:pt>
          <cx:pt idx="23">98</cx:pt>
          <cx:pt idx="24">98</cx:pt>
          <cx:pt idx="25">98</cx:pt>
          <cx:pt idx="26">98</cx:pt>
          <cx:pt idx="27">98</cx:pt>
          <cx:pt idx="28">98</cx:pt>
        </cx:lvl>
      </cx:numDim>
    </cx:data>
  </cx:chartData>
  <cx:chart>
    <cx:title pos="t" align="ctr" overlay="0">
      <cx:tx>
        <cx:rich>
          <a:bodyPr spcFirstLastPara="1" vertOverflow="ellipsis" horzOverflow="overflow" wrap="square" lIns="0" tIns="0" rIns="0" bIns="0" anchor="ctr" anchorCtr="1"/>
          <a:lstStyle/>
          <a:p>
            <a:pPr algn="ctr" rtl="0">
              <a:defRPr/>
            </a:pPr>
            <a:r>
              <a:rPr lang="ru-RU" sz="1400" b="0" i="0" u="none" strike="noStrike" baseline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Охват прививками против кори в городе </a:t>
            </a:r>
            <a:r>
              <a:rPr lang="en-US" sz="1400" b="0" i="0" u="none" strike="noStrike" baseline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ru-RU" sz="1400" b="0" i="0" u="none" strike="noStrike" baseline="0" dirty="0">
              <a:solidFill>
                <a:sysClr val="windowText" lastClr="000000">
                  <a:lumMod val="65000"/>
                  <a:lumOff val="35000"/>
                </a:sys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x:rich>
      </cx:tx>
    </cx:title>
    <cx:plotArea>
      <cx:plotAreaRegion>
        <cx:series layoutId="clusteredColumn" uniqueId="{E7F01C94-2E7A-4727-8BBB-1F4ACBFD221E}" formatIdx="0">
          <cx:tx>
            <cx:txData>
              <cx:f>Лист1!$B$1</cx:f>
              <cx:v>Охват прививками</cx:v>
            </cx:txData>
          </cx:tx>
          <cx:dataId val="0"/>
          <cx:layoutPr>
            <cx:aggregation/>
          </cx:layoutPr>
        </cx:series>
      </cx:plotAreaRegion>
      <cx:axis id="0">
        <cx:catScaling gapWidth="0"/>
        <cx:title>
          <cx:tx>
            <cx:txData>
              <cx:v>Годы</cx:v>
            </cx:txData>
          </cx:tx>
          <cx:txPr>
            <a:bodyPr spcFirstLastPara="1" vertOverflow="ellipsis" horzOverflow="overflow" wrap="square" lIns="0" tIns="0" rIns="0" bIns="0" anchor="ctr" anchorCtr="1"/>
            <a:lstStyle/>
            <a:p>
              <a:pPr algn="ctr" rtl="0">
                <a:defRPr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defRPr>
              </a:pPr>
              <a:r>
                <a:rPr lang="ru-RU" sz="900" b="0" i="0" u="none" strike="noStrike" baseline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Годы</a:t>
              </a:r>
            </a:p>
          </cx:txPr>
        </cx:title>
        <cx:tickLabels/>
        <cx:txPr>
          <a:bodyPr spcFirstLastPara="1" vertOverflow="ellipsis" horzOverflow="overflow" wrap="square" lIns="0" tIns="0" rIns="0" bIns="0" anchor="ctr" anchorCtr="1"/>
          <a:lstStyle/>
          <a:p>
            <a:pPr algn="ctr" rtl="0">
              <a:defRPr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 sz="900" b="0" i="0" u="none" strike="noStrike" baseline="0">
              <a:solidFill>
                <a:srgbClr val="000000">
                  <a:lumMod val="65000"/>
                  <a:lumOff val="3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x:txPr>
      </cx:axis>
      <cx:axis id="1">
        <cx:valScaling/>
        <cx:title>
          <cx:tx>
            <cx:txData>
              <cx:v>Охват прививками, %</cx:v>
            </cx:txData>
          </cx:tx>
          <cx:txPr>
            <a:bodyPr spcFirstLastPara="1" vertOverflow="ellipsis" horzOverflow="overflow" wrap="square" lIns="0" tIns="0" rIns="0" bIns="0" anchor="ctr" anchorCtr="1"/>
            <a:lstStyle/>
            <a:p>
              <a:pPr algn="ctr" rtl="0">
                <a:defRPr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defRPr>
              </a:pPr>
              <a:r>
                <a:rPr lang="ru-RU" sz="900" b="0" i="0" u="none" strike="noStrike" baseline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Охват прививками, %</a:t>
              </a:r>
            </a:p>
          </cx:txPr>
        </cx:title>
        <cx:majorGridlines/>
        <cx:tickLabels/>
      </cx:axis>
    </cx:plotArea>
  </cx:chart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Лист1!$A$2:$A$30</cx:f>
        <cx:lvl ptCount="29">
          <cx:pt idx="0">1992</cx:pt>
          <cx:pt idx="1">1993</cx:pt>
          <cx:pt idx="2">1994</cx:pt>
          <cx:pt idx="3">1995</cx:pt>
          <cx:pt idx="4">1996</cx:pt>
          <cx:pt idx="5">1997</cx:pt>
          <cx:pt idx="6">1998</cx:pt>
          <cx:pt idx="7">1999</cx:pt>
          <cx:pt idx="8">2000</cx:pt>
          <cx:pt idx="9">2001</cx:pt>
          <cx:pt idx="10">2002</cx:pt>
          <cx:pt idx="11">2003</cx:pt>
          <cx:pt idx="12">2004</cx:pt>
          <cx:pt idx="13">2005</cx:pt>
          <cx:pt idx="14">2006</cx:pt>
          <cx:pt idx="15">2007</cx:pt>
          <cx:pt idx="16">2008</cx:pt>
          <cx:pt idx="17">2009</cx:pt>
          <cx:pt idx="18">2010</cx:pt>
          <cx:pt idx="19">2011</cx:pt>
          <cx:pt idx="20">2012</cx:pt>
          <cx:pt idx="21">2013</cx:pt>
          <cx:pt idx="22">2014</cx:pt>
          <cx:pt idx="23">2015</cx:pt>
          <cx:pt idx="24">2016</cx:pt>
          <cx:pt idx="25">2017</cx:pt>
          <cx:pt idx="26">2018</cx:pt>
          <cx:pt idx="27">2019</cx:pt>
          <cx:pt idx="28">2020</cx:pt>
        </cx:lvl>
      </cx:strDim>
      <cx:numDim type="val">
        <cx:f>Лист1!$B$2:$B$30</cx:f>
        <cx:lvl ptCount="29" formatCode="Основной">
          <cx:pt idx="0">12.5</cx:pt>
          <cx:pt idx="1">50.299999999999997</cx:pt>
          <cx:pt idx="2">19.399999999999999</cx:pt>
          <cx:pt idx="3">4.5</cx:pt>
          <cx:pt idx="4">5.5</cx:pt>
          <cx:pt idx="5">2</cx:pt>
          <cx:pt idx="6">4.2000000000000002</cx:pt>
          <cx:pt idx="7">5.0999999999999996</cx:pt>
          <cx:pt idx="8">3.2999999999999998</cx:pt>
          <cx:pt idx="9">1.3999999999999999</cx:pt>
          <cx:pt idx="10">0.40000000000000002</cx:pt>
          <cx:pt idx="11">2.2999999999999998</cx:pt>
          <cx:pt idx="12">1.7</cx:pt>
          <cx:pt idx="13">0.29999999999999999</cx:pt>
          <cx:pt idx="14">0.69999999999999996</cx:pt>
          <cx:pt idx="15">0.14000000000000001</cx:pt>
          <cx:pt idx="16">0.02</cx:pt>
          <cx:pt idx="17">0.070000000000000007</cx:pt>
          <cx:pt idx="18">0.089999999999999997</cx:pt>
          <cx:pt idx="19">0.44</cx:pt>
          <cx:pt idx="20">1.49</cx:pt>
          <cx:pt idx="21">1.6000000000000001</cx:pt>
          <cx:pt idx="22">1.3799999999999999</cx:pt>
          <cx:pt idx="23">1.1000000000000001</cx:pt>
          <cx:pt idx="24">0.90000000000000002</cx:pt>
          <cx:pt idx="25">1.2</cx:pt>
          <cx:pt idx="26">0.80000000000000004</cx:pt>
          <cx:pt idx="27">0.29999999999999999</cx:pt>
          <cx:pt idx="28">0.5</cx:pt>
        </cx:lvl>
      </cx:numDim>
    </cx:data>
  </cx:chartData>
  <cx:chart>
    <cx:title pos="t" align="ctr" overlay="0">
      <cx:tx>
        <cx:rich>
          <a:bodyPr spcFirstLastPara="1" vertOverflow="ellipsis" horzOverflow="overflow" wrap="square" lIns="0" tIns="0" rIns="0" bIns="0" anchor="ctr" anchorCtr="1"/>
          <a:lstStyle/>
          <a:p>
            <a:pPr algn="ctr" rtl="0">
              <a:defRPr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defRPr>
            </a:pPr>
            <a:r>
              <a:rPr lang="ru-RU" sz="1400" b="0" i="0" u="none" strike="noStrike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заболеваемости корью в городе </a:t>
            </a:r>
            <a:r>
              <a:rPr lang="en-US" sz="1400" b="0" i="0" u="none" strike="noStrike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ru-RU" sz="1400" b="0" i="0" u="none" strike="noStrike" baseline="0">
              <a:solidFill>
                <a:sysClr val="windowText" lastClr="000000">
                  <a:lumMod val="65000"/>
                  <a:lumOff val="35000"/>
                </a:sys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x:rich>
      </cx:tx>
    </cx:title>
    <cx:plotArea>
      <cx:plotAreaRegion>
        <cx:series layoutId="clusteredColumn" uniqueId="{E7F01C94-2E7A-4727-8BBB-1F4ACBFD221E}" formatIdx="0">
          <cx:tx>
            <cx:txData>
              <cx:f>Лист1!$B$1</cx:f>
              <cx:v>Охват прививками</cx:v>
            </cx:txData>
          </cx:tx>
          <cx:dataId val="0"/>
          <cx:layoutPr>
            <cx:aggregation/>
          </cx:layoutPr>
        </cx:series>
      </cx:plotAreaRegion>
      <cx:axis id="0">
        <cx:catScaling gapWidth="0"/>
        <cx:title>
          <cx:tx>
            <cx:txData>
              <cx:v>Годы</cx:v>
            </cx:txData>
          </cx:tx>
          <cx:txPr>
            <a:bodyPr spcFirstLastPara="1" vertOverflow="ellipsis" horzOverflow="overflow" wrap="square" lIns="0" tIns="0" rIns="0" bIns="0" anchor="ctr" anchorCtr="1"/>
            <a:lstStyle/>
            <a:p>
              <a:pPr algn="ctr" rtl="0">
                <a:defRPr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defRPr>
              </a:pPr>
              <a:r>
                <a:rPr lang="ru-RU" sz="900" b="0" i="0" u="none" strike="noStrike" baseline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Годы</a:t>
              </a:r>
            </a:p>
          </cx:txPr>
        </cx:title>
        <cx:tickLabels/>
        <cx:txPr>
          <a:bodyPr spcFirstLastPara="1" vertOverflow="ellipsis" horzOverflow="overflow" wrap="square" lIns="0" tIns="0" rIns="0" bIns="0" anchor="ctr" anchorCtr="1"/>
          <a:lstStyle/>
          <a:p>
            <a:pPr algn="ctr" rtl="0">
              <a:defRPr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 sz="900" b="0" i="0" u="none" strike="noStrike" baseline="0">
              <a:solidFill>
                <a:sysClr val="windowText" lastClr="000000">
                  <a:lumMod val="65000"/>
                  <a:lumOff val="35000"/>
                </a:sys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x:txPr>
      </cx:axis>
      <cx:axis id="1">
        <cx:valScaling/>
        <cx:title>
          <cx:tx>
            <cx:txData>
              <cx:v>Заболеваемость, на 100 тыс. нас.</cx:v>
            </cx:txData>
          </cx:tx>
          <cx:txPr>
            <a:bodyPr spcFirstLastPara="1" vertOverflow="ellipsis" horzOverflow="overflow" wrap="square" lIns="0" tIns="0" rIns="0" bIns="0" anchor="ctr" anchorCtr="1"/>
            <a:lstStyle/>
            <a:p>
              <a:pPr algn="ctr" rtl="0">
                <a:defRPr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defRPr>
              </a:pPr>
              <a:r>
                <a:rPr lang="ru-RU" sz="900" b="0" i="0" u="none" strike="noStrike" baseline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Заболеваемость, на 100 тыс. нас.</a:t>
              </a:r>
            </a:p>
          </cx:txPr>
        </cx:title>
        <cx:majorGridlines/>
        <cx:tickLabels/>
      </cx:axis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Reversed" id="21">
  <a:schemeClr val="accent1"/>
</cs:colorStyle>
</file>

<file path=ppt/charts/colors3.xml><?xml version="1.0" encoding="utf-8"?>
<cs:colorStyle xmlns:cs="http://schemas.microsoft.com/office/drawing/2012/chartStyle" xmlns:a="http://schemas.openxmlformats.org/drawingml/2006/main" meth="withinLinearReversed" id="21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6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6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8718B6-8EE3-4FFC-8D05-B282459267EF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2662AD-34CC-4CD5-80AB-20B1C2B5E1CE}">
      <dgm:prSet/>
      <dgm:spPr/>
      <dgm:t>
        <a:bodyPr/>
        <a:lstStyle/>
        <a:p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компетентность, на оценивание которой направлено задание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88458B1-5331-4427-8895-E745F28082D4}" type="parTrans" cxnId="{20867FAD-1A06-4928-81C4-CD87E993475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9B041E-BD64-4FB8-B2F2-56AF5ED84473}" type="sibTrans" cxnId="{20867FAD-1A06-4928-81C4-CD87E993475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7AC702-889C-4C58-B516-E69826E01507}">
      <dgm:prSet/>
      <dgm:spPr/>
      <dgm:t>
        <a:bodyPr/>
        <a:lstStyle/>
        <a:p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тип естественнонаучного знания, затрагиваемый в задании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803CED1-943D-4070-BE14-B5B9D3AA6527}" type="parTrans" cxnId="{946C5915-0F83-4211-8F94-6E821F6CC59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751177-E4A8-479F-9859-F74362E8437D}" type="sibTrans" cxnId="{946C5915-0F83-4211-8F94-6E821F6CC59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FFCEED-0A7F-4BD4-B53C-4E1CE4839AEC}">
      <dgm:prSet/>
      <dgm:spPr/>
      <dgm:t>
        <a:bodyPr/>
        <a:lstStyle/>
        <a:p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контекст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5D7634-D4BC-4376-9A4F-87368AF57315}" type="parTrans" cxnId="{388D1741-067F-4C0A-8BCF-1DBFBC7EBD58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E40429-8476-4002-A3CF-8F41F352C383}" type="sibTrans" cxnId="{388D1741-067F-4C0A-8BCF-1DBFBC7EBD58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179DD3-8C45-4749-B36F-4045EE3DE253}">
      <dgm:prSet/>
      <dgm:spPr/>
      <dgm:t>
        <a:bodyPr/>
        <a:lstStyle/>
        <a:p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уровень ситуации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5DA338-01DD-4EEF-9F8C-E929B6CCA6D9}" type="parTrans" cxnId="{AA1A3094-9945-4987-B770-5130CC716A5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AE0B6F-2074-443E-99F3-707C4DDEC925}" type="sibTrans" cxnId="{AA1A3094-9945-4987-B770-5130CC716A5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2A0D0C-8087-4186-A918-48FFFD7E6022}">
      <dgm:prSet/>
      <dgm:spPr/>
      <dgm:t>
        <a:bodyPr/>
        <a:lstStyle/>
        <a:p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познавательный уровень (или степень трудности) задания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276FFC-28DE-49DE-83E2-1947FB6390AD}" type="parTrans" cxnId="{FFD06C3B-3808-467C-8FF2-DA5B3BF53F7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EF6EA9-048F-414B-B7B8-81BFAF2BF419}" type="sibTrans" cxnId="{FFD06C3B-3808-467C-8FF2-DA5B3BF53F7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16D79D-AA46-40B5-8726-E154FB5560C6}">
      <dgm:prSet/>
      <dgm:spPr/>
      <dgm:t>
        <a:bodyPr/>
        <a:lstStyle/>
        <a:p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тип вопроса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91F9C2-544C-4704-8ADE-7F0BF6EC3810}" type="parTrans" cxnId="{F34E73BE-12C1-4D0D-9884-583AFCA3180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0CF2FC-FB54-4C26-B799-80515891EDB6}" type="sibTrans" cxnId="{F34E73BE-12C1-4D0D-9884-583AFCA3180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3AF8D1-94DB-4CBC-9C41-AE0E32E41C52}" type="pres">
      <dgm:prSet presAssocID="{938718B6-8EE3-4FFC-8D05-B282459267EF}" presName="diagram" presStyleCnt="0">
        <dgm:presLayoutVars>
          <dgm:dir/>
          <dgm:resizeHandles val="exact"/>
        </dgm:presLayoutVars>
      </dgm:prSet>
      <dgm:spPr/>
    </dgm:pt>
    <dgm:pt modelId="{679DD7A6-D79A-4CF0-9F5B-D83704CFF31F}" type="pres">
      <dgm:prSet presAssocID="{6E2662AD-34CC-4CD5-80AB-20B1C2B5E1CE}" presName="node" presStyleLbl="node1" presStyleIdx="0" presStyleCnt="6">
        <dgm:presLayoutVars>
          <dgm:bulletEnabled val="1"/>
        </dgm:presLayoutVars>
      </dgm:prSet>
      <dgm:spPr/>
    </dgm:pt>
    <dgm:pt modelId="{3746F017-F94A-4E22-B610-4BD5EFA480AF}" type="pres">
      <dgm:prSet presAssocID="{309B041E-BD64-4FB8-B2F2-56AF5ED84473}" presName="sibTrans" presStyleCnt="0"/>
      <dgm:spPr/>
    </dgm:pt>
    <dgm:pt modelId="{D5ED04E7-8754-4D96-9472-2E7147F94F6D}" type="pres">
      <dgm:prSet presAssocID="{397AC702-889C-4C58-B516-E69826E01507}" presName="node" presStyleLbl="node1" presStyleIdx="1" presStyleCnt="6">
        <dgm:presLayoutVars>
          <dgm:bulletEnabled val="1"/>
        </dgm:presLayoutVars>
      </dgm:prSet>
      <dgm:spPr/>
    </dgm:pt>
    <dgm:pt modelId="{50E76A86-4696-47D1-AEAD-4921D173054B}" type="pres">
      <dgm:prSet presAssocID="{EE751177-E4A8-479F-9859-F74362E8437D}" presName="sibTrans" presStyleCnt="0"/>
      <dgm:spPr/>
    </dgm:pt>
    <dgm:pt modelId="{7E61EF57-AF4D-4AB5-8E72-678D677E3EC4}" type="pres">
      <dgm:prSet presAssocID="{FFFFCEED-0A7F-4BD4-B53C-4E1CE4839AEC}" presName="node" presStyleLbl="node1" presStyleIdx="2" presStyleCnt="6">
        <dgm:presLayoutVars>
          <dgm:bulletEnabled val="1"/>
        </dgm:presLayoutVars>
      </dgm:prSet>
      <dgm:spPr/>
    </dgm:pt>
    <dgm:pt modelId="{73B65343-139F-4BC8-B571-971913349FED}" type="pres">
      <dgm:prSet presAssocID="{2EE40429-8476-4002-A3CF-8F41F352C383}" presName="sibTrans" presStyleCnt="0"/>
      <dgm:spPr/>
    </dgm:pt>
    <dgm:pt modelId="{21A4A6C3-D4B7-49AF-A247-CBF0C8E0E81E}" type="pres">
      <dgm:prSet presAssocID="{E4179DD3-8C45-4749-B36F-4045EE3DE253}" presName="node" presStyleLbl="node1" presStyleIdx="3" presStyleCnt="6">
        <dgm:presLayoutVars>
          <dgm:bulletEnabled val="1"/>
        </dgm:presLayoutVars>
      </dgm:prSet>
      <dgm:spPr/>
    </dgm:pt>
    <dgm:pt modelId="{6202E866-91A7-4FA7-AD67-B9F8BB7B09BE}" type="pres">
      <dgm:prSet presAssocID="{CBAE0B6F-2074-443E-99F3-707C4DDEC925}" presName="sibTrans" presStyleCnt="0"/>
      <dgm:spPr/>
    </dgm:pt>
    <dgm:pt modelId="{6789C65E-2606-4F49-B7A9-EAC1F4D8A217}" type="pres">
      <dgm:prSet presAssocID="{0D2A0D0C-8087-4186-A918-48FFFD7E6022}" presName="node" presStyleLbl="node1" presStyleIdx="4" presStyleCnt="6">
        <dgm:presLayoutVars>
          <dgm:bulletEnabled val="1"/>
        </dgm:presLayoutVars>
      </dgm:prSet>
      <dgm:spPr/>
    </dgm:pt>
    <dgm:pt modelId="{3DAA4CC9-19B5-4685-9FAD-FB9CB4C52D2A}" type="pres">
      <dgm:prSet presAssocID="{2BEF6EA9-048F-414B-B7B8-81BFAF2BF419}" presName="sibTrans" presStyleCnt="0"/>
      <dgm:spPr/>
    </dgm:pt>
    <dgm:pt modelId="{64EADAB7-FE1B-4634-9603-EE5F38C695F1}" type="pres">
      <dgm:prSet presAssocID="{4F16D79D-AA46-40B5-8726-E154FB5560C6}" presName="node" presStyleLbl="node1" presStyleIdx="5" presStyleCnt="6">
        <dgm:presLayoutVars>
          <dgm:bulletEnabled val="1"/>
        </dgm:presLayoutVars>
      </dgm:prSet>
      <dgm:spPr/>
    </dgm:pt>
  </dgm:ptLst>
  <dgm:cxnLst>
    <dgm:cxn modelId="{E7D8D70B-0002-4E48-BD2C-50543321E56D}" type="presOf" srcId="{E4179DD3-8C45-4749-B36F-4045EE3DE253}" destId="{21A4A6C3-D4B7-49AF-A247-CBF0C8E0E81E}" srcOrd="0" destOrd="0" presId="urn:microsoft.com/office/officeart/2005/8/layout/default"/>
    <dgm:cxn modelId="{946C5915-0F83-4211-8F94-6E821F6CC594}" srcId="{938718B6-8EE3-4FFC-8D05-B282459267EF}" destId="{397AC702-889C-4C58-B516-E69826E01507}" srcOrd="1" destOrd="0" parTransId="{B803CED1-943D-4070-BE14-B5B9D3AA6527}" sibTransId="{EE751177-E4A8-479F-9859-F74362E8437D}"/>
    <dgm:cxn modelId="{41800426-D96F-4FBE-BF3D-20D0E6D14C62}" type="presOf" srcId="{938718B6-8EE3-4FFC-8D05-B282459267EF}" destId="{A23AF8D1-94DB-4CBC-9C41-AE0E32E41C52}" srcOrd="0" destOrd="0" presId="urn:microsoft.com/office/officeart/2005/8/layout/default"/>
    <dgm:cxn modelId="{FFD06C3B-3808-467C-8FF2-DA5B3BF53F7C}" srcId="{938718B6-8EE3-4FFC-8D05-B282459267EF}" destId="{0D2A0D0C-8087-4186-A918-48FFFD7E6022}" srcOrd="4" destOrd="0" parTransId="{4C276FFC-28DE-49DE-83E2-1947FB6390AD}" sibTransId="{2BEF6EA9-048F-414B-B7B8-81BFAF2BF419}"/>
    <dgm:cxn modelId="{388D1741-067F-4C0A-8BCF-1DBFBC7EBD58}" srcId="{938718B6-8EE3-4FFC-8D05-B282459267EF}" destId="{FFFFCEED-0A7F-4BD4-B53C-4E1CE4839AEC}" srcOrd="2" destOrd="0" parTransId="{575D7634-D4BC-4376-9A4F-87368AF57315}" sibTransId="{2EE40429-8476-4002-A3CF-8F41F352C383}"/>
    <dgm:cxn modelId="{67F4D066-E1D7-4EE7-9782-D5F2398A7881}" type="presOf" srcId="{4F16D79D-AA46-40B5-8726-E154FB5560C6}" destId="{64EADAB7-FE1B-4634-9603-EE5F38C695F1}" srcOrd="0" destOrd="0" presId="urn:microsoft.com/office/officeart/2005/8/layout/default"/>
    <dgm:cxn modelId="{5BCB1D77-F6B8-4381-8F67-A336C99CEC03}" type="presOf" srcId="{6E2662AD-34CC-4CD5-80AB-20B1C2B5E1CE}" destId="{679DD7A6-D79A-4CF0-9F5B-D83704CFF31F}" srcOrd="0" destOrd="0" presId="urn:microsoft.com/office/officeart/2005/8/layout/default"/>
    <dgm:cxn modelId="{8003E385-6B76-4A2A-8F80-1A928B18DB6D}" type="presOf" srcId="{397AC702-889C-4C58-B516-E69826E01507}" destId="{D5ED04E7-8754-4D96-9472-2E7147F94F6D}" srcOrd="0" destOrd="0" presId="urn:microsoft.com/office/officeart/2005/8/layout/default"/>
    <dgm:cxn modelId="{96DC6F8D-040B-4D44-8425-65DA37CD8E23}" type="presOf" srcId="{FFFFCEED-0A7F-4BD4-B53C-4E1CE4839AEC}" destId="{7E61EF57-AF4D-4AB5-8E72-678D677E3EC4}" srcOrd="0" destOrd="0" presId="urn:microsoft.com/office/officeart/2005/8/layout/default"/>
    <dgm:cxn modelId="{AA1A3094-9945-4987-B770-5130CC716A5F}" srcId="{938718B6-8EE3-4FFC-8D05-B282459267EF}" destId="{E4179DD3-8C45-4749-B36F-4045EE3DE253}" srcOrd="3" destOrd="0" parTransId="{635DA338-01DD-4EEF-9F8C-E929B6CCA6D9}" sibTransId="{CBAE0B6F-2074-443E-99F3-707C4DDEC925}"/>
    <dgm:cxn modelId="{73AD7A9A-7F9D-4843-977C-F19DE38D037D}" type="presOf" srcId="{0D2A0D0C-8087-4186-A918-48FFFD7E6022}" destId="{6789C65E-2606-4F49-B7A9-EAC1F4D8A217}" srcOrd="0" destOrd="0" presId="urn:microsoft.com/office/officeart/2005/8/layout/default"/>
    <dgm:cxn modelId="{20867FAD-1A06-4928-81C4-CD87E9934753}" srcId="{938718B6-8EE3-4FFC-8D05-B282459267EF}" destId="{6E2662AD-34CC-4CD5-80AB-20B1C2B5E1CE}" srcOrd="0" destOrd="0" parTransId="{E88458B1-5331-4427-8895-E745F28082D4}" sibTransId="{309B041E-BD64-4FB8-B2F2-56AF5ED84473}"/>
    <dgm:cxn modelId="{F34E73BE-12C1-4D0D-9884-583AFCA3180A}" srcId="{938718B6-8EE3-4FFC-8D05-B282459267EF}" destId="{4F16D79D-AA46-40B5-8726-E154FB5560C6}" srcOrd="5" destOrd="0" parTransId="{0191F9C2-544C-4704-8ADE-7F0BF6EC3810}" sibTransId="{B90CF2FC-FB54-4C26-B799-80515891EDB6}"/>
    <dgm:cxn modelId="{2241F7B2-3040-4123-9B91-2B69AB1BA772}" type="presParOf" srcId="{A23AF8D1-94DB-4CBC-9C41-AE0E32E41C52}" destId="{679DD7A6-D79A-4CF0-9F5B-D83704CFF31F}" srcOrd="0" destOrd="0" presId="urn:microsoft.com/office/officeart/2005/8/layout/default"/>
    <dgm:cxn modelId="{E81B17B0-C03A-4350-ABF5-9B858A0168C0}" type="presParOf" srcId="{A23AF8D1-94DB-4CBC-9C41-AE0E32E41C52}" destId="{3746F017-F94A-4E22-B610-4BD5EFA480AF}" srcOrd="1" destOrd="0" presId="urn:microsoft.com/office/officeart/2005/8/layout/default"/>
    <dgm:cxn modelId="{189DF398-6C28-45BD-906D-160D9484822C}" type="presParOf" srcId="{A23AF8D1-94DB-4CBC-9C41-AE0E32E41C52}" destId="{D5ED04E7-8754-4D96-9472-2E7147F94F6D}" srcOrd="2" destOrd="0" presId="urn:microsoft.com/office/officeart/2005/8/layout/default"/>
    <dgm:cxn modelId="{498EDE25-98B1-47CD-B3FC-9D7D9660FF54}" type="presParOf" srcId="{A23AF8D1-94DB-4CBC-9C41-AE0E32E41C52}" destId="{50E76A86-4696-47D1-AEAD-4921D173054B}" srcOrd="3" destOrd="0" presId="urn:microsoft.com/office/officeart/2005/8/layout/default"/>
    <dgm:cxn modelId="{5F5193AB-8615-45D3-A2FC-7BCE8F6FD8A6}" type="presParOf" srcId="{A23AF8D1-94DB-4CBC-9C41-AE0E32E41C52}" destId="{7E61EF57-AF4D-4AB5-8E72-678D677E3EC4}" srcOrd="4" destOrd="0" presId="urn:microsoft.com/office/officeart/2005/8/layout/default"/>
    <dgm:cxn modelId="{941E3E6E-EDF9-4991-BE0E-397EF42FB90C}" type="presParOf" srcId="{A23AF8D1-94DB-4CBC-9C41-AE0E32E41C52}" destId="{73B65343-139F-4BC8-B571-971913349FED}" srcOrd="5" destOrd="0" presId="urn:microsoft.com/office/officeart/2005/8/layout/default"/>
    <dgm:cxn modelId="{62E48ECB-5A4B-4943-BDB9-2586282505EF}" type="presParOf" srcId="{A23AF8D1-94DB-4CBC-9C41-AE0E32E41C52}" destId="{21A4A6C3-D4B7-49AF-A247-CBF0C8E0E81E}" srcOrd="6" destOrd="0" presId="urn:microsoft.com/office/officeart/2005/8/layout/default"/>
    <dgm:cxn modelId="{582C9C4C-86EC-4BE0-B8A9-C357A6FB1A2A}" type="presParOf" srcId="{A23AF8D1-94DB-4CBC-9C41-AE0E32E41C52}" destId="{6202E866-91A7-4FA7-AD67-B9F8BB7B09BE}" srcOrd="7" destOrd="0" presId="urn:microsoft.com/office/officeart/2005/8/layout/default"/>
    <dgm:cxn modelId="{0EC78F3F-1512-43DC-8981-0F47971AF5E4}" type="presParOf" srcId="{A23AF8D1-94DB-4CBC-9C41-AE0E32E41C52}" destId="{6789C65E-2606-4F49-B7A9-EAC1F4D8A217}" srcOrd="8" destOrd="0" presId="urn:microsoft.com/office/officeart/2005/8/layout/default"/>
    <dgm:cxn modelId="{79D55C5F-E24B-4753-BC2A-07B05289DCF0}" type="presParOf" srcId="{A23AF8D1-94DB-4CBC-9C41-AE0E32E41C52}" destId="{3DAA4CC9-19B5-4685-9FAD-FB9CB4C52D2A}" srcOrd="9" destOrd="0" presId="urn:microsoft.com/office/officeart/2005/8/layout/default"/>
    <dgm:cxn modelId="{8C1DE416-CDF1-4230-AF1F-898E751E363A}" type="presParOf" srcId="{A23AF8D1-94DB-4CBC-9C41-AE0E32E41C52}" destId="{64EADAB7-FE1B-4634-9603-EE5F38C695F1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9DD7A6-D79A-4CF0-9F5B-D83704CFF31F}">
      <dsp:nvSpPr>
        <dsp:cNvPr id="0" name=""/>
        <dsp:cNvSpPr/>
      </dsp:nvSpPr>
      <dsp:spPr>
        <a:xfrm>
          <a:off x="0" y="55"/>
          <a:ext cx="3095624" cy="18573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компетентность, на оценивание которой направлено задание</a:t>
          </a:r>
          <a:endParaRPr lang="en-US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55"/>
        <a:ext cx="3095624" cy="1857375"/>
      </dsp:txXfrm>
    </dsp:sp>
    <dsp:sp modelId="{D5ED04E7-8754-4D96-9472-2E7147F94F6D}">
      <dsp:nvSpPr>
        <dsp:cNvPr id="0" name=""/>
        <dsp:cNvSpPr/>
      </dsp:nvSpPr>
      <dsp:spPr>
        <a:xfrm>
          <a:off x="3405187" y="55"/>
          <a:ext cx="3095624" cy="18573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тип естественнонаучного знания, затрагиваемый в задании</a:t>
          </a:r>
          <a:endParaRPr lang="en-US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05187" y="55"/>
        <a:ext cx="3095624" cy="1857375"/>
      </dsp:txXfrm>
    </dsp:sp>
    <dsp:sp modelId="{7E61EF57-AF4D-4AB5-8E72-678D677E3EC4}">
      <dsp:nvSpPr>
        <dsp:cNvPr id="0" name=""/>
        <dsp:cNvSpPr/>
      </dsp:nvSpPr>
      <dsp:spPr>
        <a:xfrm>
          <a:off x="6810375" y="55"/>
          <a:ext cx="3095624" cy="18573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контекст</a:t>
          </a:r>
          <a:endParaRPr lang="en-US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810375" y="55"/>
        <a:ext cx="3095624" cy="1857375"/>
      </dsp:txXfrm>
    </dsp:sp>
    <dsp:sp modelId="{21A4A6C3-D4B7-49AF-A247-CBF0C8E0E81E}">
      <dsp:nvSpPr>
        <dsp:cNvPr id="0" name=""/>
        <dsp:cNvSpPr/>
      </dsp:nvSpPr>
      <dsp:spPr>
        <a:xfrm>
          <a:off x="0" y="2166993"/>
          <a:ext cx="3095624" cy="18573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уровень ситуации</a:t>
          </a:r>
          <a:endParaRPr lang="en-US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166993"/>
        <a:ext cx="3095624" cy="1857375"/>
      </dsp:txXfrm>
    </dsp:sp>
    <dsp:sp modelId="{6789C65E-2606-4F49-B7A9-EAC1F4D8A217}">
      <dsp:nvSpPr>
        <dsp:cNvPr id="0" name=""/>
        <dsp:cNvSpPr/>
      </dsp:nvSpPr>
      <dsp:spPr>
        <a:xfrm>
          <a:off x="3405187" y="2166993"/>
          <a:ext cx="3095624" cy="18573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познавательный уровень (или степень трудности) задания</a:t>
          </a:r>
          <a:endParaRPr lang="en-US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05187" y="2166993"/>
        <a:ext cx="3095624" cy="1857375"/>
      </dsp:txXfrm>
    </dsp:sp>
    <dsp:sp modelId="{64EADAB7-FE1B-4634-9603-EE5F38C695F1}">
      <dsp:nvSpPr>
        <dsp:cNvPr id="0" name=""/>
        <dsp:cNvSpPr/>
      </dsp:nvSpPr>
      <dsp:spPr>
        <a:xfrm>
          <a:off x="6810375" y="2166993"/>
          <a:ext cx="3095624" cy="18573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тип вопроса</a:t>
          </a:r>
          <a:endParaRPr lang="en-US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810375" y="2166993"/>
        <a:ext cx="3095624" cy="18573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B0DB3-A8FF-4ABB-9E2E-D960422260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25308"/>
          </a:xfrm>
        </p:spPr>
        <p:txBody>
          <a:bodyPr anchor="b">
            <a:normAutofit/>
          </a:bodyPr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EE0618-75D7-410F-859C-CDF53BC53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86729"/>
            <a:ext cx="9144000" cy="1135529"/>
          </a:xfrm>
        </p:spPr>
        <p:txBody>
          <a:bodyPr>
            <a:normAutofit/>
          </a:bodyPr>
          <a:lstStyle>
            <a:lvl1pPr marL="0" indent="0" algn="ctr">
              <a:lnSpc>
                <a:spcPct val="12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237F11-76DB-4DD9-9747-3F38D05BA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59F581-81B0-44B3-ABA5-A25CA4BAE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0D591-ADCF-4300-8282-72AE357F3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843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75558-A264-444E-829B-51AAE6B4B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8D9373-37D1-4135-8D34-755E139F7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5E4A6B-1966-4E57-9FB8-8B111E97B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6/10/2022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FC3DD-F2BE-41FF-895B-00129AAB1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1F830C-8424-4FAF-A011-605AE1D14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49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A1BE8-ECC1-4027-B16E-C7BECCA9D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46C7E1-471A-46AA-8068-98E68C0C20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7C9F8F-EC48-4D16-B4C6-023A7B607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9FA5B3-F726-417B-932A-B93E0C8F5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D21F1-1A24-43EA-AB09-3024C491E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852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16569-B648-4D50-BEB8-E8DAE24D6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831B3-A1FD-470C-BEEE-4CFB441502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4493"/>
            <a:ext cx="5181600" cy="42524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F34A17-C244-438C-9AE3-FB9B3CE3BD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4493"/>
            <a:ext cx="5181600" cy="42524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CFA3AA-3FC1-4B98-8F99-1726F1AC0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E10883-BACC-41A1-9067-ECFDB937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7660A2-13C9-4432-A6EB-A4FF3D78F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312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7C843-C993-4E9C-80DD-3620816E5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91A8E3-B066-4511-9C6E-A3435B64DD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34325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6B63-4102-4802-94D7-F138F80F3E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58237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924765-08A7-4A60-86DC-DC420F60BB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34325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AA2795-EFB6-4000-8F25-FBB62646C0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58237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942CFB-FE12-494A-9C41-3CB90F07B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3A07E3-59E1-4EBD-9687-4B6ABE96A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F7BB23-7539-4674-8B66-ACEFF9468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64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841DB-C73C-4968-B434-A6AA14DAF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8152BF-92C7-4BF5-A9DB-16A0BF0F5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289DB7-F492-4037-A439-D70F7E556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FA96F1-8B8A-4E83-B3C2-E10DE522A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357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424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CBE2C-9DAA-489D-AC88-15CBBA8A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124BE-E494-445A-A4FB-A2A8F28F0C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2446DE-9A32-4774-9F7C-86678CA90E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00115D-61B3-46D0-B4D3-30C374B52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3C2AFC-D0F8-469F-B1E0-123C2E066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B9BCDA-9EF7-4531-8021-AF7B30751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914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AE558-F89F-4688-94E5-77F37D49F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CD35AF-8CA2-49BB-BAE9-F29A0186EC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5CAA98-55BD-4118-A8AF-D603060784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BFF4C5-82A8-4AD8-B7E2-2882F6576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60B401-B64F-417B-8AD6-581A22E5E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24BD4C-7149-44BF-8150-F72CAA95A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287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E5C77-55F8-4677-A96C-E6D3F5545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A064EF-ADDA-4943-8F87-A7469D7997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B0D493-D1E7-4358-95E9-B5B80A49E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E98326-3276-4B9E-960F-10C6677BF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4C3AC2-288D-4FEE-BF80-0EAEDDFAB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646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3C6A-5417-40BD-BF7A-9405832237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3BCB45-B343-46F6-9718-AA0D68CED1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BDA2A4-FD34-4E17-908F-4367B1E64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87AE3-776D-451D-AA52-C06B74724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A0C4D5-BE1E-4D6A-9196-E0F9E42B2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963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436E0F2-A64B-471E-93C0-8DFE08CC57C8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C1E3AB1-2A8C-4607-9FAE-D8BDB280FE1A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6D66059-832F-40B6-A35F-F56C8F38A1E7}"/>
              </a:ext>
            </a:extLst>
          </p:cNvPr>
          <p:cNvCxnSpPr>
            <a:cxnSpLocks/>
          </p:cNvCxnSpPr>
          <p:nvPr/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515E2ED-7EA9-448D-83FA-54C3DF9723BD}"/>
              </a:ext>
            </a:extLst>
          </p:cNvPr>
          <p:cNvCxnSpPr>
            <a:cxnSpLocks/>
          </p:cNvCxnSpPr>
          <p:nvPr/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0595356-EABD-4767-AC9D-EA21FF115EC0}"/>
              </a:ext>
            </a:extLst>
          </p:cNvPr>
          <p:cNvCxnSpPr>
            <a:cxnSpLocks/>
          </p:cNvCxnSpPr>
          <p:nvPr/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8CD9F06-9628-469C-B788-A894E3E08281}"/>
              </a:ext>
            </a:extLst>
          </p:cNvPr>
          <p:cNvCxnSpPr>
            <a:cxnSpLocks/>
          </p:cNvCxnSpPr>
          <p:nvPr/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550A431-0B61-421B-B4B7-24C0CFF0F938}"/>
              </a:ext>
            </a:extLst>
          </p:cNvPr>
          <p:cNvCxnSpPr>
            <a:cxnSpLocks/>
          </p:cNvCxnSpPr>
          <p:nvPr/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5B94C5-D205-4339-B029-5D0FD2E5F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533401"/>
            <a:ext cx="9906000" cy="1382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96DC5C-BD34-4CE4-8AA7-A6A4B9516F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2009554"/>
            <a:ext cx="9906000" cy="4024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192A7-D622-449D-9FC2-48FDE4D690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fld id="{11EAACC7-3B3F-47D1-959A-EF58926E955E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35B93C-2BE9-4847-BFE5-D3CBCC6E94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="1" spc="30" baseline="0">
                <a:solidFill>
                  <a:schemeClr val="tx2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70A99-395E-4F22-8AAB-6C7EE743D7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834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microsoft.com/office/2014/relationships/chartEx" Target="../charts/chartEx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microsoft.com/office/2014/relationships/chartEx" Target="../charts/chartEx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2950D9A-4705-4314-961A-4F88B2CE41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B9ED0F-07B4-49B8-A8F2-D1D557A7DD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8071" y="187868"/>
            <a:ext cx="7894895" cy="3132381"/>
          </a:xfrm>
        </p:spPr>
        <p:txBody>
          <a:bodyPr>
            <a:normAutofit fontScale="90000"/>
          </a:bodyPr>
          <a:lstStyle/>
          <a:p>
            <a:pPr algn="l">
              <a:lnSpc>
                <a:spcPct val="150000"/>
              </a:lnSpc>
            </a:pPr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Задания на Формирование </a:t>
            </a:r>
            <a:b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естественно-научной грамотности </a:t>
            </a:r>
            <a:b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обучении</a:t>
            </a:r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биологии</a:t>
            </a:r>
            <a:endParaRPr lang="ru-RU" sz="115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61BEC8B-9725-4E8A-9037-1ED3E04307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9394" y="4678817"/>
            <a:ext cx="8300621" cy="1991315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ru-RU" b="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Автор:</a:t>
            </a:r>
          </a:p>
          <a:p>
            <a:pPr algn="r"/>
            <a:r>
              <a:rPr lang="ru-RU" b="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Форостович-Резник Инна Евгеньевна, </a:t>
            </a:r>
          </a:p>
          <a:p>
            <a:pPr algn="r"/>
            <a:r>
              <a:rPr lang="ru-RU" b="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заместитель директора по учебно-воспитательной работе, </a:t>
            </a:r>
          </a:p>
          <a:p>
            <a:pPr algn="r"/>
            <a:r>
              <a:rPr lang="ru-RU" b="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биологии и химии </a:t>
            </a:r>
          </a:p>
          <a:p>
            <a:pPr algn="r"/>
            <a:r>
              <a:rPr lang="ru-RU" b="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Наро-Фоминской СОШ № 4 с УИОП </a:t>
            </a:r>
          </a:p>
          <a:p>
            <a:pPr algn="r"/>
            <a:r>
              <a:rPr lang="ru-RU" b="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Picture 3" descr="Начало представления книг в круге">
            <a:extLst>
              <a:ext uri="{FF2B5EF4-FFF2-40B4-BE49-F238E27FC236}">
                <a16:creationId xmlns:a16="http://schemas.microsoft.com/office/drawing/2014/main" id="{EFBE7029-D59D-B65F-DEB3-C05A5C6956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519" r="29148" b="2"/>
          <a:stretch/>
        </p:blipFill>
        <p:spPr>
          <a:xfrm>
            <a:off x="8658226" y="-4762"/>
            <a:ext cx="3541857" cy="6886079"/>
          </a:xfrm>
          <a:custGeom>
            <a:avLst/>
            <a:gdLst/>
            <a:ahLst/>
            <a:cxnLst/>
            <a:rect l="l" t="t" r="r" b="b"/>
            <a:pathLst>
              <a:path w="3541857" h="6886079">
                <a:moveTo>
                  <a:pt x="1248072" y="0"/>
                </a:moveTo>
                <a:lnTo>
                  <a:pt x="3541857" y="0"/>
                </a:lnTo>
                <a:lnTo>
                  <a:pt x="3541857" y="6886079"/>
                </a:lnTo>
                <a:lnTo>
                  <a:pt x="0" y="6864521"/>
                </a:lnTo>
                <a:close/>
              </a:path>
            </a:pathLst>
          </a:cu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3AC671C-E66F-43C5-A66A-C477339DD2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878186" y="1"/>
            <a:ext cx="345294" cy="688131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EE10AC2-20ED-4628-9A8E-14F8437B55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6794205" y="-4764"/>
            <a:ext cx="5397796" cy="1041438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3566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FFF9C8-7EFF-40F1-8892-FAB0D08FE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092" y="400236"/>
            <a:ext cx="11310151" cy="1382156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разработки заданий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5BFF885-4EB8-4C51-BC65-77CAE6C017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Значительные изменения приоритетов школьного образования в России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Усиление внимания к обеспечению адаптации обучающихся к существующим реалиям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Переосмысление понятия функциональной грамотности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Необходимость способности обучающихся к элементарным рефлексивным качествам, обеспечивающим стремление к саморазвитию и самообследованию</a:t>
            </a:r>
          </a:p>
        </p:txBody>
      </p:sp>
    </p:spTree>
    <p:extLst>
      <p:ext uri="{BB962C8B-B14F-4D97-AF65-F5344CB8AC3E}">
        <p14:creationId xmlns:p14="http://schemas.microsoft.com/office/powerpoint/2010/main" val="680979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384DBB-D531-4574-ACDC-92C26AF59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0764106-E7AC-4E52-9DD0-13C4E074CE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Разработать задания на формирование естественно-научной грамотности, направленные на умение работать с разными типами исследуемого знания, компетенций, контекстов и уровней ситуаций</a:t>
            </a:r>
          </a:p>
        </p:txBody>
      </p:sp>
    </p:spTree>
    <p:extLst>
      <p:ext uri="{BB962C8B-B14F-4D97-AF65-F5344CB8AC3E}">
        <p14:creationId xmlns:p14="http://schemas.microsoft.com/office/powerpoint/2010/main" val="4023659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1D535C-1502-48FB-9096-8238282EA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Задачи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8B5EC06-77F7-4300-A948-1F9E669504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 особенности естественно-научной грамотности и заданий формата проверки на функциональную грамотность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Разработать методику формирования естественно-научной грамотности на уроках биологии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Разработать задания на формирование естественно-научной грамотности к разным разделам курса биологии за 8 класс</a:t>
            </a:r>
          </a:p>
        </p:txBody>
      </p:sp>
    </p:spTree>
    <p:extLst>
      <p:ext uri="{BB962C8B-B14F-4D97-AF65-F5344CB8AC3E}">
        <p14:creationId xmlns:p14="http://schemas.microsoft.com/office/powerpoint/2010/main" val="11627506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2532CB-D8E6-4C07-9ECC-A474B3EA8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8309" y="284826"/>
            <a:ext cx="9906000" cy="1382156"/>
          </a:xfrm>
        </p:spPr>
        <p:txBody>
          <a:bodyPr>
            <a:normAutofit fontScale="90000"/>
          </a:bodyPr>
          <a:lstStyle/>
          <a:p>
            <a:r>
              <a:rPr lang="ru-RU" dirty="0"/>
              <a:t>Характеристика задания на формирование естественно-научной грамотности обучающихся</a:t>
            </a:r>
          </a:p>
        </p:txBody>
      </p: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57D1DE1E-B17C-8788-AD78-27BFEBBC0D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1622922"/>
              </p:ext>
            </p:extLst>
          </p:nvPr>
        </p:nvGraphicFramePr>
        <p:xfrm>
          <a:off x="1143000" y="2009554"/>
          <a:ext cx="9906000" cy="4024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695426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57ACDC-437B-4A79-AEAA-03A11B8FD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8250" y="28051"/>
            <a:ext cx="9906000" cy="1382156"/>
          </a:xfrm>
        </p:spPr>
        <p:txBody>
          <a:bodyPr/>
          <a:lstStyle/>
          <a:p>
            <a:r>
              <a:rPr lang="ru-RU" dirty="0"/>
              <a:t>Задание мышцы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E8DBF02-0F48-4D65-B34E-785F42D36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2425" y="1883438"/>
            <a:ext cx="5652770" cy="4974562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Вопрос 1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Вы поднимаете и опускаете шар, как показано на рисунке. Опишите как называются мышцы при движении и их действие.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Ответ: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 подъеме предмета сокращается двуглавая мышца – сгибатель.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 опускании предмета сокращается трехглавая мышца – разгибатель.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Допускается иная формулировка ответов без потери основных научных понятий, таких как сокращение, сгибатели, разгибатели.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Тип исследуемого знания: содержательное, живые системы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Компетенция: научное объяснение явлений, интерпретация данных и использование научных доказательств для получения выводов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Контекст: здоровье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Уровень ситуации: личностный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Познавательный уровень: средний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Тип вопроса: с развернутым ответом</a:t>
            </a:r>
          </a:p>
          <a:p>
            <a:endParaRPr lang="ru-RU" dirty="0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3C4D4107-F6FE-48D8-857B-C123B55E3D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099" y="950138"/>
            <a:ext cx="1107757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Мышечная ткань обладает такими свойствами как возбудимость и сократимость. Движение конечностей обеспечивается работой сустава, а также мышцами сгибателями и разгибателями. При подъеме и опускании предмета конечность приходит в движение именно благодаря этим мышцам.</a:t>
            </a:r>
            <a:endParaRPr kumimoji="0" lang="ru-RU" alt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59F2E64-10C6-45E4-9D2E-81219163CF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33731"/>
            <a:ext cx="5872480" cy="28384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Rectangle 6">
            <a:extLst>
              <a:ext uri="{FF2B5EF4-FFF2-40B4-BE49-F238E27FC236}">
                <a16:creationId xmlns:a16="http://schemas.microsoft.com/office/drawing/2014/main" id="{721C0513-B70F-4E09-9CCB-874DC39815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425" y="66579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8503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DA40DE6-6566-46DA-8CC1-39F4B49C3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75208"/>
            <a:ext cx="9906000" cy="6498454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Вопрос 2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Бездействие мышц долгое время приводит к их атрофии – потере работоспособности в следствие разрушения мышечных волокон. Как можно повысить работоспособность мышц?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Ответ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Повысить работоспособность можно при тренировках с помощью системной физической нагрузки на мышцы.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Допускается иная формулировка ответов без потери основного смысла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Тип исследуемого знания: содержательное, живые системы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Компетенция: научное объяснение явления, интерпретация данных и использование научных доказательств для получения выводов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Контекст: здоровье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Уровень ситуации: личностный, глобальный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Познавательный уровень: средний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Тип вопроса: с развернутым ответом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6858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15F0A9D0-BB35-4CAB-B92D-E061B9D8E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2F5DE35-776B-4C7D-AF2E-514E68BDD2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0" y="0"/>
            <a:ext cx="698360" cy="57024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A65E4E8-1272-4386-BDFE-0129D7A7E2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9642143" y="0"/>
            <a:ext cx="2549857" cy="207446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18">
            <a:extLst>
              <a:ext uri="{FF2B5EF4-FFF2-40B4-BE49-F238E27FC236}">
                <a16:creationId xmlns:a16="http://schemas.microsoft.com/office/drawing/2014/main" id="{A6515F51-DBC6-42B8-9C34-749F69BB6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897737" y="0"/>
            <a:ext cx="1294263" cy="599136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40B62A-5673-43F6-91FD-645D23EE4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9552" y="126597"/>
            <a:ext cx="10529048" cy="1476375"/>
          </a:xfrm>
        </p:spPr>
        <p:txBody>
          <a:bodyPr>
            <a:normAutofit/>
          </a:bodyPr>
          <a:lstStyle/>
          <a:p>
            <a:r>
              <a:rPr lang="ru-RU" dirty="0"/>
              <a:t>Задание плоскостопие</a:t>
            </a:r>
          </a:p>
        </p:txBody>
      </p:sp>
      <p:cxnSp>
        <p:nvCxnSpPr>
          <p:cNvPr id="28" name="Straight Connector 20">
            <a:extLst>
              <a:ext uri="{FF2B5EF4-FFF2-40B4-BE49-F238E27FC236}">
                <a16:creationId xmlns:a16="http://schemas.microsoft.com/office/drawing/2014/main" id="{873F5967-4993-405D-A3E6-84DCEFF44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2403086" cy="103723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id="{973EB231-D709-449E-A315-4CE35460BE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5" y="1743075"/>
            <a:ext cx="5688619" cy="5010150"/>
          </a:xfrm>
        </p:spPr>
        <p:txBody>
          <a:bodyPr>
            <a:normAutofit fontScale="92500" lnSpcReduction="10000"/>
          </a:bodyPr>
          <a:lstStyle/>
          <a:p>
            <a:pPr marR="251460">
              <a:lnSpc>
                <a:spcPct val="90000"/>
              </a:lnSpc>
            </a:pP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Ученики 8 класса выполняли домашнюю практическую работу «Есть ли у тебя плоскостопие».</a:t>
            </a:r>
          </a:p>
          <a:p>
            <a:pPr marR="251460">
              <a:lnSpc>
                <a:spcPct val="90000"/>
              </a:lnSpc>
            </a:pP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Результатом работы был отпечаток стопы на белом листе бумаги с выводом об обнаружении плоскостопия.  По результатам работы на уроке учитель предложила ребятам сделать сводный график практической работы в классе. Известно, что помимо врожденных причин плоскостопия, есть и такие как избыточный вес, недостаток физической активности, ношение обуви на высоких каблуках или плоской подошве, а также, если большая часть дня проходит на ногах.</a:t>
            </a:r>
          </a:p>
          <a:p>
            <a:pPr marL="0" indent="0">
              <a:lnSpc>
                <a:spcPct val="90000"/>
              </a:lnSpc>
              <a:buNone/>
            </a:pPr>
            <a:endParaRPr lang="ru-RU" sz="1700" dirty="0"/>
          </a:p>
        </p:txBody>
      </p:sp>
      <p:cxnSp>
        <p:nvCxnSpPr>
          <p:cNvPr id="29" name="Straight Connector 22">
            <a:extLst>
              <a:ext uri="{FF2B5EF4-FFF2-40B4-BE49-F238E27FC236}">
                <a16:creationId xmlns:a16="http://schemas.microsoft.com/office/drawing/2014/main" id="{A3A523CC-BD6C-4A0D-B9DB-1DC2CE1E2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6807758" y="5501473"/>
            <a:ext cx="5455709" cy="135652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id="{CCE0719C-C7BF-438A-95B3-F64737765C0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1756984"/>
              </p:ext>
            </p:extLst>
          </p:nvPr>
        </p:nvGraphicFramePr>
        <p:xfrm>
          <a:off x="6548437" y="2114549"/>
          <a:ext cx="5110163" cy="42100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153395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5F0A9D0-BB35-4CAB-B92D-E061B9D8E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2F5DE35-776B-4C7D-AF2E-514E68BDD2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0" y="0"/>
            <a:ext cx="698360" cy="57024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A65E4E8-1272-4386-BDFE-0129D7A7E2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9642143" y="0"/>
            <a:ext cx="2549857" cy="207446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6515F51-DBC6-42B8-9C34-749F69BB6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897737" y="0"/>
            <a:ext cx="1294263" cy="599136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73F5967-4993-405D-A3E6-84DCEFF44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2403086" cy="103723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1">
            <a:extLst>
              <a:ext uri="{FF2B5EF4-FFF2-40B4-BE49-F238E27FC236}">
                <a16:creationId xmlns:a16="http://schemas.microsoft.com/office/drawing/2014/main" id="{D31505A2-9E0D-4358-89E0-CB72E078E0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338" y="976753"/>
            <a:ext cx="10446554" cy="523174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rmAutofit/>
          </a:bodyPr>
          <a:lstStyle/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Вопрос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Исходя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приведенной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выше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правильные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утверждения</a:t>
            </a:r>
            <a:endParaRPr kumimoji="0" lang="en-US" altLang="ru-RU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endParaRPr kumimoji="0" lang="en-US" altLang="ru-RU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Тип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исследуемого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знания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содержательное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живые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</a:t>
            </a:r>
            <a:endParaRPr kumimoji="0" lang="en-US" altLang="ru-RU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Компетенция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понимание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особенностей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естественнонаучного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интерпретация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данных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научных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доказательств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получения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выводов</a:t>
            </a:r>
            <a:endParaRPr kumimoji="0" lang="en-US" altLang="ru-RU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Контекст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</a:t>
            </a:r>
            <a:endParaRPr kumimoji="0" lang="en-US" altLang="ru-RU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ситуации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личностный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местный</a:t>
            </a:r>
            <a:endParaRPr kumimoji="0" lang="en-US" altLang="ru-RU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Познавательный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</a:t>
            </a:r>
            <a:endParaRPr kumimoji="0" lang="en-US" altLang="ru-RU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Тип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с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выбором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нескольких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ответов</a:t>
            </a:r>
            <a:endParaRPr kumimoji="0" lang="ru-RU" altLang="ru-RU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tabLst/>
            </a:pPr>
            <a:endParaRPr kumimoji="0" lang="en-US" altLang="ru-RU" sz="16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3A523CC-BD6C-4A0D-B9DB-1DC2CE1E2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6807758" y="5501473"/>
            <a:ext cx="5455709" cy="135652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0FFAF296-F626-445A-865A-60942B00750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3773979"/>
              </p:ext>
            </p:extLst>
          </p:nvPr>
        </p:nvGraphicFramePr>
        <p:xfrm>
          <a:off x="6807758" y="3086569"/>
          <a:ext cx="5110164" cy="35572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88734">
                  <a:extLst>
                    <a:ext uri="{9D8B030D-6E8A-4147-A177-3AD203B41FA5}">
                      <a16:colId xmlns:a16="http://schemas.microsoft.com/office/drawing/2014/main" val="3718386109"/>
                    </a:ext>
                  </a:extLst>
                </a:gridCol>
                <a:gridCol w="921430">
                  <a:extLst>
                    <a:ext uri="{9D8B030D-6E8A-4147-A177-3AD203B41FA5}">
                      <a16:colId xmlns:a16="http://schemas.microsoft.com/office/drawing/2014/main" val="1670261535"/>
                    </a:ext>
                  </a:extLst>
                </a:gridCol>
              </a:tblGrid>
              <a:tr h="35462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>
                          <a:effectLst/>
                        </a:rPr>
                        <a:t>В классе больше мальчиков, чем девочек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461" marR="764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>
                          <a:effectLst/>
                        </a:rPr>
                        <a:t>Да/Нет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461" marR="76461" marT="0" marB="0"/>
                </a:tc>
                <a:extLst>
                  <a:ext uri="{0D108BD9-81ED-4DB2-BD59-A6C34878D82A}">
                    <a16:rowId xmlns:a16="http://schemas.microsoft.com/office/drawing/2014/main" val="953907780"/>
                  </a:ext>
                </a:extLst>
              </a:tr>
              <a:tr h="71144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>
                          <a:effectLst/>
                        </a:rPr>
                        <a:t>Явное плоскостопие у девочек в классе не обнаружено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461" marR="764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 dirty="0">
                          <a:effectLst/>
                        </a:rPr>
                        <a:t>Да/Нет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461" marR="76461" marT="0" marB="0"/>
                </a:tc>
                <a:extLst>
                  <a:ext uri="{0D108BD9-81ED-4DB2-BD59-A6C34878D82A}">
                    <a16:rowId xmlns:a16="http://schemas.microsoft.com/office/drawing/2014/main" val="2249583189"/>
                  </a:ext>
                </a:extLst>
              </a:tr>
              <a:tr h="10682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 dirty="0">
                          <a:effectLst/>
                        </a:rPr>
                        <a:t>Девочкам не стоит в раннем возрасте начинать носить обувь на высоких каблуках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461" marR="764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>
                          <a:effectLst/>
                        </a:rPr>
                        <a:t>Да/Нет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461" marR="76461" marT="0" marB="0"/>
                </a:tc>
                <a:extLst>
                  <a:ext uri="{0D108BD9-81ED-4DB2-BD59-A6C34878D82A}">
                    <a16:rowId xmlns:a16="http://schemas.microsoft.com/office/drawing/2014/main" val="757019968"/>
                  </a:ext>
                </a:extLst>
              </a:tr>
              <a:tr h="71144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>
                          <a:effectLst/>
                        </a:rPr>
                        <a:t>Плоскостопие - это, исключительно, врожденное заболевание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461" marR="764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>
                          <a:effectLst/>
                        </a:rPr>
                        <a:t>Да/Нет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461" marR="76461" marT="0" marB="0"/>
                </a:tc>
                <a:extLst>
                  <a:ext uri="{0D108BD9-81ED-4DB2-BD59-A6C34878D82A}">
                    <a16:rowId xmlns:a16="http://schemas.microsoft.com/office/drawing/2014/main" val="2647379160"/>
                  </a:ext>
                </a:extLst>
              </a:tr>
              <a:tr h="71144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>
                          <a:effectLst/>
                        </a:rPr>
                        <a:t>Активный образ жизни помогает в формировании правильного свода стопы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461" marR="764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 dirty="0">
                          <a:effectLst/>
                        </a:rPr>
                        <a:t>Да/Нет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461" marR="76461" marT="0" marB="0"/>
                </a:tc>
                <a:extLst>
                  <a:ext uri="{0D108BD9-81ED-4DB2-BD59-A6C34878D82A}">
                    <a16:rowId xmlns:a16="http://schemas.microsoft.com/office/drawing/2014/main" val="1188728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77704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2D106BE-9829-482B-B59F-0D8FFCAA7F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390616"/>
            <a:ext cx="9906000" cy="6467383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Вопрос 2</a:t>
            </a:r>
          </a:p>
          <a:p>
            <a:pPr algn="just">
              <a:lnSpc>
                <a:spcPct val="15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Составьте план профилактики плоскостопия для себя и ребят этого класса.</a:t>
            </a:r>
          </a:p>
          <a:p>
            <a:pPr algn="just">
              <a:lnSpc>
                <a:spcPct val="15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Ответ:</a:t>
            </a: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arenR"/>
            </a:pPr>
            <a:r>
              <a:rPr lang="ru-RU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Ношение удобной обуви, подходящая по размеру, не сдавливающей стопу (ортопедическая обувь) </a:t>
            </a: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arenR"/>
            </a:pPr>
            <a:r>
              <a:rPr lang="ru-RU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Физические упражнения, бег, движение </a:t>
            </a: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arenR"/>
            </a:pPr>
            <a:r>
              <a:rPr lang="ru-RU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Контроль веса тела</a:t>
            </a:r>
          </a:p>
          <a:p>
            <a:pPr algn="just">
              <a:lnSpc>
                <a:spcPct val="15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Допускается иная формулировка ответов без потери основного смысла</a:t>
            </a:r>
          </a:p>
          <a:p>
            <a:pPr algn="just">
              <a:lnSpc>
                <a:spcPct val="15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Тип исследуемого знания: содержательное, живые системы</a:t>
            </a:r>
          </a:p>
          <a:p>
            <a:pPr algn="just">
              <a:lnSpc>
                <a:spcPct val="15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Компетенция: понимание особенностей естественнонаучного исследования, интерпретация данных и использование научных доказательств для получения выводов</a:t>
            </a:r>
          </a:p>
          <a:p>
            <a:pPr algn="just">
              <a:lnSpc>
                <a:spcPct val="15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Контекст: здоровье</a:t>
            </a:r>
          </a:p>
          <a:p>
            <a:pPr algn="just">
              <a:lnSpc>
                <a:spcPct val="15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Уровень ситуации: личностный, местный</a:t>
            </a:r>
          </a:p>
          <a:p>
            <a:pPr algn="just">
              <a:lnSpc>
                <a:spcPct val="15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Познавательный уровень: высокий</a:t>
            </a:r>
          </a:p>
          <a:p>
            <a:pPr algn="just">
              <a:lnSpc>
                <a:spcPct val="15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Тип вопроса: с развернутым ответом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74848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4394EE-22A4-4850-B563-B90D5A6A0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Задание коллективный иммунитет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6D569AC-3CC0-4D60-BEE6-A83EBE3CCE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Борьба с эпидемией является общей ответственностью. Каждый представитель общества должен следовать правилам вакцинации при условии отсутствия противопоказаний. 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Вакцина в переводе с латинского языка означает «коровий», что указывает на момент создания первой вакцины для человека. В 1796 году английский врач Эдвард Дженнер применил вакцину, полученную от больного коровьей оспой на мальчике, больном натуральной оспой.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Для выработки коллективного иммунитета необходимо для каждого заболевания свое процентное соотношение привитого населения. На диаграммах представлены охват прививками против кори населения в городе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 1992 по 2020 год, а также уровень заболеваемостью корью населения города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c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1992 по 2020 год.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33994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9" name="Объект 8">
                <a:extLst>
                  <a:ext uri="{FF2B5EF4-FFF2-40B4-BE49-F238E27FC236}">
                    <a16:creationId xmlns:a16="http://schemas.microsoft.com/office/drawing/2014/main" id="{CE2060AD-C6F2-4503-A5D8-FE5FB9662CB0}"/>
                  </a:ext>
                </a:extLst>
              </p:cNvPr>
              <p:cNvGraphicFramePr>
                <a:graphicFrameLocks noGrp="1"/>
              </p:cNvGraphicFramePr>
              <p:nvPr>
                <p:ph idx="1"/>
              </p:nvPr>
            </p:nvGraphicFramePr>
            <p:xfrm>
              <a:off x="406153" y="106532"/>
              <a:ext cx="6545062" cy="2989047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 xmlns="">
          <p:pic>
            <p:nvPicPr>
              <p:cNvPr id="9" name="Объект 8">
                <a:extLst>
                  <a:ext uri="{FF2B5EF4-FFF2-40B4-BE49-F238E27FC236}">
                    <a16:creationId xmlns:a16="http://schemas.microsoft.com/office/drawing/2014/main" id="{CE2060AD-C6F2-4503-A5D8-FE5FB9662CB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06153" y="106532"/>
                <a:ext cx="6545062" cy="298904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10" name="Диаграмма 9">
                <a:extLst>
                  <a:ext uri="{FF2B5EF4-FFF2-40B4-BE49-F238E27FC236}">
                    <a16:creationId xmlns:a16="http://schemas.microsoft.com/office/drawing/2014/main" id="{89F6B21F-2057-418A-A2EF-EDB83648FB02}"/>
                  </a:ext>
                </a:extLst>
              </p:cNvPr>
              <p:cNvGraphicFramePr/>
              <p:nvPr/>
            </p:nvGraphicFramePr>
            <p:xfrm>
              <a:off x="406152" y="2898811"/>
              <a:ext cx="6545061" cy="3102493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4"/>
              </a:graphicData>
            </a:graphic>
          </p:graphicFrame>
        </mc:Choice>
        <mc:Fallback xmlns="">
          <p:pic>
            <p:nvPicPr>
              <p:cNvPr id="10" name="Диаграмма 9">
                <a:extLst>
                  <a:ext uri="{FF2B5EF4-FFF2-40B4-BE49-F238E27FC236}">
                    <a16:creationId xmlns:a16="http://schemas.microsoft.com/office/drawing/2014/main" id="{89F6B21F-2057-418A-A2EF-EDB83648FB0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06152" y="2898811"/>
                <a:ext cx="6545061" cy="3102493"/>
              </a:xfrm>
              <a:prstGeom prst="rect">
                <a:avLst/>
              </a:prstGeom>
            </p:spPr>
          </p:pic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BF1ABBD8-EEC5-462E-B65D-B79E20CF9272}"/>
              </a:ext>
            </a:extLst>
          </p:cNvPr>
          <p:cNvSpPr txBox="1"/>
          <p:nvPr/>
        </p:nvSpPr>
        <p:spPr>
          <a:xfrm>
            <a:off x="7483876" y="443883"/>
            <a:ext cx="4234648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Вопрос 1</a:t>
            </a:r>
          </a:p>
          <a:p>
            <a:pPr algn="just"/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Что можно сказать об относительности уровня заболеваемости от охвата привитого населения в городе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</a:p>
          <a:p>
            <a:pPr algn="just"/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Ответ:</a:t>
            </a:r>
          </a:p>
          <a:p>
            <a:pPr algn="just"/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Чем больше привитых человек в городе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тем меньше уровень заболеваемости корью.</a:t>
            </a:r>
          </a:p>
          <a:p>
            <a:pPr algn="just"/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Допускается иная формулировка ответов без потери основного смысла</a:t>
            </a:r>
          </a:p>
          <a:p>
            <a:pPr algn="just"/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Тип исследуемого знания: содержательное, живые системы</a:t>
            </a:r>
          </a:p>
          <a:p>
            <a:pPr algn="just"/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Компетенция: интерпретация данных и использование научных доказательств для получения выводов</a:t>
            </a:r>
          </a:p>
          <a:p>
            <a:pPr algn="just"/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Контекст: здоровье, опасность и риски</a:t>
            </a:r>
          </a:p>
          <a:p>
            <a:pPr algn="just"/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Уровень ситуации: местный, глобальный</a:t>
            </a:r>
          </a:p>
          <a:p>
            <a:pPr algn="just"/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Познавательный уровень: низкий</a:t>
            </a:r>
          </a:p>
          <a:p>
            <a:pPr algn="just"/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Тип вопроса: открытый вопрос с развернутым ответом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37909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:a16="http://schemas.microsoft.com/office/drawing/2014/main" id="{31748A31-3EF9-42D0-AA76-412391CB6E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9553" y="219075"/>
            <a:ext cx="4632341" cy="608580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rmAutofit/>
          </a:bodyPr>
          <a:lstStyle/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Вопрос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верный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ложные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утверждения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Тип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исследуемого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знания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содержательное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живые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</a:t>
            </a:r>
            <a:endParaRPr kumimoji="0" lang="en-US" altLang="ru-RU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Компетенция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интерпретация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данных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научных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доказательств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получения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выводов</a:t>
            </a:r>
            <a:endParaRPr kumimoji="0" lang="en-US" altLang="ru-RU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Контекст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опасность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риски</a:t>
            </a:r>
            <a:endParaRPr kumimoji="0" lang="en-US" altLang="ru-RU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ситуации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местный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глобальный</a:t>
            </a:r>
            <a:endParaRPr kumimoji="0" lang="en-US" altLang="ru-RU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Познавательный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</a:t>
            </a:r>
            <a:endParaRPr kumimoji="0" lang="en-US" altLang="ru-RU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Тип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с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выбором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нескольких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правильных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ответов</a:t>
            </a:r>
            <a:endParaRPr kumimoji="0" lang="en-US" altLang="ru-RU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77B013A2-DBA3-4951-9F0B-A954E3D0E30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096001" y="2074461"/>
          <a:ext cx="5562600" cy="39962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45108">
                  <a:extLst>
                    <a:ext uri="{9D8B030D-6E8A-4147-A177-3AD203B41FA5}">
                      <a16:colId xmlns:a16="http://schemas.microsoft.com/office/drawing/2014/main" val="3172519797"/>
                    </a:ext>
                  </a:extLst>
                </a:gridCol>
                <a:gridCol w="1017492">
                  <a:extLst>
                    <a:ext uri="{9D8B030D-6E8A-4147-A177-3AD203B41FA5}">
                      <a16:colId xmlns:a16="http://schemas.microsoft.com/office/drawing/2014/main" val="3521152898"/>
                    </a:ext>
                  </a:extLst>
                </a:gridCol>
              </a:tblGrid>
              <a:tr h="33216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350" marR="6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350" marR="66350" marT="0" marB="0"/>
                </a:tc>
                <a:extLst>
                  <a:ext uri="{0D108BD9-81ED-4DB2-BD59-A6C34878D82A}">
                    <a16:rowId xmlns:a16="http://schemas.microsoft.com/office/drawing/2014/main" val="3055715019"/>
                  </a:ext>
                </a:extLst>
              </a:tr>
              <a:tr h="33216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городе </a:t>
                      </a: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 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вакцинация началась в 1995 году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350" marR="6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Верно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350" marR="66350" marT="0" marB="0"/>
                </a:tc>
                <a:extLst>
                  <a:ext uri="{0D108BD9-81ED-4DB2-BD59-A6C34878D82A}">
                    <a16:rowId xmlns:a16="http://schemas.microsoft.com/office/drawing/2014/main" val="2159021362"/>
                  </a:ext>
                </a:extLst>
              </a:tr>
              <a:tr h="66638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Вспышка заболеваемости корью в городе 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была в 2013 году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350" marR="6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Неверно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350" marR="66350" marT="0" marB="0"/>
                </a:tc>
                <a:extLst>
                  <a:ext uri="{0D108BD9-81ED-4DB2-BD59-A6C34878D82A}">
                    <a16:rowId xmlns:a16="http://schemas.microsoft.com/office/drawing/2014/main" val="1845384420"/>
                  </a:ext>
                </a:extLst>
              </a:tr>
              <a:tr h="66638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 только население города </a:t>
                      </a: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 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вакцинировали, заболевание исчезло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350" marR="6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Неверно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350" marR="66350" marT="0" marB="0"/>
                </a:tc>
                <a:extLst>
                  <a:ext uri="{0D108BD9-81ED-4DB2-BD59-A6C34878D82A}">
                    <a16:rowId xmlns:a16="http://schemas.microsoft.com/office/drawing/2014/main" val="3381735219"/>
                  </a:ext>
                </a:extLst>
              </a:tr>
              <a:tr h="33216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Привить все население в городе не удавалось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350" marR="6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Верно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350" marR="66350" marT="0" marB="0"/>
                </a:tc>
                <a:extLst>
                  <a:ext uri="{0D108BD9-81ED-4DB2-BD59-A6C34878D82A}">
                    <a16:rowId xmlns:a16="http://schemas.microsoft.com/office/drawing/2014/main" val="2911546895"/>
                  </a:ext>
                </a:extLst>
              </a:tr>
              <a:tr h="100060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 уровень заболеваемости равномерно с годами повышался, так после вакцинации, он равномерно снизился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350" marR="6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Неверно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350" marR="66350" marT="0" marB="0"/>
                </a:tc>
                <a:extLst>
                  <a:ext uri="{0D108BD9-81ED-4DB2-BD59-A6C34878D82A}">
                    <a16:rowId xmlns:a16="http://schemas.microsoft.com/office/drawing/2014/main" val="1173533731"/>
                  </a:ext>
                </a:extLst>
              </a:tr>
              <a:tr h="66638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Можно предположить, что в городе 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сформирован коллективный иммунитет от кори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350" marR="6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Верно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350" marR="66350" marT="0" marB="0"/>
                </a:tc>
                <a:extLst>
                  <a:ext uri="{0D108BD9-81ED-4DB2-BD59-A6C34878D82A}">
                    <a16:rowId xmlns:a16="http://schemas.microsoft.com/office/drawing/2014/main" val="23038813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29690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5F0A9D0-BB35-4CAB-B92D-E061B9D8E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2F5DE35-776B-4C7D-AF2E-514E68BDD2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0" y="0"/>
            <a:ext cx="698360" cy="57024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A65E4E8-1272-4386-BDFE-0129D7A7E2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9642143" y="0"/>
            <a:ext cx="2549857" cy="207446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6515F51-DBC6-42B8-9C34-749F69BB6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897737" y="0"/>
            <a:ext cx="1294263" cy="599136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02A303-84CA-425E-A4BB-54850C6A9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9553" y="-5829"/>
            <a:ext cx="10529048" cy="1476375"/>
          </a:xfrm>
        </p:spPr>
        <p:txBody>
          <a:bodyPr>
            <a:normAutofit/>
          </a:bodyPr>
          <a:lstStyle/>
          <a:p>
            <a:r>
              <a:rPr lang="ru-RU" dirty="0"/>
              <a:t>Задание химия чая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73F5967-4993-405D-A3E6-84DCEFF44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2403086" cy="103723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id="{E105179B-EE63-4EB4-8C97-3DE89EA57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319" y="1133139"/>
            <a:ext cx="4632341" cy="5374193"/>
          </a:xfrm>
        </p:spPr>
        <p:txBody>
          <a:bodyPr>
            <a:normAutofit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 когда-нибудь задумывались о том, какие вещества содержатся в чае? В самой обыкновенной чашке чая находится огромное количество разных химических соединений. Они в свою очередь оказывают определенное воздействие на организм. Многие компоненты чая обнаружены и изучены, но не все… Некоторые из растворимых веществ представлены в таблице с указанием их воздействия на организм. 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3A523CC-BD6C-4A0D-B9DB-1DC2CE1E2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6807758" y="5501473"/>
            <a:ext cx="5455709" cy="135652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Объект 6">
            <a:extLst>
              <a:ext uri="{FF2B5EF4-FFF2-40B4-BE49-F238E27FC236}">
                <a16:creationId xmlns:a16="http://schemas.microsoft.com/office/drawing/2014/main" id="{0852C7D2-1EE7-461B-BA8D-BA36C225FCB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9221890"/>
              </p:ext>
            </p:extLst>
          </p:nvPr>
        </p:nvGraphicFramePr>
        <p:xfrm>
          <a:off x="5292843" y="1037230"/>
          <a:ext cx="6562575" cy="5690697"/>
        </p:xfrm>
        <a:graphic>
          <a:graphicData uri="http://schemas.openxmlformats.org/drawingml/2006/table">
            <a:tbl>
              <a:tblPr firstRow="1" firstCol="1" bandRow="1">
                <a:solidFill>
                  <a:srgbClr val="F2F2F2">
                    <a:alpha val="30196"/>
                  </a:srgbClr>
                </a:solidFill>
                <a:tableStyleId>{5C22544A-7EE6-4342-B048-85BDC9FD1C3A}</a:tableStyleId>
              </a:tblPr>
              <a:tblGrid>
                <a:gridCol w="1642444">
                  <a:extLst>
                    <a:ext uri="{9D8B030D-6E8A-4147-A177-3AD203B41FA5}">
                      <a16:colId xmlns:a16="http://schemas.microsoft.com/office/drawing/2014/main" val="893596331"/>
                    </a:ext>
                  </a:extLst>
                </a:gridCol>
                <a:gridCol w="2610769">
                  <a:extLst>
                    <a:ext uri="{9D8B030D-6E8A-4147-A177-3AD203B41FA5}">
                      <a16:colId xmlns:a16="http://schemas.microsoft.com/office/drawing/2014/main" val="3650021392"/>
                    </a:ext>
                  </a:extLst>
                </a:gridCol>
                <a:gridCol w="2309362">
                  <a:extLst>
                    <a:ext uri="{9D8B030D-6E8A-4147-A177-3AD203B41FA5}">
                      <a16:colId xmlns:a16="http://schemas.microsoft.com/office/drawing/2014/main" val="945953525"/>
                    </a:ext>
                  </a:extLst>
                </a:gridCol>
              </a:tblGrid>
              <a:tr h="59829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cap="none" spc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Вещество, входящее в состав чая</a:t>
                      </a:r>
                      <a:endParaRPr lang="ru-RU" sz="1400" b="0" cap="none" spc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522" marR="45878" marT="61171" marB="61171" anchor="ctr">
                    <a:lnL w="19050" cap="flat" cmpd="sng" algn="ctr">
                      <a:noFill/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cap="none" spc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Воздействие вещества на организм человека</a:t>
                      </a:r>
                      <a:endParaRPr lang="ru-RU" sz="1400" b="0" cap="none" spc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522" marR="45878" marT="61171" marB="61171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cap="none" spc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Роль в чае</a:t>
                      </a:r>
                      <a:endParaRPr lang="ru-RU" sz="1400" b="0" cap="none" spc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522" marR="45878" marT="61171" marB="61171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7989222"/>
                  </a:ext>
                </a:extLst>
              </a:tr>
              <a:tr h="121844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Флавоноиды (</a:t>
                      </a:r>
                      <a:r>
                        <a:rPr lang="ru-RU" sz="1400" b="0" cap="none" spc="0" dirty="0" err="1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эпикатахин</a:t>
                      </a:r>
                      <a:r>
                        <a:rPr lang="ru-RU" sz="14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400" b="0" cap="none" spc="0" dirty="0" err="1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галлокатахин</a:t>
                      </a:r>
                      <a:r>
                        <a:rPr lang="ru-RU" sz="14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400" b="0" cap="none" spc="0" dirty="0" err="1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кемпферол</a:t>
                      </a:r>
                      <a:r>
                        <a:rPr lang="ru-RU" sz="14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400" b="0" cap="none" spc="0" dirty="0" err="1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кверцетин</a:t>
                      </a:r>
                      <a:r>
                        <a:rPr lang="ru-RU" sz="14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522" marR="45878" marT="61171" marB="61171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cap="none" spc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Антиоксиданты, улучшают действие рецепторов, уменьшают воспаление, улучшают работу сердца, имитирующее инсулин действие</a:t>
                      </a:r>
                      <a:endParaRPr lang="ru-RU" sz="1400" b="0" cap="none" spc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522" marR="45878" marT="61171" marB="61171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cap="none" spc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Меняют терпкость, аромат и цвет, образуют пленку при остывании</a:t>
                      </a:r>
                      <a:endParaRPr lang="ru-RU" sz="1400" b="0" cap="none" spc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522" marR="45878" marT="61171" marB="61171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6116308"/>
                  </a:ext>
                </a:extLst>
              </a:tr>
              <a:tr h="80501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Алкалоиды (кофеин, теофиллин, теобромин)</a:t>
                      </a:r>
                      <a:endParaRPr lang="ru-RU" sz="14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522" marR="45878" marT="61171" marB="61171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cap="none" spc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Усиливает бодрость и ясность ума, повышает работоспособность, снижает кровеносное давление</a:t>
                      </a:r>
                      <a:endParaRPr lang="ru-RU" sz="1400" b="0" cap="none" spc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522" marR="45878" marT="61171" marB="61171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cap="none" spc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Придают горький привкус</a:t>
                      </a:r>
                      <a:endParaRPr lang="ru-RU" sz="1400" b="0" cap="none" spc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522" marR="45878" marT="61171" marB="61171">
                    <a:lnL w="6350" cap="flat" cmpd="sng" algn="ctr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8729173"/>
                  </a:ext>
                </a:extLst>
              </a:tr>
              <a:tr h="80501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cap="none" spc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Аминокислоты (теанин)</a:t>
                      </a:r>
                      <a:endParaRPr lang="ru-RU" sz="1400" b="0" cap="none" spc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522" marR="45878" marT="61171" marB="61171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cap="none" spc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Улучшают сон, снижают тревожность, снижают кровеносное давление, повышают иммунитет</a:t>
                      </a:r>
                      <a:endParaRPr lang="ru-RU" sz="1400" b="0" cap="none" spc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522" marR="45878" marT="61171" marB="61171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cap="none" spc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Обеспечивают сладость </a:t>
                      </a:r>
                      <a:endParaRPr lang="ru-RU" sz="1400" b="0" cap="none" spc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522" marR="45878" marT="61171" marB="61171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9936044"/>
                  </a:ext>
                </a:extLst>
              </a:tr>
              <a:tr h="80501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cap="none" spc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Дубильные вещества (танин)</a:t>
                      </a:r>
                      <a:endParaRPr lang="ru-RU" sz="1400" b="0" cap="none" spc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522" marR="45878" marT="61171" marB="61171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cap="none" spc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Противомикробное воздействие</a:t>
                      </a:r>
                      <a:endParaRPr lang="ru-RU" sz="1400" b="0" cap="none" spc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522" marR="45878" marT="61171" marB="61171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cap="none" spc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Придают терпкий и пряный вкус, при остывании образуют пленку</a:t>
                      </a:r>
                      <a:endParaRPr lang="ru-RU" sz="1400" b="0" cap="none" spc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522" marR="45878" marT="61171" marB="61171">
                    <a:lnL w="6350" cap="flat" cmpd="sng" algn="ctr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0835321"/>
                  </a:ext>
                </a:extLst>
              </a:tr>
              <a:tr h="80501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cap="none" spc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Сапонины</a:t>
                      </a:r>
                      <a:endParaRPr lang="ru-RU" sz="1400" b="0" cap="none" spc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522" marR="45878" marT="61171" marB="61171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3810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cap="none" spc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Снижают уровень холестерина, противомикробное воздействие, подавляют рост опухолей</a:t>
                      </a:r>
                      <a:endParaRPr lang="ru-RU" sz="1400" b="0" cap="none" spc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522" marR="45878" marT="61171" marB="61171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3810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Образуют пену</a:t>
                      </a:r>
                      <a:endParaRPr lang="ru-RU" sz="14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522" marR="45878" marT="61171" marB="61171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3810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7672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81774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5F0A9D0-BB35-4CAB-B92D-E061B9D8E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2F5DE35-776B-4C7D-AF2E-514E68BDD2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0" y="0"/>
            <a:ext cx="698360" cy="57024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A65E4E8-1272-4386-BDFE-0129D7A7E2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9642143" y="0"/>
            <a:ext cx="2549857" cy="207446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6515F51-DBC6-42B8-9C34-749F69BB6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897737" y="0"/>
            <a:ext cx="1294263" cy="599136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73F5967-4993-405D-A3E6-84DCEFF44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2403086" cy="103723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1">
            <a:extLst>
              <a:ext uri="{FF2B5EF4-FFF2-40B4-BE49-F238E27FC236}">
                <a16:creationId xmlns:a16="http://schemas.microsoft.com/office/drawing/2014/main" id="{886BF870-60C7-4521-868D-3CBB26FCB5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1" y="942975"/>
            <a:ext cx="5228494" cy="536190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rmAutofit lnSpcReduction="10000"/>
          </a:bodyPr>
          <a:lstStyle/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Вопрос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соответствие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информацией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распределите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вещества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их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влиянием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организм</a:t>
            </a:r>
            <a:endParaRPr kumimoji="0" lang="en-US" altLang="ru-RU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А)-5   Б)-3   В)-1   Г)-4   Д)-2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Тип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исследуемого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знания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содержательное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живые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</a:t>
            </a:r>
            <a:endParaRPr kumimoji="0" lang="en-US" altLang="ru-RU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Компетенция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интерпретация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данных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научных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доказательств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получения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выводов</a:t>
            </a:r>
            <a:endParaRPr kumimoji="0" lang="en-US" altLang="ru-RU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Контекст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окружающая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среда</a:t>
            </a:r>
            <a:endParaRPr kumimoji="0" lang="en-US" altLang="ru-RU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ситуации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личностный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глобальный</a:t>
            </a:r>
            <a:endParaRPr kumimoji="0" lang="en-US" altLang="ru-RU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Познавательный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</a:t>
            </a:r>
            <a:endParaRPr kumimoji="0" lang="en-US" altLang="ru-RU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Тип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с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выбором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нескольких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ответов</a:t>
            </a:r>
            <a:endParaRPr kumimoji="0" lang="en-US" altLang="ru-RU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3A523CC-BD6C-4A0D-B9DB-1DC2CE1E2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6807758" y="5501473"/>
            <a:ext cx="5455709" cy="135652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C358F39A-87D1-48E6-9B98-82024388CF2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2497464"/>
              </p:ext>
            </p:extLst>
          </p:nvPr>
        </p:nvGraphicFramePr>
        <p:xfrm>
          <a:off x="5986462" y="1799210"/>
          <a:ext cx="5110163" cy="39032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17408">
                  <a:extLst>
                    <a:ext uri="{9D8B030D-6E8A-4147-A177-3AD203B41FA5}">
                      <a16:colId xmlns:a16="http://schemas.microsoft.com/office/drawing/2014/main" val="2316543512"/>
                    </a:ext>
                  </a:extLst>
                </a:gridCol>
                <a:gridCol w="2692755">
                  <a:extLst>
                    <a:ext uri="{9D8B030D-6E8A-4147-A177-3AD203B41FA5}">
                      <a16:colId xmlns:a16="http://schemas.microsoft.com/office/drawing/2014/main" val="3767495733"/>
                    </a:ext>
                  </a:extLst>
                </a:gridCol>
              </a:tblGrid>
              <a:tr h="70947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 dirty="0">
                          <a:effectLst/>
                        </a:rPr>
                        <a:t>А) </a:t>
                      </a:r>
                      <a:r>
                        <a:rPr lang="ru-RU" sz="1600" dirty="0" err="1">
                          <a:effectLst/>
                        </a:rPr>
                        <a:t>Теанин</a:t>
                      </a:r>
                      <a:r>
                        <a:rPr lang="ru-RU" sz="1600" dirty="0">
                          <a:effectLst/>
                        </a:rPr>
                        <a:t> и теобромин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50" marR="762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>
                          <a:effectLst/>
                        </a:rPr>
                        <a:t>1) Уничтожают болезнетворные бактерии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50" marR="76250" marT="0" marB="0"/>
                </a:tc>
                <a:extLst>
                  <a:ext uri="{0D108BD9-81ED-4DB2-BD59-A6C34878D82A}">
                    <a16:rowId xmlns:a16="http://schemas.microsoft.com/office/drawing/2014/main" val="1311229188"/>
                  </a:ext>
                </a:extLst>
              </a:tr>
              <a:tr h="10653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 dirty="0">
                          <a:effectLst/>
                        </a:rPr>
                        <a:t>Б) Сапонины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50" marR="762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>
                          <a:effectLst/>
                        </a:rPr>
                        <a:t>2) Стимулирует центральную нервную систему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50" marR="76250" marT="0" marB="0"/>
                </a:tc>
                <a:extLst>
                  <a:ext uri="{0D108BD9-81ED-4DB2-BD59-A6C34878D82A}">
                    <a16:rowId xmlns:a16="http://schemas.microsoft.com/office/drawing/2014/main" val="3336886513"/>
                  </a:ext>
                </a:extLst>
              </a:tr>
              <a:tr h="70947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>
                          <a:effectLst/>
                        </a:rPr>
                        <a:t>В) Танины и сапонины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50" marR="762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>
                          <a:effectLst/>
                        </a:rPr>
                        <a:t>3) Предотвращают и снижают ожирение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50" marR="76250" marT="0" marB="0"/>
                </a:tc>
                <a:extLst>
                  <a:ext uri="{0D108BD9-81ED-4DB2-BD59-A6C34878D82A}">
                    <a16:rowId xmlns:a16="http://schemas.microsoft.com/office/drawing/2014/main" val="2062777227"/>
                  </a:ext>
                </a:extLst>
              </a:tr>
              <a:tr h="10653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>
                          <a:effectLst/>
                        </a:rPr>
                        <a:t>Г) Флавоноиды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50" marR="762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>
                          <a:effectLst/>
                        </a:rPr>
                        <a:t>4)Способствуют нормальной работе пищеварительной системы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50" marR="76250" marT="0" marB="0"/>
                </a:tc>
                <a:extLst>
                  <a:ext uri="{0D108BD9-81ED-4DB2-BD59-A6C34878D82A}">
                    <a16:rowId xmlns:a16="http://schemas.microsoft.com/office/drawing/2014/main" val="734195085"/>
                  </a:ext>
                </a:extLst>
              </a:tr>
              <a:tr h="35364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>
                          <a:effectLst/>
                        </a:rPr>
                        <a:t>Д) Кофеин</a:t>
                      </a:r>
                      <a:endParaRPr lang="ru-RU" sz="1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50" marR="762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 dirty="0">
                          <a:effectLst/>
                        </a:rPr>
                        <a:t>5) Расширяют сосуды</a:t>
                      </a: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50" marR="76250" marT="0" marB="0"/>
                </a:tc>
                <a:extLst>
                  <a:ext uri="{0D108BD9-81ED-4DB2-BD59-A6C34878D82A}">
                    <a16:rowId xmlns:a16="http://schemas.microsoft.com/office/drawing/2014/main" val="33382329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54017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5F0A9D0-BB35-4CAB-B92D-E061B9D8E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2F5DE35-776B-4C7D-AF2E-514E68BDD2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0" y="0"/>
            <a:ext cx="698360" cy="57024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A65E4E8-1272-4386-BDFE-0129D7A7E2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9642143" y="0"/>
            <a:ext cx="2549857" cy="207446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6515F51-DBC6-42B8-9C34-749F69BB6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897737" y="0"/>
            <a:ext cx="1294263" cy="599136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451864-5130-46E8-A139-52C39D82A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9553" y="638174"/>
            <a:ext cx="10529048" cy="147637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Задание температура сока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73F5967-4993-405D-A3E6-84DCEFF44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2403086" cy="103723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1">
            <a:extLst>
              <a:ext uri="{FF2B5EF4-FFF2-40B4-BE49-F238E27FC236}">
                <a16:creationId xmlns:a16="http://schemas.microsoft.com/office/drawing/2014/main" id="{DE0A9468-6358-490B-97BB-941B8B38D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9553" y="2114549"/>
            <a:ext cx="4632341" cy="419033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 marL="0" marR="0" lvl="0" indent="-228600" fontAlgn="base"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Ученые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спорят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рассуждают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тему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значения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температуры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пищи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процессы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пищеварения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Изучите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таблицу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исследований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Сравнение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процентного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содержания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жидкой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пищи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оставшейся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желудке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течение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первых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12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минут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после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приема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400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мл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апельсинового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сока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температурой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4 С</a:t>
            </a:r>
            <a:r>
              <a:rPr kumimoji="0" lang="en-US" altLang="ru-RU" sz="2800" b="0" i="0" u="none" strike="noStrike" cap="none" normalizeH="0" baseline="3000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  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37 С</a:t>
            </a:r>
            <a:r>
              <a:rPr kumimoji="0" lang="en-US" altLang="ru-RU" sz="2800" b="0" i="0" u="none" strike="noStrike" cap="none" normalizeH="0" baseline="3000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3A523CC-BD6C-4A0D-B9DB-1DC2CE1E2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6807758" y="5501473"/>
            <a:ext cx="5455709" cy="135652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FB176A0E-CDBB-4DE0-8850-09D69AE5C2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990802"/>
              </p:ext>
            </p:extLst>
          </p:nvPr>
        </p:nvGraphicFramePr>
        <p:xfrm>
          <a:off x="6712906" y="2114549"/>
          <a:ext cx="4781225" cy="42100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6221">
                  <a:extLst>
                    <a:ext uri="{9D8B030D-6E8A-4147-A177-3AD203B41FA5}">
                      <a16:colId xmlns:a16="http://schemas.microsoft.com/office/drawing/2014/main" val="1551633244"/>
                    </a:ext>
                  </a:extLst>
                </a:gridCol>
                <a:gridCol w="1094447">
                  <a:extLst>
                    <a:ext uri="{9D8B030D-6E8A-4147-A177-3AD203B41FA5}">
                      <a16:colId xmlns:a16="http://schemas.microsoft.com/office/drawing/2014/main" val="1110886742"/>
                    </a:ext>
                  </a:extLst>
                </a:gridCol>
                <a:gridCol w="1280557">
                  <a:extLst>
                    <a:ext uri="{9D8B030D-6E8A-4147-A177-3AD203B41FA5}">
                      <a16:colId xmlns:a16="http://schemas.microsoft.com/office/drawing/2014/main" val="2329191614"/>
                    </a:ext>
                  </a:extLst>
                </a:gridCol>
              </a:tblGrid>
              <a:tr h="60143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Время (мин)</a:t>
                      </a:r>
                      <a:endParaRPr lang="ru-RU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</a:t>
                      </a:r>
                      <a:r>
                        <a:rPr lang="ru-RU" sz="1900" baseline="30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С</a:t>
                      </a:r>
                      <a:r>
                        <a:rPr lang="ru-RU" sz="1900" baseline="30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extLst>
                  <a:ext uri="{0D108BD9-81ED-4DB2-BD59-A6C34878D82A}">
                    <a16:rowId xmlns:a16="http://schemas.microsoft.com/office/drawing/2014/main" val="1226473716"/>
                  </a:ext>
                </a:extLst>
              </a:tr>
              <a:tr h="60143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extLst>
                  <a:ext uri="{0D108BD9-81ED-4DB2-BD59-A6C34878D82A}">
                    <a16:rowId xmlns:a16="http://schemas.microsoft.com/office/drawing/2014/main" val="27607831"/>
                  </a:ext>
                </a:extLst>
              </a:tr>
              <a:tr h="60143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</a:t>
                      </a:r>
                      <a:endParaRPr lang="ru-RU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</a:t>
                      </a:r>
                      <a:endParaRPr lang="ru-RU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extLst>
                  <a:ext uri="{0D108BD9-81ED-4DB2-BD59-A6C34878D82A}">
                    <a16:rowId xmlns:a16="http://schemas.microsoft.com/office/drawing/2014/main" val="1668071214"/>
                  </a:ext>
                </a:extLst>
              </a:tr>
              <a:tr h="60143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</a:t>
                      </a:r>
                      <a:endParaRPr lang="ru-RU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</a:t>
                      </a:r>
                      <a:endParaRPr lang="ru-RU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extLst>
                  <a:ext uri="{0D108BD9-81ED-4DB2-BD59-A6C34878D82A}">
                    <a16:rowId xmlns:a16="http://schemas.microsoft.com/office/drawing/2014/main" val="810192015"/>
                  </a:ext>
                </a:extLst>
              </a:tr>
              <a:tr h="60143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</a:t>
                      </a:r>
                      <a:endParaRPr lang="ru-RU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</a:t>
                      </a:r>
                      <a:endParaRPr lang="ru-RU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extLst>
                  <a:ext uri="{0D108BD9-81ED-4DB2-BD59-A6C34878D82A}">
                    <a16:rowId xmlns:a16="http://schemas.microsoft.com/office/drawing/2014/main" val="3872162975"/>
                  </a:ext>
                </a:extLst>
              </a:tr>
              <a:tr h="60143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</a:t>
                      </a:r>
                      <a:endParaRPr lang="ru-RU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ru-RU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extLst>
                  <a:ext uri="{0D108BD9-81ED-4DB2-BD59-A6C34878D82A}">
                    <a16:rowId xmlns:a16="http://schemas.microsoft.com/office/drawing/2014/main" val="3647141283"/>
                  </a:ext>
                </a:extLst>
              </a:tr>
              <a:tr h="60143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23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ru-RU" sz="2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9677" marR="129677" marT="0" marB="0"/>
                </a:tc>
                <a:extLst>
                  <a:ext uri="{0D108BD9-81ED-4DB2-BD59-A6C34878D82A}">
                    <a16:rowId xmlns:a16="http://schemas.microsoft.com/office/drawing/2014/main" val="38740062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64441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DA3F6E3-CB92-4514-B24E-4676566A96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905" y="310718"/>
            <a:ext cx="10697592" cy="6249880"/>
          </a:xfrm>
        </p:spPr>
        <p:txBody>
          <a:bodyPr numCol="2">
            <a:normAutofit fontScale="625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Вопрос 1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Какую цель преследовали исследователи этого вопроса?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Ответ: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Исследовали хотели выяснить изменится ли скорость переваривания пищи при изменении ее температуры.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Допускается иная формулировка ответа без потери основного смысла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Тип исследуемого знания: процедурное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Компетенция: понимание особенностей естественно-научного исследования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Контекст: здоровье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Уровень ситуации: личностный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Познавательный уровень: средний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Тип вопроса: с развернутым ответом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Вопрос 2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Какой вывод можно сделать, исходя из данных исследования, приведенных в таблице?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Ответ: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Исходя из данных в таблице, можно сделать вывод, что теплая пища 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(37 С</a:t>
            </a:r>
            <a:r>
              <a:rPr lang="ru-RU" sz="25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уже к 4 минуте переваривается быстрее, чем пища, температура которой 4 С</a:t>
            </a:r>
            <a:r>
              <a:rPr lang="ru-RU" sz="25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 </a:t>
            </a: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Холодная пища может затормозить процессы пищеварения, а теплая их ускорить, что говорит о ее пользе для организма.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Допускается иная формулировка ответа без потери основного смысла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Тип исследуемого знания: содержательное, живые системы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Компетенция: понимание особенностей естественно-научного исследования, интерпретация данных и использование научных доказательств для получения выводов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Контекст: здоровье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Уровень ситуации: личностный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Познавательный уровень: высокий</a:t>
            </a:r>
          </a:p>
          <a:p>
            <a:pPr algn="just">
              <a:lnSpc>
                <a:spcPct val="120000"/>
              </a:lnSpc>
            </a:pPr>
            <a:r>
              <a:rPr lang="ru-RU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Тип вопроса: с развернутым ответом</a:t>
            </a:r>
          </a:p>
          <a:p>
            <a:pPr>
              <a:lnSpc>
                <a:spcPct val="120000"/>
              </a:lnSpc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13026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2FD61F-A664-4715-B05A-F754419EA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8712" y="-88036"/>
            <a:ext cx="9906000" cy="1382156"/>
          </a:xfrm>
        </p:spPr>
        <p:txBody>
          <a:bodyPr/>
          <a:lstStyle/>
          <a:p>
            <a:r>
              <a:rPr lang="ru-RU" dirty="0"/>
              <a:t>Задание хвойный настой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2A18D8-6E05-4FCA-819F-25B24F771D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165" y="1109709"/>
            <a:ext cx="11665258" cy="5748291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 время Великой Отечественной войны люди столкнулись с нехваткой продовольствия. Особенно она ощущалась в Ленинграде, блокадном Ленинграде, где прекратилось железнодорожное сообщение с городом. К 12 сентября 1941 года запасов муки, зерна, макарон, крупы, мяса и сахара хватило бы на чуть более 30 суток. Во Всесоюзном научно-исследовательском витаминном институте шли размышления о жизненно необходимых витаминах, в особенности, витамине С, тем более в условиях блокадного города. К тому времени уже 200 лет назад в России хвою использовали для лечения цинги, а произрастающие в ближних пригородах Ленинграда, хвойные леса гарантировали наличие сырья. Было принято решение ежедневно производить около 2 миллионов доз хвойного настоя по 100-200 грамм, что являлось дневной нормой для человека.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Вопрос 1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Сделайте вывод на основании изученной информации, для чего необходимо было человеку в день пить 100-200 грамм хвойного настоя? Ответ обоснуйте.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Ответ: 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Из-за недостатка продовольствия организм человека не мог получить необходимые для жизнедеятельности витамины. При авитаминозе витамина С развивается заболевание – цинга. Чтобы избежать болезни, необходимо было потреблять хвойный отвар, который богат витамином С.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Допускается иная формулировка ответов без потери основного смысла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Тип исследуемого знания: содержательное, живые системы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Компетенция: интерпретация данных и использование научных доказательств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Контекст: природные ресурсы, здоровье, опасность и риски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Уровень ситуации: местный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Познавательный уровень: средний</a:t>
            </a:r>
          </a:p>
          <a:p>
            <a:pPr algn="just">
              <a:lnSpc>
                <a:spcPct val="12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Тип вопроса: открытый вопрос с развернутым ответом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11458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DF3A252-0C99-4749-BF35-10135342A0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301841"/>
            <a:ext cx="9906000" cy="6471821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Вопрос 2 Опишите план действий приготовления хвойного отвара.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Ответ:</a:t>
            </a:r>
          </a:p>
          <a:p>
            <a:pPr marL="342900" lvl="0" indent="-342900" algn="just">
              <a:lnSpc>
                <a:spcPct val="150000"/>
              </a:lnSpc>
              <a:buFont typeface="Times New Roman" panose="02020603050405020304" pitchFamily="18" charset="0"/>
              <a:buAutoNum type="arabicPeriod"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Собрать хвойные лапки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Times New Roman" panose="02020603050405020304" pitchFamily="18" charset="0"/>
              <a:buAutoNum type="arabicPeriod"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Сортировать хвойные ветви, промыть их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Times New Roman" panose="02020603050405020304" pitchFamily="18" charset="0"/>
              <a:buAutoNum type="arabicPeriod"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Отделить хвойные иглы от древесины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Times New Roman" panose="02020603050405020304" pitchFamily="18" charset="0"/>
              <a:buAutoNum type="arabicPeriod"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Промыть иглы и размять их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Times New Roman" panose="02020603050405020304" pitchFamily="18" charset="0"/>
              <a:buAutoNum type="arabicPeriod"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Обработать и настоять размятые хвоинки лимонной или уксусной кислотой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Times New Roman" panose="02020603050405020304" pitchFamily="18" charset="0"/>
              <a:buAutoNum type="arabicPeriod"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Отфильтровать настой и разлить в необходимую емкость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Допускается иная формулировка ответов без потери основного смысла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Тип исследуемого знания: процедурное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Компетенция: понимание особенностей естественно-научного исследования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Контекст: природные ресурсы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Уровень ситуации: личностный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Познавательный уровень: средний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Тип вопроса: открытый вопрос с развернутым ответом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7140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DB8810-58FD-4849-B4C0-A909F3F8C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83" y="114300"/>
            <a:ext cx="5664141" cy="167163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err="1"/>
              <a:t>Задание</a:t>
            </a:r>
            <a:r>
              <a:rPr lang="en-US" dirty="0"/>
              <a:t> </a:t>
            </a:r>
            <a:br>
              <a:rPr lang="ru-RU" dirty="0"/>
            </a:br>
            <a:r>
              <a:rPr lang="en-US" dirty="0" err="1"/>
              <a:t>поход</a:t>
            </a:r>
            <a:r>
              <a:rPr lang="en-US" dirty="0"/>
              <a:t> к </a:t>
            </a:r>
            <a:r>
              <a:rPr lang="en-US" dirty="0" err="1"/>
              <a:t>окулисту</a:t>
            </a:r>
            <a:endParaRPr lang="en-US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043B0894-048C-4891-A02C-A93E73C475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225" y="1704976"/>
            <a:ext cx="5296155" cy="503872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rmAutofit/>
          </a:bodyPr>
          <a:lstStyle/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Миша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отправился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детскую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поликлинику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ежегодной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проверки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зрения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В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прошлом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врач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рекомендовала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мальчику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каждый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день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делать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зарядку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глаз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она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объяснила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гимнастика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необходима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перенапряжении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профилактики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Вопрос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В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чем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польза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систематической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тренировки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глаз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помощью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зарядки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Выбери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каждого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утверждения</a:t>
            </a:r>
            <a:endParaRPr kumimoji="0" lang="en-US" altLang="ru-RU" sz="16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endParaRPr kumimoji="0" lang="en-US" altLang="ru-RU" sz="16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Тип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исследуемого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знания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содержательное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живые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</a:t>
            </a:r>
            <a:endParaRPr kumimoji="0" lang="en-US" altLang="ru-RU" sz="16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Компетенция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понимание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особенностей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естественно-научного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интерпретация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данных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научных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доказательств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получения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выводов</a:t>
            </a:r>
            <a:endParaRPr kumimoji="0" lang="en-US" altLang="ru-RU" sz="16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Контекст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</a:t>
            </a:r>
            <a:endParaRPr kumimoji="0" lang="en-US" altLang="ru-RU" sz="16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ситуации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личностный</a:t>
            </a:r>
            <a:endParaRPr kumimoji="0" lang="en-US" altLang="ru-RU" sz="16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Познавательный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низкий</a:t>
            </a:r>
            <a:endParaRPr kumimoji="0" lang="en-US" altLang="ru-RU" sz="16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Pct val="80000"/>
              <a:buFont typeface="Arial" panose="020B0604020202020204" pitchFamily="34" charset="0"/>
              <a:buChar char="•"/>
              <a:tabLst/>
            </a:pP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Тип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с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выбором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нескольких</a:t>
            </a:r>
            <a:r>
              <a:rPr kumimoji="0" lang="en-US" altLang="ru-RU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ответов</a:t>
            </a:r>
            <a:endParaRPr kumimoji="0" lang="en-US" altLang="ru-RU" sz="16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0C954600-E244-4D3F-A9CA-098C1DF086C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096001" y="1339611"/>
          <a:ext cx="5562601" cy="4178780"/>
        </p:xfrm>
        <a:graphic>
          <a:graphicData uri="http://schemas.openxmlformats.org/drawingml/2006/table">
            <a:tbl>
              <a:tblPr firstRow="1" firstCol="1" bandRow="1"/>
              <a:tblGrid>
                <a:gridCol w="4394788">
                  <a:extLst>
                    <a:ext uri="{9D8B030D-6E8A-4147-A177-3AD203B41FA5}">
                      <a16:colId xmlns:a16="http://schemas.microsoft.com/office/drawing/2014/main" val="2022498960"/>
                    </a:ext>
                  </a:extLst>
                </a:gridCol>
                <a:gridCol w="1167813">
                  <a:extLst>
                    <a:ext uri="{9D8B030D-6E8A-4147-A177-3AD203B41FA5}">
                      <a16:colId xmlns:a16="http://schemas.microsoft.com/office/drawing/2014/main" val="558246050"/>
                    </a:ext>
                  </a:extLst>
                </a:gridCol>
              </a:tblGrid>
              <a:tr h="662387">
                <a:tc gridSpan="2">
                  <a:txBody>
                    <a:bodyPr/>
                    <a:lstStyle/>
                    <a:p>
                      <a:pPr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100" b="0" i="0" u="none" strike="noStrik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Полезна ли гимнастика для глаз?</a:t>
                      </a:r>
                      <a:endParaRPr lang="ru-RU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5181" marR="135181" marT="67590" marB="6759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2472311"/>
                  </a:ext>
                </a:extLst>
              </a:tr>
              <a:tr h="1014420">
                <a:tc>
                  <a:txBody>
                    <a:bodyPr/>
                    <a:lstStyle/>
                    <a:p>
                      <a:pPr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100" b="0" i="0" u="none" strike="noStrik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Гимнастика помогает избавиться от близорукости</a:t>
                      </a:r>
                      <a:endParaRPr lang="ru-RU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1386" marR="101386" marT="1408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100" b="0" i="0" u="none" strike="noStrik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Да/Нет</a:t>
                      </a:r>
                      <a:endParaRPr lang="ru-RU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1386" marR="101386" marT="1408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8949713"/>
                  </a:ext>
                </a:extLst>
              </a:tr>
              <a:tr h="1487553">
                <a:tc>
                  <a:txBody>
                    <a:bodyPr/>
                    <a:lstStyle/>
                    <a:p>
                      <a:pPr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100" b="0" i="0" u="none" strike="noStrik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Гимнастика восстанавливает кровообращение и снимает напряжение</a:t>
                      </a:r>
                      <a:endParaRPr lang="ru-RU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1386" marR="101386" marT="1408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100" b="0" i="0" u="none" strike="noStrik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Да/Нет</a:t>
                      </a:r>
                      <a:endParaRPr lang="ru-RU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1386" marR="101386" marT="1408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8017028"/>
                  </a:ext>
                </a:extLst>
              </a:tr>
              <a:tr h="1014420">
                <a:tc>
                  <a:txBody>
                    <a:bodyPr/>
                    <a:lstStyle/>
                    <a:p>
                      <a:pPr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100" b="0" i="0" u="none" strike="noStrik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Гимнастика не требуется людям со стопроцентным зрением</a:t>
                      </a:r>
                      <a:endParaRPr lang="ru-RU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1386" marR="101386" marT="1408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100" b="0" i="0" u="none" strike="noStrike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Да/Нет</a:t>
                      </a:r>
                      <a:endParaRPr lang="ru-RU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1386" marR="101386" marT="1408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7227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13334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0909F2-2277-4D7C-B171-83326F319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4224" y="0"/>
            <a:ext cx="9906000" cy="1382156"/>
          </a:xfrm>
        </p:spPr>
        <p:txBody>
          <a:bodyPr/>
          <a:lstStyle/>
          <a:p>
            <a:r>
              <a:rPr lang="ru-RU" dirty="0"/>
              <a:t>Задание карусель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BE86B8-B14F-4EEA-B93E-D7EDB72892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6229" y="1154097"/>
            <a:ext cx="11656381" cy="5619565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Ученик 8 класса Миша во время урока на тему «Вестибулярный аппарат» узнал его строение и функции. Но его очень интересовал один вопрос, который он и задал учителю. Мальчик рассказал, что на выходных посетил с родителями развлекательный центр, где было множество каруселей. Даже после окончания движения качели у Миши кружилась голова и его шатало из стороны в сторону. </a:t>
            </a:r>
          </a:p>
          <a:p>
            <a:pPr algn="just">
              <a:lnSpc>
                <a:spcPct val="12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Учитель объяснил Мише, что именно строение внутреннего уха помогает мозгу понять, в каком положении находится тело относительно к силе тяжести. Внутреннее ухо состоит из преддверия и полукружных канало, которые друг к другу располагаются под прямым углом и являются гороскопом для организма. Полукружные каналы выстланы мембраной с рецепторами, передающими информацию в мозжечок, а также заполнены жидкостью</a:t>
            </a:r>
            <a:r>
              <a:rPr lang="ru-RU" sz="1800" dirty="0">
                <a:solidFill>
                  <a:srgbClr val="6D6D6D"/>
                </a:solidFill>
                <a:effectLst/>
                <a:latin typeface="Noto Sans" panose="020B0502040504020204" pitchFamily="34" charset="0"/>
                <a:ea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1800" dirty="0">
                <a:solidFill>
                  <a:srgbClr val="6D6D6D"/>
                </a:solidFill>
                <a:effectLst/>
                <a:latin typeface="Noto Sans" panose="020B0502040504020204" pitchFamily="34" charset="0"/>
                <a:ea typeface="Times New Roman" panose="02020603050405020304" pitchFamily="18" charset="0"/>
              </a:rPr>
              <a:t>	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Вопрос 1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Продолжи объяснение учителя и обоснуй Мише, почему после карусели у человека продолжает кружиться голова?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Ответ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Жидкость в полукружных каналах приходит в движение при вращении человека на карусели. Когда карусель останавливается, жидкость продолжает некоторое время движение по инерции, рецепторы полукружных каналов передают информацию в головной мозг, отсюда и возникает головокружение и покачивание человека.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Тип исследуемого знания: содержательное, живые системы</a:t>
            </a:r>
          </a:p>
          <a:p>
            <a:pPr algn="just">
              <a:lnSpc>
                <a:spcPct val="12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Компетенция: научное обоснование явлений, интерпретация данных и использование научных доказательств для получения выводов</a:t>
            </a:r>
          </a:p>
          <a:p>
            <a:pPr algn="just">
              <a:lnSpc>
                <a:spcPct val="12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Контекст: здоровье</a:t>
            </a:r>
          </a:p>
          <a:p>
            <a:pPr algn="just">
              <a:lnSpc>
                <a:spcPct val="12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Уровень ситуации: личностный</a:t>
            </a:r>
          </a:p>
          <a:p>
            <a:pPr algn="just">
              <a:lnSpc>
                <a:spcPct val="12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Познавательный уровень: высокий</a:t>
            </a:r>
          </a:p>
          <a:p>
            <a:pPr algn="just">
              <a:lnSpc>
                <a:spcPct val="12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Тип вопроса: с развернутым ответом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53043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7CDF4F8D-EC7B-4B5C-ADD6-4DE64ACB68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75208"/>
            <a:ext cx="9906000" cy="5758770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Вопрос 2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Гироскоп в технике применяется как датчик угла поворота, датчик нахождения объекта относительно силы тяжести. В чем связь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гироскутера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и вестибулярного аппарата человека?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Ответ: Датчики гироскопа в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гироскутере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передают информацию процессору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гироскутера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также как и жидкость движется в полукружных канала, а рецепторы передают эту информацию в мозжечок.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Тип исследуемого знания: содержательное, живые системы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Компетенция: научное обоснование явлений, интерпретация данных и использование научных доказательств для получения выводов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Контекст: связь науки и технологий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Уровень ситуации: личностный, глобальный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Познавательный уровень: высокий</a:t>
            </a:r>
          </a:p>
          <a:p>
            <a:pPr algn="just">
              <a:lnSpc>
                <a:spcPct val="150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Тип вопроса: с развернутым ответом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65901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318756-7D8D-4B0F-B236-4DB69EB81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8713" y="-79159"/>
            <a:ext cx="9906000" cy="1382156"/>
          </a:xfrm>
        </p:spPr>
        <p:txBody>
          <a:bodyPr/>
          <a:lstStyle/>
          <a:p>
            <a:pPr algn="ctr"/>
            <a:r>
              <a:rPr lang="ru-RU" dirty="0"/>
              <a:t>выводы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5855455-649A-410B-BC32-343A8C1013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7287" y="949910"/>
            <a:ext cx="9906000" cy="5172844"/>
          </a:xfrm>
        </p:spPr>
        <p:txBody>
          <a:bodyPr>
            <a:normAutofit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Разработана методика формирования естественно-научной грамотности на уроках биологии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Разработаны задания на формирование естественно-научной грамотности, в том числе относительно тем уроков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Введены задания на формирование естественно-научной грамотности в течение 2020-2021 учебного года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Проведено итоговое тестирование федерального значения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PISA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школы, а также анализ его результатов, где результаты МБОУ Наро-Фоминской СОШ № 4 с УИОП превышают среднероссийские результаты, что говорит о результативности введения заданий в уроки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разработанных задания опубликованы в журнале Биология в школе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разработки и разработанные задания представлены на Всероссийском съезде учителей биологии 2021 года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52639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A5969E7-5066-0B2D-870E-6DE24692DE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48" t="30890" r="29078" b="12639"/>
          <a:stretch/>
        </p:blipFill>
        <p:spPr>
          <a:xfrm>
            <a:off x="582596" y="154453"/>
            <a:ext cx="2092750" cy="6112997"/>
          </a:xfrm>
          <a:prstGeom prst="rect">
            <a:avLst/>
          </a:prstGeom>
        </p:spPr>
      </p:pic>
      <p:pic>
        <p:nvPicPr>
          <p:cNvPr id="5" name="Рисунок 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28375B3B-7BCB-A7E8-9E5A-28DA630A83F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17" t="33786" r="30388" b="27638"/>
          <a:stretch/>
        </p:blipFill>
        <p:spPr>
          <a:xfrm>
            <a:off x="2675346" y="1239647"/>
            <a:ext cx="9313246" cy="502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456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B80C629-C12A-4287-B1FD-E8757AAF7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2069" y="411690"/>
            <a:ext cx="4343400" cy="547687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20DDCA9-3AD0-5EB9-53E6-6807FE5979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583" y="1686958"/>
            <a:ext cx="5334136" cy="292633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0DA210D-D1D5-EB80-CE6B-AC3AAB07F76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214" r="5905" b="27659"/>
          <a:stretch/>
        </p:blipFill>
        <p:spPr>
          <a:xfrm>
            <a:off x="7667492" y="2632228"/>
            <a:ext cx="3972353" cy="3459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352457"/>
      </p:ext>
    </p:extLst>
  </p:cSld>
  <p:clrMapOvr>
    <a:masterClrMapping/>
  </p:clrMapOvr>
</p:sld>
</file>

<file path=ppt/theme/theme1.xml><?xml version="1.0" encoding="utf-8"?>
<a:theme xmlns:a="http://schemas.openxmlformats.org/drawingml/2006/main" name="AngleLinesVTI">
  <a:themeElements>
    <a:clrScheme name="AnalogousFromLightSeedLeftStep">
      <a:dk1>
        <a:srgbClr val="000000"/>
      </a:dk1>
      <a:lt1>
        <a:srgbClr val="FFFFFF"/>
      </a:lt1>
      <a:dk2>
        <a:srgbClr val="242F41"/>
      </a:dk2>
      <a:lt2>
        <a:srgbClr val="E2E3E8"/>
      </a:lt2>
      <a:accent1>
        <a:srgbClr val="A8A17F"/>
      </a:accent1>
      <a:accent2>
        <a:srgbClr val="BA987F"/>
      </a:accent2>
      <a:accent3>
        <a:srgbClr val="C49393"/>
      </a:accent3>
      <a:accent4>
        <a:srgbClr val="BA7F97"/>
      </a:accent4>
      <a:accent5>
        <a:srgbClr val="C390BA"/>
      </a:accent5>
      <a:accent6>
        <a:srgbClr val="AC7FBA"/>
      </a:accent6>
      <a:hlink>
        <a:srgbClr val="6974AE"/>
      </a:hlink>
      <a:folHlink>
        <a:srgbClr val="7F7F7F"/>
      </a:folHlink>
    </a:clrScheme>
    <a:fontScheme name="Walbaum Light Univers Light">
      <a:majorFont>
        <a:latin typeface="Walbaum Display Light"/>
        <a:ea typeface=""/>
        <a:cs typeface=""/>
      </a:majorFont>
      <a:minorFont>
        <a:latin typeface="Univers Condense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gleLinesVTI" id="{BC1FC193-C72F-4761-9899-1105EDF6BAE8}" vid="{64612625-F022-44B7-B9FA-9D26DEDBDC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2608</Words>
  <Application>Microsoft Office PowerPoint</Application>
  <PresentationFormat>Широкоэкранный</PresentationFormat>
  <Paragraphs>287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2" baseType="lpstr">
      <vt:lpstr>Arial</vt:lpstr>
      <vt:lpstr>Calibri</vt:lpstr>
      <vt:lpstr>Noto Sans</vt:lpstr>
      <vt:lpstr>Times New Roman</vt:lpstr>
      <vt:lpstr>Univers Condensed Light</vt:lpstr>
      <vt:lpstr>Walbaum Display Light</vt:lpstr>
      <vt:lpstr>AngleLinesVTI</vt:lpstr>
      <vt:lpstr>Задания на Формирование  естественно-научной грамотности  при обучении биологии</vt:lpstr>
      <vt:lpstr>Актуальность разработки заданий</vt:lpstr>
      <vt:lpstr>Цель</vt:lpstr>
      <vt:lpstr>Задачи</vt:lpstr>
      <vt:lpstr>Характеристика задания на формирование естественно-научной грамотности обучающихся</vt:lpstr>
      <vt:lpstr>Задание мышцы</vt:lpstr>
      <vt:lpstr>Презентация PowerPoint</vt:lpstr>
      <vt:lpstr>Задание плоскостопие</vt:lpstr>
      <vt:lpstr>Презентация PowerPoint</vt:lpstr>
      <vt:lpstr>Презентация PowerPoint</vt:lpstr>
      <vt:lpstr>Задание коллективный иммунитет</vt:lpstr>
      <vt:lpstr>Презентация PowerPoint</vt:lpstr>
      <vt:lpstr>Презентация PowerPoint</vt:lpstr>
      <vt:lpstr>Задание химия чая</vt:lpstr>
      <vt:lpstr>Презентация PowerPoint</vt:lpstr>
      <vt:lpstr>Задание температура сока</vt:lpstr>
      <vt:lpstr>Презентация PowerPoint</vt:lpstr>
      <vt:lpstr>Задание хвойный настой</vt:lpstr>
      <vt:lpstr>Презентация PowerPoint</vt:lpstr>
      <vt:lpstr>Задание  поход к окулисту</vt:lpstr>
      <vt:lpstr>Задание карусель</vt:lpstr>
      <vt:lpstr>Презентация PowerPoint</vt:lpstr>
      <vt:lpstr>выводы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 естественно-научной грамотности  на уроках биологии</dc:title>
  <dc:creator>Форостович-Резник Инна Евгеньевна</dc:creator>
  <cp:lastModifiedBy>Форостович-Резник Инна Евгеньевна</cp:lastModifiedBy>
  <cp:revision>3</cp:revision>
  <dcterms:created xsi:type="dcterms:W3CDTF">2022-04-20T07:51:50Z</dcterms:created>
  <dcterms:modified xsi:type="dcterms:W3CDTF">2022-06-10T21:26:15Z</dcterms:modified>
</cp:coreProperties>
</file>