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8" r:id="rId2"/>
    <p:sldId id="259" r:id="rId3"/>
    <p:sldId id="256" r:id="rId4"/>
    <p:sldId id="262" r:id="rId5"/>
    <p:sldId id="257" r:id="rId6"/>
    <p:sldId id="260" r:id="rId7"/>
    <p:sldId id="264" r:id="rId8"/>
    <p:sldId id="265" r:id="rId9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774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5/20/2020</a:t>
            </a:fld>
            <a:endParaRPr lang="en-US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5/20/2020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5/20/2020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5/20/2020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5/20/2020</a:t>
            </a:fld>
            <a:endParaRPr lang="en-US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5/20/2020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5/20/2020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5/20/2020</a:t>
            </a:fld>
            <a:endParaRPr lang="en-US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5/20/2020</a:t>
            </a:fld>
            <a:endParaRPr lang="en-US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5/20/2020</a:t>
            </a:fld>
            <a:endParaRPr lang="en-US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5/20/2020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5/20/2020</a:t>
            </a:fld>
            <a:endParaRPr lang="en-US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Relationship Id="rId4" Type="http://schemas.microsoft.com/office/2007/relationships/hdphoto" Target="../media/hdphoto1.wdp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3.jpeg"/><Relationship Id="rId11" Type="http://schemas.microsoft.com/office/2007/relationships/hdphoto" Target="../media/hdphoto1.wdp"/><Relationship Id="rId5" Type="http://schemas.openxmlformats.org/officeDocument/2006/relationships/image" Target="../media/image12.jpeg"/><Relationship Id="rId10" Type="http://schemas.openxmlformats.org/officeDocument/2006/relationships/image" Target="../media/image4.png"/><Relationship Id="rId4" Type="http://schemas.openxmlformats.org/officeDocument/2006/relationships/image" Target="../media/image11.jpeg"/><Relationship Id="rId9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ru-RU" sz="1800" dirty="0" smtClean="0"/>
              <a:t>     Отчет о ходе работы над макетом-реконструкцией</a:t>
            </a:r>
            <a:br>
              <a:rPr lang="ru-RU" sz="1800" dirty="0" smtClean="0"/>
            </a:br>
            <a:r>
              <a:rPr lang="ru-RU" sz="1800" dirty="0" smtClean="0"/>
              <a:t>ключевых событий и сражений, связанных с городами-героями, </a:t>
            </a:r>
            <a:r>
              <a:rPr lang="ru-RU" sz="1800" u="sng" dirty="0" smtClean="0">
                <a:solidFill>
                  <a:schemeClr val="tx1"/>
                </a:solidFill>
              </a:rPr>
              <a:t>времени  </a:t>
            </a:r>
            <a:r>
              <a:rPr lang="ru-RU" sz="1800" b="1" u="sng" dirty="0" smtClean="0">
                <a:solidFill>
                  <a:srgbClr val="FF0000"/>
                </a:solidFill>
              </a:rPr>
              <a:t> </a:t>
            </a:r>
            <a:r>
              <a:rPr lang="ru-RU" sz="1800" dirty="0" smtClean="0"/>
              <a:t>Великой Отечественной войны.</a:t>
            </a:r>
            <a:br>
              <a:rPr lang="ru-RU" sz="1800" dirty="0" smtClean="0"/>
            </a:br>
            <a:r>
              <a:rPr lang="ru-RU" sz="1800" dirty="0" smtClean="0"/>
              <a:t>    </a:t>
            </a:r>
            <a:br>
              <a:rPr lang="ru-RU" sz="1800" dirty="0" smtClean="0"/>
            </a:br>
            <a:r>
              <a:rPr lang="ru-RU" sz="1800" b="1" dirty="0" smtClean="0">
                <a:ea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ea typeface="Times New Roman" pitchFamily="18" charset="0"/>
                <a:cs typeface="Times New Roman" pitchFamily="18" charset="0"/>
              </a:rPr>
            </a:br>
            <a:endParaRPr lang="ru-RU" sz="18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67544" y="5229200"/>
            <a:ext cx="8295456" cy="1785950"/>
          </a:xfrm>
        </p:spPr>
        <p:txBody>
          <a:bodyPr>
            <a:normAutofit/>
          </a:bodyPr>
          <a:lstStyle/>
          <a:p>
            <a:pPr lvl="0"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sz="2600" b="1" dirty="0" smtClean="0">
                <a:solidFill>
                  <a:srgbClr val="00B050"/>
                </a:solidFill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Творческий проект </a:t>
            </a:r>
            <a:r>
              <a:rPr lang="ru-RU" sz="2600" b="1" dirty="0" smtClean="0">
                <a:solidFill>
                  <a:srgbClr val="FF0000"/>
                </a:solidFill>
                <a:ea typeface="Times New Roman" pitchFamily="18" charset="0"/>
                <a:cs typeface="Times New Roman" pitchFamily="18" charset="0"/>
              </a:rPr>
              <a:t>«</a:t>
            </a:r>
            <a:r>
              <a:rPr lang="ru-RU" sz="2600" b="1" dirty="0" smtClean="0">
                <a:solidFill>
                  <a:srgbClr val="FF0000"/>
                </a:solidFill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Курган Бессмертия</a:t>
            </a:r>
            <a:r>
              <a:rPr lang="ru-RU" sz="2600" b="1" dirty="0" smtClean="0">
                <a:solidFill>
                  <a:srgbClr val="FF0000"/>
                </a:solidFill>
                <a:ea typeface="Times New Roman" pitchFamily="18" charset="0"/>
                <a:cs typeface="Times New Roman" pitchFamily="18" charset="0"/>
              </a:rPr>
              <a:t>»</a:t>
            </a:r>
          </a:p>
          <a:p>
            <a:pPr lvl="0" algn="ctr">
              <a:buNone/>
            </a:pPr>
            <a:r>
              <a:rPr lang="ru-RU" sz="2600" b="1" dirty="0" smtClean="0">
                <a:solidFill>
                  <a:srgbClr val="00B05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класс-команды </a:t>
            </a:r>
            <a:r>
              <a:rPr lang="ru-RU" sz="2600" b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«Виктория»</a:t>
            </a:r>
            <a:r>
              <a:rPr lang="ru-RU" sz="2600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endParaRPr lang="ru-RU" sz="2600" dirty="0">
              <a:solidFill>
                <a:srgbClr val="FF0000"/>
              </a:solidFill>
            </a:endParaRPr>
          </a:p>
        </p:txBody>
      </p:sp>
      <p:pic>
        <p:nvPicPr>
          <p:cNvPr id="1027" name="Picture 3" descr="C:\Users\Ольга\Desktop\Курган Бессмертия\мемориал бессмертия.jpg"/>
          <p:cNvPicPr>
            <a:picLocks noChangeAspect="1" noChangeArrowheads="1"/>
          </p:cNvPicPr>
          <p:nvPr/>
        </p:nvPicPr>
        <p:blipFill>
          <a:blip r:embed="rId2"/>
          <a:srcRect t="8382" r="1389" b="9893"/>
          <a:stretch>
            <a:fillRect/>
          </a:stretch>
        </p:blipFill>
        <p:spPr bwMode="auto">
          <a:xfrm>
            <a:off x="1259631" y="1340768"/>
            <a:ext cx="6816757" cy="374441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ÐÐ¾Ð»Ð¾ÑÐ¾Ð¹ Ð·Ð½Ð°ÑÐ¾Ðº ÑÐ¾Ð²ÐµÑÑÐºÐ¾Ð¹ - ÐÑÐ°ÑÐ½Ð°Ñ Ð·Ð²ÐµÐ·Ð´Ð° Ð¡ÐµÑÐ¿ Ð¸ Ð¼Ð¾Ð»Ð¾Ñ â ÑÑÐ¾ÐºÐ¾Ð²ÑÐ¹ Ð²ÐµÐºÑÐ¾Ñ"/>
          <p:cNvPicPr/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18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323528" y="4509120"/>
            <a:ext cx="1207406" cy="10801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467544" y="152400"/>
            <a:ext cx="8447856" cy="30777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u="sng" dirty="0" smtClean="0"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Цель: </a:t>
            </a:r>
            <a:r>
              <a:rPr lang="ru-RU" dirty="0" smtClean="0"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FF0000"/>
                </a:solidFill>
              </a:rPr>
              <a:t>Увековечить память Героев Великой Отечественной войны – задача современных  потомков.</a:t>
            </a:r>
            <a:r>
              <a:rPr lang="ru-RU" dirty="0" smtClean="0"/>
              <a:t> </a:t>
            </a:r>
            <a:endParaRPr lang="ru-RU" dirty="0" smtClean="0">
              <a:latin typeface="Bookman Old Style" pitchFamily="18" charset="0"/>
              <a:ea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lang="ru-RU" sz="16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u="sng" dirty="0" smtClean="0"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Этапы работы над проектом:</a:t>
            </a:r>
            <a:endParaRPr lang="ru-RU" sz="16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1. Изучить историю создания памятников.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2. Знакомство с историей создания мемориала «Курган Бессмертия»".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3. Виртуальная экскурсия к «Кургану Бессмертия»»</a:t>
            </a:r>
            <a:endParaRPr lang="ru-RU" sz="16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3. Определение техники выполнения творческого проекта.</a:t>
            </a:r>
            <a:endParaRPr lang="ru-RU" sz="16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4. Изготовление проекта.</a:t>
            </a:r>
            <a:endParaRPr lang="ru-RU" sz="16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5. Защита проекта </a:t>
            </a:r>
            <a:r>
              <a:rPr lang="ru-RU" dirty="0" smtClean="0">
                <a:ea typeface="Times New Roman" pitchFamily="18" charset="0"/>
                <a:cs typeface="Times New Roman" pitchFamily="18" charset="0"/>
              </a:rPr>
              <a:t>«</a:t>
            </a:r>
            <a:r>
              <a:rPr lang="ru-RU" dirty="0" smtClean="0"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Курган Бессмертия «</a:t>
            </a:r>
            <a:endParaRPr lang="ru-RU" dirty="0" smtClean="0">
              <a:ea typeface="Times New Roman" pitchFamily="18" charset="0"/>
              <a:cs typeface="Times New Roman" pitchFamily="18" charset="0"/>
            </a:endParaRP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1600" b="1" dirty="0" smtClean="0"/>
          </a:p>
        </p:txBody>
      </p:sp>
      <p:pic>
        <p:nvPicPr>
          <p:cNvPr id="6" name="Picture 2" descr="ÐÐ°ÑÑÐ¸Ð½ÐºÐ¸ Ð¿Ð¾ Ð·Ð°Ð¿ÑÐ¾ÑÑ ÑÐ¸ÑÑÐ½Ð¾Ðº Ð¿Ð°Ð¼ÑÑÐ½Ð¸ÐºÐ° ÐºÑÑÐ³Ð°Ð½ Ð±ÐµÑÑÐ¼ÐµÑÑÐ¸Ñ ÑÑÐ»Ð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31640" y="2996952"/>
            <a:ext cx="6192688" cy="346790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Рисунок 3" descr="ÐÐ¾Ð»Ð¾ÑÐ¾Ð¹ Ð·Ð½Ð°ÑÐ¾Ðº ÑÐ¾Ð²ÐµÑÑÐºÐ¾Ð¹ - ÐÑÐ°ÑÐ½Ð°Ñ Ð·Ð²ÐµÐ·Ð´Ð° Ð¡ÐµÑÐ¿ Ð¸ Ð¼Ð¾Ð»Ð¾Ñ â ÑÑÐ¾ÐºÐ¾Ð²ÑÐ¹ Ð²ÐµÐºÑÐ¾Ñ"/>
          <p:cNvPicPr/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18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7236296" y="566564"/>
            <a:ext cx="1112515" cy="10081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Текст 10"/>
          <p:cNvSpPr>
            <a:spLocks noGrp="1"/>
          </p:cNvSpPr>
          <p:nvPr>
            <p:ph type="body" idx="1"/>
          </p:nvPr>
        </p:nvSpPr>
        <p:spPr>
          <a:xfrm>
            <a:off x="395536" y="3140968"/>
            <a:ext cx="8291264" cy="3488432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rgbClr val="FFFF00"/>
                </a:solidFill>
              </a:rPr>
              <a:t>История создания памятников</a:t>
            </a:r>
            <a:endParaRPr lang="ru-RU" sz="2800" dirty="0" smtClean="0">
              <a:solidFill>
                <a:srgbClr val="FFFF00"/>
              </a:solidFill>
            </a:endParaRPr>
          </a:p>
          <a:p>
            <a:pPr algn="just"/>
            <a:r>
              <a:rPr lang="ru-RU" sz="1600" dirty="0" smtClean="0"/>
              <a:t>    В первые послевоенные годы И. В. Сталин поставил задачу: на всей территории страны в каждом населённом пункте установить памятники, откуда в годы войны на фронт ушел хотя бы один солдат, чтобы достойно увековечить подвиги героев, павших в боях Великой Отечественной войны. </a:t>
            </a:r>
          </a:p>
          <a:p>
            <a:pPr algn="just"/>
            <a:r>
              <a:rPr lang="ru-RU" sz="1600" dirty="0" smtClean="0"/>
              <a:t>    Теперь о далекой грозной и кровопролитной  войне в каждом селе и городе напоминают нам  мемориальные  комплексы, памятники, обелиски.</a:t>
            </a:r>
          </a:p>
          <a:p>
            <a:endParaRPr lang="ru-RU" sz="1600" dirty="0"/>
          </a:p>
        </p:txBody>
      </p:sp>
      <p:pic>
        <p:nvPicPr>
          <p:cNvPr id="6" name="Picture 2" descr="ÐÐ°ÑÑÐ¸Ð½ÐºÐ¸ Ð¿Ð¾ Ð·Ð°Ð¿ÑÐ¾ÑÑ ÑÐ¸ÑÑÐ½Ð¾Ðº Ð¿Ð°Ð¼ÑÑÐ½Ð¸ÐºÐ° ÐºÑÑÐ³Ð°Ð½ Ð±ÐµÑÑÐ¼ÐµÑÑÐ¸Ñ ÑÑÐ»Ð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88099" y="188640"/>
            <a:ext cx="5706137" cy="402644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Рисунок 3" descr="ÐÐ¾Ð»Ð¾ÑÐ¾Ð¹ Ð·Ð½Ð°ÑÐ¾Ðº ÑÐ¾Ð²ÐµÑÑÐºÐ¾Ð¹ - ÐÑÐ°ÑÐ½Ð°Ñ Ð·Ð²ÐµÐ·Ð´Ð° Ð¡ÐµÑÐ¿ Ð¸ Ð¼Ð¾Ð»Ð¾Ñ â ÑÑÐ¾ÐºÐ¾Ð²ÑÐ¹ Ð²ÐµÐºÑÐ¾Ñ"/>
          <p:cNvPicPr/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18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467543" y="404664"/>
            <a:ext cx="1040507" cy="10801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404664"/>
            <a:ext cx="3312368" cy="3480048"/>
          </a:xfrm>
        </p:spPr>
        <p:txBody>
          <a:bodyPr>
            <a:normAutofit fontScale="90000"/>
          </a:bodyPr>
          <a:lstStyle/>
          <a:p>
            <a:pPr lvl="0"/>
            <a:r>
              <a:rPr lang="ru-RU" sz="2800" b="1" i="1" dirty="0" smtClean="0">
                <a:solidFill>
                  <a:srgbClr val="00B05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Мемориальный</a:t>
            </a:r>
            <a:r>
              <a:rPr lang="ru-RU" sz="3200" b="1" i="1" dirty="0" smtClean="0">
                <a:solidFill>
                  <a:srgbClr val="00B05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br>
              <a:rPr lang="ru-RU" sz="3200" b="1" i="1" dirty="0" smtClean="0">
                <a:solidFill>
                  <a:srgbClr val="00B05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3200" b="1" i="1" dirty="0">
                <a:solidFill>
                  <a:srgbClr val="00B05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sz="3200" b="1" i="1" dirty="0">
                <a:solidFill>
                  <a:srgbClr val="00B05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3100" b="1" i="1" dirty="0" smtClean="0">
                <a:solidFill>
                  <a:srgbClr val="00B05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комплекс 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3200" b="1" i="1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«Курган </a:t>
            </a:r>
            <a:br>
              <a:rPr lang="ru-RU" sz="3200" b="1" i="1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3200" b="1" i="1" dirty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sz="3200" b="1" i="1" dirty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3200" b="1" i="1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Бессмертия»" </a:t>
            </a:r>
            <a:r>
              <a:rPr lang="ru-RU" sz="3200" b="1" i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ru-RU" sz="3200" b="1" i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endParaRPr lang="ru-RU" sz="32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347864" y="260648"/>
            <a:ext cx="5510416" cy="6455640"/>
          </a:xfrm>
        </p:spPr>
        <p:txBody>
          <a:bodyPr>
            <a:normAutofit fontScale="85000" lnSpcReduction="10000"/>
          </a:bodyPr>
          <a:lstStyle/>
          <a:p>
            <a:pPr algn="just">
              <a:buNone/>
            </a:pPr>
            <a:r>
              <a:rPr lang="ru-RU" sz="1600" dirty="0" smtClean="0"/>
              <a:t>                Одной из самых известных достопримечательностей Тульской области является мемориальный комплекс «Курган Бессмертия». Располагается он на развилке дорог Быковка Богородицк и Тула-Новомосковск.</a:t>
            </a:r>
          </a:p>
          <a:p>
            <a:pPr algn="just">
              <a:buNone/>
            </a:pPr>
            <a:r>
              <a:rPr lang="ru-RU" sz="1600" dirty="0" smtClean="0"/>
              <a:t>               Эскиз и макет комплекса выполнил художник Н.Н. Петровичев совместно с архитектором Б.Д. Сергеевым, а также скульпторами Тульского художественного фонда. Торжественная церемония открытия «Кургана Бессмертия» состоялась 7 мая 1975 года, накануне 30-летия Великой Победы. Является одним из самых крупных мемориальных комплексов Центральной части России и одним из 8-ми в Тульском крае, находящемся на государственном учёте.</a:t>
            </a:r>
          </a:p>
          <a:p>
            <a:pPr algn="just">
              <a:buNone/>
            </a:pPr>
            <a:r>
              <a:rPr lang="ru-RU" sz="1600" dirty="0" smtClean="0"/>
              <a:t>               Мемориал состоит из двух скульптур (высота каждой – 3 метра): женщины-матери и воина с преклонённым коленом. В центре располагается Вечный огонь и 5 братских могил, в которых покоится порядка 5000 солдат и офицеров Красной Армии, которые погибли в годы Второй мировой войны на территории Тульского края, в частности, в сражениях у деревень </a:t>
            </a:r>
            <a:r>
              <a:rPr lang="ru-RU" sz="1600" dirty="0" err="1" smtClean="0"/>
              <a:t>Дедилово</a:t>
            </a:r>
            <a:r>
              <a:rPr lang="ru-RU" sz="1600" dirty="0" smtClean="0"/>
              <a:t>, </a:t>
            </a:r>
            <a:r>
              <a:rPr lang="ru-RU" sz="1600" dirty="0" err="1" smtClean="0"/>
              <a:t>Трещево</a:t>
            </a:r>
            <a:r>
              <a:rPr lang="ru-RU" sz="1600" dirty="0" smtClean="0"/>
              <a:t>, Горки, Дубравы, Фёдоровка, </a:t>
            </a:r>
            <a:r>
              <a:rPr lang="ru-RU" sz="1600" dirty="0" err="1" smtClean="0"/>
              <a:t>Морковшино</a:t>
            </a:r>
            <a:r>
              <a:rPr lang="ru-RU" sz="1600" dirty="0" smtClean="0"/>
              <a:t>. На стендах, расположенных по сторонам аллеи, которая ведет к кургану, высечены названия частей и соединений 50-й армии: 32-ой танковая бригада, 239-й, 299-й, 330-й, 413-й стрелковых дивизий, 1-го гвардейского кавалерийского корпуса. На постаментах из бетона стоят две 76-мм артиллерийские пушки.</a:t>
            </a:r>
          </a:p>
          <a:p>
            <a:pPr algn="just">
              <a:buNone/>
            </a:pPr>
            <a:r>
              <a:rPr lang="ru-RU" sz="1600" dirty="0" smtClean="0"/>
              <a:t>               Курган имеет внушительную высоту – 16 метров. Верх холма украшает стальной трёхгранный шпиль. Его высота – 6 метров. В передней стеле кургана имеются замурованные Книга Славы и обращение к потомкам. Сбоку, в центральной части аллеи располагаются металлические ампулы, в которых хранится земля городов-героев: Москвы, Тулы, Севастополя, Ленинграда, Киева и других городов. Эти документы должны быть вскрыты к 100-летию Победы – в 2045 году.</a:t>
            </a:r>
          </a:p>
          <a:p>
            <a:pPr algn="just">
              <a:buNone/>
            </a:pPr>
            <a:endParaRPr lang="ru-RU" sz="1600" dirty="0" smtClean="0"/>
          </a:p>
          <a:p>
            <a:pPr algn="just">
              <a:buNone/>
            </a:pPr>
            <a:endParaRPr lang="ru-RU" dirty="0"/>
          </a:p>
        </p:txBody>
      </p:sp>
      <p:pic>
        <p:nvPicPr>
          <p:cNvPr id="6" name="Picture 2" descr="C:\Users\Ольга\Desktop\Курган Бессмертия\Курган_Бессмертия_(Киреевский_район)_-_вечный_огонь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144" y="4149080"/>
            <a:ext cx="3435104" cy="193224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ÐÐ¾Ð»Ð¾ÑÐ¾Ð¹ Ð·Ð½Ð°ÑÐ¾Ðº ÑÐ¾Ð²ÐµÑÑÐºÐ¾Ð¹ - ÐÑÐ°ÑÐ½Ð°Ñ Ð·Ð²ÐµÐ·Ð´Ð° Ð¡ÐµÑÐ¿ Ð¸ Ð¼Ð¾Ð»Ð¾Ñ â ÑÑÐ¾ÐºÐ¾Ð²ÑÐ¹ Ð²ÐµÐºÑÐ¾Ñ"/>
          <p:cNvPicPr/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18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2411759" y="1628800"/>
            <a:ext cx="936105" cy="9361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Текст 11"/>
          <p:cNvSpPr>
            <a:spLocks noGrp="1"/>
          </p:cNvSpPr>
          <p:nvPr>
            <p:ph type="body" idx="1"/>
          </p:nvPr>
        </p:nvSpPr>
        <p:spPr>
          <a:xfrm>
            <a:off x="457200" y="2507786"/>
            <a:ext cx="8229600" cy="4121614"/>
          </a:xfrm>
        </p:spPr>
        <p:txBody>
          <a:bodyPr>
            <a:normAutofit fontScale="47500" lnSpcReduction="20000"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</a:t>
            </a:r>
            <a:endParaRPr lang="ru-RU" sz="29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algn="just" fontAlgn="base"/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3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История возникновения мемориала «Курган Бессмертия» символична. Именно здесь осенью — в начале зимы 1941 года разгорелись ожесточенные бои с немецко-фашистскими захватчиками. Воины, сражавшиеся на Киреевской земле, сыграли немалую роль в крахе планов оккупантов обойти Тулу с флангов и завладеть Москвой.</a:t>
            </a:r>
          </a:p>
          <a:p>
            <a:pPr algn="just" fontAlgn="base"/>
            <a:r>
              <a:rPr lang="ru-RU" sz="3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Киреевский район был оккупирован 18 ноября 1941 года, в результате Московской наступательной операции, начатой 5 декабря 1941 года, район был освобожден окончательно 15 декабря 1941-го.</a:t>
            </a:r>
          </a:p>
          <a:p>
            <a:pPr algn="just" fontAlgn="base"/>
            <a:r>
              <a:rPr lang="ru-RU" sz="3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Первый камень в основание Кургана был заложен 22 июня 1974 года. Сооружен он методом народной стройки. В строительстве приняли участие практически все трудовые и ученические коллективы Киреевского района.</a:t>
            </a:r>
          </a:p>
          <a:p>
            <a:pPr algn="just" fontAlgn="base"/>
            <a:r>
              <a:rPr lang="ru-RU" sz="3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 декабря 1974 года в братские могилы будущего памятника истории из братских могил д. </a:t>
            </a:r>
            <a:r>
              <a:rPr lang="ru-RU" sz="30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Марковщино</a:t>
            </a:r>
            <a:r>
              <a:rPr lang="ru-RU" sz="3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Горки-Дубрава, </a:t>
            </a:r>
            <a:r>
              <a:rPr lang="ru-RU" sz="30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Трещево</a:t>
            </a:r>
            <a:r>
              <a:rPr lang="ru-RU" sz="3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Федоровка, </a:t>
            </a:r>
            <a:r>
              <a:rPr lang="ru-RU" sz="30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Дедилово</a:t>
            </a:r>
            <a:r>
              <a:rPr lang="ru-RU" sz="3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были перезахоронены останки воинов, погибших в боях на территории </a:t>
            </a:r>
            <a:r>
              <a:rPr lang="ru-RU" sz="30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Дедиловского</a:t>
            </a:r>
            <a:r>
              <a:rPr lang="ru-RU" sz="3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30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Болоховского</a:t>
            </a:r>
            <a:r>
              <a:rPr lang="ru-RU" sz="3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(ныне Киреевского) районов.</a:t>
            </a:r>
          </a:p>
          <a:p>
            <a:pPr algn="just" fontAlgn="base"/>
            <a:r>
              <a:rPr lang="ru-RU" sz="3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Всего перезахоронены останки 477 воинов, установлены фамилии 88. В 2015 году в результате поисковой работы, проведенным отделом военного комиссариата Тульской области по Киреевскому району, выявлены фамилии еще 281 захороненного воина.</a:t>
            </a:r>
          </a:p>
          <a:p>
            <a:pPr algn="just" fontAlgn="base"/>
            <a:r>
              <a:rPr lang="ru-RU" sz="3000" b="1" u="sng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Защита проекта</a:t>
            </a:r>
            <a:endParaRPr lang="ru-RU" sz="3000" b="1" dirty="0" smtClean="0">
              <a:solidFill>
                <a:schemeClr val="tx1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lvl="0" algn="just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</a:pPr>
            <a:r>
              <a:rPr lang="ru-RU" sz="3000" b="1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Создан видеоролик. Ребята выучили  стихотворение Анны Денисовой «Курган славы».</a:t>
            </a:r>
            <a:endParaRPr lang="ru-RU" sz="3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3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Заголовок 10"/>
          <p:cNvSpPr>
            <a:spLocks noGrp="1"/>
          </p:cNvSpPr>
          <p:nvPr>
            <p:ph type="title"/>
          </p:nvPr>
        </p:nvSpPr>
        <p:spPr>
          <a:xfrm>
            <a:off x="3581400" y="609600"/>
            <a:ext cx="5334000" cy="2667000"/>
          </a:xfrm>
        </p:spPr>
        <p:txBody>
          <a:bodyPr>
            <a:normAutofit/>
          </a:bodyPr>
          <a:lstStyle/>
          <a:p>
            <a:pPr lvl="0" algn="ctr"/>
            <a:r>
              <a:rPr lang="ru-RU" sz="3100" b="1" dirty="0" smtClean="0">
                <a:solidFill>
                  <a:srgbClr val="FFFF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История возникновения мемориального комплекса</a:t>
            </a:r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FFFF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endParaRPr lang="ru-RU" b="1" dirty="0">
              <a:solidFill>
                <a:srgbClr val="FFFF00"/>
              </a:solidFill>
            </a:endParaRPr>
          </a:p>
        </p:txBody>
      </p:sp>
      <p:pic>
        <p:nvPicPr>
          <p:cNvPr id="4099" name="Picture 3" descr="C:\Users\Ольга\Desktop\Курган Бессмертия\Kurgan-DSC_039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407439"/>
            <a:ext cx="3406777" cy="2270896"/>
          </a:xfrm>
          <a:prstGeom prst="rect">
            <a:avLst/>
          </a:prstGeom>
          <a:noFill/>
        </p:spPr>
      </p:pic>
      <p:pic>
        <p:nvPicPr>
          <p:cNvPr id="5" name="Рисунок 4" descr="ÐÐ¾Ð»Ð¾ÑÐ¾Ð¹ Ð·Ð½Ð°ÑÐ¾Ðº ÑÐ¾Ð²ÐµÑÑÐºÐ¾Ð¹ - ÐÑÐ°ÑÐ½Ð°Ñ Ð·Ð²ÐµÐ·Ð´Ð° Ð¡ÐµÑÐ¿ Ð¸ Ð¼Ð¾Ð»Ð¾Ñ â ÑÑÐ¾ÐºÐ¾Ð²ÑÐ¹ Ð²ÐµÐºÑÐ¾Ñ"/>
          <p:cNvPicPr/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18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7802885" y="188640"/>
            <a:ext cx="1112515" cy="10081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91680" y="914400"/>
            <a:ext cx="691892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B05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Работа над проектом</a:t>
            </a:r>
            <a:endParaRPr lang="ru-RU" sz="2400" dirty="0" smtClean="0">
              <a:solidFill>
                <a:srgbClr val="00B05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В разработке проекта приняли участие обучающиеся 8 класса МБОУ «</a:t>
            </a:r>
            <a:r>
              <a:rPr lang="ru-RU" sz="2400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Шурышкарская</a:t>
            </a: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СОШ «Образовательный центр" в количестве 16 человек. 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B05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Обоснование выбора материала</a:t>
            </a:r>
            <a:endParaRPr lang="ru-RU" sz="2400" dirty="0" smtClean="0">
              <a:solidFill>
                <a:srgbClr val="00B05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В работе были использованы ватман А1, самоклеющиеся обои, соленное тесто, пластилин,  пластмасс, шерстяные нитки, синтепон, гуашь, клей ПВА, цветной картон, цветная бумага, спичечные коробки, так как это материалы, легко  поддающиеся обработке.</a:t>
            </a:r>
            <a:endParaRPr lang="ru-RU" sz="24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36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36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ÐÐ¾Ð»Ð¾ÑÐ¾Ð¹ Ð·Ð½Ð°ÑÐ¾Ðº ÑÐ¾Ð²ÐµÑÑÐºÐ¾Ð¹ - ÐÑÐ°ÑÐ½Ð°Ñ Ð·Ð²ÐµÐ·Ð´Ð° Ð¡ÐµÑÐ¿ Ð¸ Ð¼Ð¾Ð»Ð¾Ñ â ÑÑÐ¾ÐºÐ¾Ð²ÑÐ¹ Ð²ÐµÐºÑÐ¾Ñ"/>
          <p:cNvPicPr/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8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611560" y="548680"/>
            <a:ext cx="1440160" cy="13681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rgbClr val="FF0000"/>
                </a:solidFill>
              </a:rPr>
              <a:t>Этапы создания макета</a:t>
            </a:r>
            <a:endParaRPr lang="ru-RU" sz="2800" dirty="0">
              <a:solidFill>
                <a:srgbClr val="FF0000"/>
              </a:solidFill>
            </a:endParaRPr>
          </a:p>
        </p:txBody>
      </p:sp>
      <p:pic>
        <p:nvPicPr>
          <p:cNvPr id="1028" name="Picture 4" descr="F:\Отчет о ходе работы\фото работы с макетом\IMG_20190117_141314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429124" y="1333485"/>
            <a:ext cx="1785950" cy="2381267"/>
          </a:xfrm>
          <a:prstGeom prst="rect">
            <a:avLst/>
          </a:prstGeom>
          <a:noFill/>
        </p:spPr>
      </p:pic>
      <p:pic>
        <p:nvPicPr>
          <p:cNvPr id="11" name="Рисунок 10" descr="F:\Отчет о ходе работы\фото работы с макетом\IMG_20190117_132315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1285860"/>
            <a:ext cx="1800225" cy="24008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F:\Отчет о ходе работы\фото работы с макетом\IMG_20190117_152614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14546" y="1285860"/>
            <a:ext cx="1809750" cy="24135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F:\Отчет о ходе работы\фото работы с макетом\IMG_20190118_103033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4282" y="4143380"/>
            <a:ext cx="1928826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 descr="F:\Отчет о ходе работы\фото работы с макетом\IMG_20190118_133428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285984" y="4071942"/>
            <a:ext cx="1857388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Рисунок 14" descr="F:\Отчет о ходе работы\фото работы с макетом\IMG_20190118_134735.jpg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572000" y="4000504"/>
            <a:ext cx="1928825" cy="25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Рисунок 15" descr="F:\Отчет о ходе работы\фото работы с макетом\IMG_20190118_134808.jpg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715140" y="4000504"/>
            <a:ext cx="1928826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Рисунок 16" descr="F:\Отчет о ходе работы\фото работы с макетом\IMG_20190117_150412.jpg"/>
          <p:cNvPicPr/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786578" y="1285860"/>
            <a:ext cx="1928826" cy="2538414"/>
          </a:xfrm>
          <a:prstGeom prst="rect">
            <a:avLst/>
          </a:prstGeom>
          <a:noFill/>
        </p:spPr>
      </p:pic>
      <p:pic>
        <p:nvPicPr>
          <p:cNvPr id="18" name="Рисунок 17" descr="ÐÐ¾Ð»Ð¾ÑÐ¾Ð¹ Ð·Ð½Ð°ÑÐ¾Ðº ÑÐ¾Ð²ÐµÑÑÐºÐ¾Ð¹ - ÐÑÐ°ÑÐ½Ð°Ñ Ð·Ð²ÐµÐ·Ð´Ð° Ð¡ÐµÑÐ¿ Ð¸ Ð¼Ð¾Ð»Ð¾Ñ â ÑÑÐ¾ÐºÐ¾Ð²ÑÐ¹ Ð²ÐµÐºÑÐ¾Ñ"/>
          <p:cNvPicPr/>
          <p:nvPr/>
        </p:nvPicPr>
        <p:blipFill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rightnessContrast bright="18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7786678" y="0"/>
            <a:ext cx="1357322" cy="12253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7" name="Picture 2" descr="C:\Users\Ольга\Downloads\IMG_20190129_110410.jpg"/>
          <p:cNvPicPr>
            <a:picLocks noChangeAspect="1" noChangeArrowheads="1"/>
          </p:cNvPicPr>
          <p:nvPr/>
        </p:nvPicPr>
        <p:blipFill>
          <a:blip r:embed="rId2" cstate="print"/>
          <a:srcRect t="28846" r="-962" b="4476"/>
          <a:stretch>
            <a:fillRect/>
          </a:stretch>
        </p:blipFill>
        <p:spPr bwMode="auto">
          <a:xfrm>
            <a:off x="2143108" y="4357694"/>
            <a:ext cx="4361764" cy="216048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Рисунок 7" descr="ÐÐ¾Ð»Ð¾ÑÐ¾Ð¹ Ð·Ð½Ð°ÑÐ¾Ðº ÑÐ¾Ð²ÐµÑÑÐºÐ¾Ð¹ - ÐÑÐ°ÑÐ½Ð°Ñ Ð·Ð²ÐµÐ·Ð´Ð° Ð¡ÐµÑÐ¿ Ð¸ Ð¼Ð¾Ð»Ð¾Ñ â ÑÑÐ¾ÐºÐ¾Ð²ÑÐ¹ Ð²ÐµÐºÑÐ¾Ñ"/>
          <p:cNvPicPr/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18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357322" cy="12253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3" name="Picture 5" descr="C:\Users\Ольга\Desktop\Курган Бессмертия\Kurgan-DSC_0393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5" cstate="print"/>
          <a:srcRect r="2840" b="30949"/>
          <a:stretch>
            <a:fillRect/>
          </a:stretch>
        </p:blipFill>
        <p:spPr bwMode="auto">
          <a:xfrm>
            <a:off x="428596" y="1357298"/>
            <a:ext cx="4524407" cy="214314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" name="Содержимое 9" descr="C:\Users\Ольга\Downloads\IMG_20190129_132321.jpg"/>
          <p:cNvPicPr>
            <a:picLocks noGrp="1"/>
          </p:cNvPicPr>
          <p:nvPr>
            <p:ph sz="half" idx="2"/>
          </p:nvPr>
        </p:nvPicPr>
        <p:blipFill>
          <a:blip r:embed="rId6" cstate="print">
            <a:lum bright="10000"/>
          </a:blip>
          <a:srcRect t="17540" r="537"/>
          <a:stretch>
            <a:fillRect/>
          </a:stretch>
        </p:blipFill>
        <p:spPr bwMode="auto">
          <a:xfrm>
            <a:off x="5429256" y="1142984"/>
            <a:ext cx="3000396" cy="282416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" name="Picture 5" descr="C:\Users\Ольга\Desktop\Курган Бессмертия\Kurgan-DSC_0393.jpg"/>
          <p:cNvPicPr>
            <a:picLocks noChangeAspect="1" noChangeArrowheads="1"/>
          </p:cNvPicPr>
          <p:nvPr/>
        </p:nvPicPr>
        <p:blipFill>
          <a:blip r:embed="rId5" cstate="print"/>
          <a:srcRect r="2840" b="30949"/>
          <a:stretch>
            <a:fillRect/>
          </a:stretch>
        </p:blipFill>
        <p:spPr bwMode="auto">
          <a:xfrm>
            <a:off x="580996" y="1509698"/>
            <a:ext cx="4524407" cy="214314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1029</TotalTime>
  <Words>767</Words>
  <Application>Microsoft Office PowerPoint</Application>
  <PresentationFormat>Экран (4:3)</PresentationFormat>
  <Paragraphs>35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6" baseType="lpstr">
      <vt:lpstr>Arial</vt:lpstr>
      <vt:lpstr>Bookman Old Style</vt:lpstr>
      <vt:lpstr>Calibri</vt:lpstr>
      <vt:lpstr>Franklin Gothic Book</vt:lpstr>
      <vt:lpstr>Franklin Gothic Medium</vt:lpstr>
      <vt:lpstr>Times New Roman</vt:lpstr>
      <vt:lpstr>Wingdings 2</vt:lpstr>
      <vt:lpstr>Трек</vt:lpstr>
      <vt:lpstr>     Отчет о ходе работы над макетом-реконструкцией ключевых событий и сражений, связанных с городами-героями, времени   Великой Отечественной войны.       </vt:lpstr>
      <vt:lpstr>Презентация PowerPoint</vt:lpstr>
      <vt:lpstr>Презентация PowerPoint</vt:lpstr>
      <vt:lpstr>Мемориальный   комплекс   «Курган   Бессмертия»"  </vt:lpstr>
      <vt:lpstr>История возникновения мемориального комплекса </vt:lpstr>
      <vt:lpstr>Презентация PowerPoint</vt:lpstr>
      <vt:lpstr>Этапы создания макета</vt:lpstr>
      <vt:lpstr>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Художник</dc:creator>
  <cp:lastModifiedBy>завхоз</cp:lastModifiedBy>
  <cp:revision>50</cp:revision>
  <dcterms:created xsi:type="dcterms:W3CDTF">2017-03-28T21:04:36Z</dcterms:created>
  <dcterms:modified xsi:type="dcterms:W3CDTF">2020-05-20T14:36:16Z</dcterms:modified>
</cp:coreProperties>
</file>