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5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787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124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65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56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908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511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60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444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45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118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60B2F-E71F-4CDD-9A20-1AEC64E15A53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0A02B-7AE4-460B-9621-F8C1AFFCA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26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936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14913" y="241300"/>
            <a:ext cx="64021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Проект </a:t>
            </a:r>
          </a:p>
          <a:p>
            <a:pPr algn="ctr"/>
            <a:r>
              <a:rPr lang="ru-RU" sz="48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Творческий вечер </a:t>
            </a:r>
          </a:p>
          <a:p>
            <a:pPr algn="ctr"/>
            <a:r>
              <a:rPr lang="ru-RU" sz="48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«Фейерверк искусств»</a:t>
            </a:r>
            <a:endParaRPr lang="ru-RU" sz="4800" b="1" i="1" cap="none" spc="0" dirty="0">
              <a:ln w="9525">
                <a:solidFill>
                  <a:srgbClr val="00B05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1945" y="2432959"/>
            <a:ext cx="72220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Автор проекта: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kumimoji="0" lang="ru-RU" b="1" i="0" u="none" strike="noStrike" normalizeH="0" baseline="0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Преподаватель МКУДО </a:t>
            </a:r>
            <a:r>
              <a:rPr kumimoji="0" lang="ru-RU" b="1" i="0" u="none" strike="noStrike" normalizeH="0" baseline="0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«Терновская детская школа искусств»</a:t>
            </a:r>
            <a:endParaRPr kumimoji="0" lang="ru-RU" sz="1200" b="1" i="0" u="none" strike="noStrike" normalizeH="0" baseline="0" dirty="0" smtClean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hnschrift SemiBold Condensed" panose="020B0502040204020203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Воробьева </a:t>
            </a:r>
            <a:r>
              <a:rPr lang="ru-RU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Д.Ю.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t="5129" b="5942"/>
          <a:stretch/>
        </p:blipFill>
        <p:spPr>
          <a:xfrm>
            <a:off x="7374016" y="2590173"/>
            <a:ext cx="2996289" cy="26645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1354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23090" y="190500"/>
            <a:ext cx="766861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400" b="1" dirty="0" smtClean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hnschrift SemiBold Condensed" panose="020B0502040204020203" pitchFamily="34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i="1" dirty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Введение</a:t>
            </a:r>
            <a:r>
              <a:rPr lang="ru-RU" sz="36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ru-RU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hnschrift SemiBold Condensed" panose="020B0502040204020203" pitchFamily="34" charset="0"/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Искусство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-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особенно сильное и незаменимое средство эстетического воспитания детей и подростков. Волнуя и радуя ребенка, оно заставляет его пристально всматриваться во все окружающее, внимательнее, ярче и полнее откликаться на прекрасное в жизни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Bahnschrift SemiBold Condensed" panose="020B0502040204020203" pitchFamily="34" charset="0"/>
              <a:ea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Особое значение имеет эстетическое воспитание детей, получение ими дополнительного образования в сфере культуры для решения проблемы социальной адаптации и профессионального самоопределения обучающихся. </a:t>
            </a: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Bahnschrift SemiBold Condensed" panose="020B0502040204020203" pitchFamily="34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Обучение в детских школах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искусств дает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возможность ребенку ощутить радость творчества. </a:t>
            </a:r>
            <a:endParaRPr lang="ru-RU" sz="2000" dirty="0" smtClean="0">
              <a:solidFill>
                <a:schemeClr val="accent5">
                  <a:lumMod val="75000"/>
                </a:schemeClr>
              </a:solidFill>
              <a:effectLst/>
              <a:latin typeface="Bahnschrift SemiBold Condensed" panose="020B0502040204020203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42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1000" y="398523"/>
            <a:ext cx="54991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Муниципальное казенное учреждение дополнительного образования «Терновская детская школа искусств» было основано в сентябре 1968 года на базе Терновской общеобразовательной школы, имело статус детской музыкальной школы.</a:t>
            </a:r>
          </a:p>
          <a:p>
            <a:pPr algn="just"/>
            <a:r>
              <a:rPr lang="ru-RU" sz="16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За годы существования школы количество её выпускников превысило 2000 человек. Многие из них впоследствии связали свою жизнь с искусством и продолжают работать в школе в качестве преподавателей. Педагогический состав школы обладает большим опытом и высоким уровнем профессиональной квалификации. Неоднократно преподаватели становились Лауреатами региональных, международных и всероссийских конкурсов. Гордостью школы являются ее учащиеся, удостоенные за свои творческие достижения высоких наград престижных конкурсов.</a:t>
            </a:r>
          </a:p>
          <a:p>
            <a:pPr algn="just"/>
            <a:r>
              <a:rPr lang="ru-RU" sz="16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В 2018 году школа стала Лауреатом Всероссийского конкурса «Лучшая сельская школа – 2018».</a:t>
            </a:r>
          </a:p>
          <a:p>
            <a:pPr algn="just"/>
            <a:r>
              <a:rPr lang="ru-RU" sz="16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На протяжении многих лет ученики и преподаватели принимают активное участие в школьных, районных, областных  мероприятиях различной направленности. Их выступления неизменно пользуются большим успехом у самой широкой зрительской аудитории и вносят весомый вклад в сохранение и развитие художественных традиций Терновского района.</a:t>
            </a:r>
            <a:br>
              <a:rPr lang="ru-RU" sz="16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</a:br>
            <a:endParaRPr lang="ru-RU" sz="16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hnschrift SemiBold Condensed" panose="020B0502040204020203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524" y="290448"/>
            <a:ext cx="4307615" cy="2854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440" y="3112929"/>
            <a:ext cx="2941893" cy="2186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255" y="3198119"/>
            <a:ext cx="3071323" cy="2047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427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7218" y="0"/>
            <a:ext cx="12193057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017" y="3660672"/>
            <a:ext cx="4128902" cy="291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46" y="87182"/>
            <a:ext cx="3087505" cy="3087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5742" y="2986840"/>
            <a:ext cx="3567304" cy="5232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i="1" dirty="0">
                <a:ln w="6600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Творческий вечер </a:t>
            </a:r>
          </a:p>
          <a:p>
            <a:pPr algn="ctr"/>
            <a:r>
              <a:rPr lang="ru-RU" sz="1400" b="1" i="1" dirty="0">
                <a:ln w="6600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вокального отделения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83" y="44793"/>
            <a:ext cx="3129894" cy="3129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3972216"/>
            <a:ext cx="40727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Обучающиеся школы являются постоянными участниками межпоселенческих</a:t>
            </a:r>
            <a:r>
              <a:rPr lang="ru-RU" sz="20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,</a:t>
            </a:r>
            <a:r>
              <a:rPr lang="ru-RU" sz="20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 районных и областных мероприятий. </a:t>
            </a:r>
            <a:endParaRPr lang="ru-RU" sz="20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hnschrift SemiBold Condensed" panose="020B0502040204020203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03600" y="2986840"/>
            <a:ext cx="3466660" cy="5232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>
                <a:ln w="6600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Творческий вечер отделения народных инструментов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1109" y="65988"/>
            <a:ext cx="3037638" cy="3037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8275576" y="2986840"/>
            <a:ext cx="3648704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>
                <a:ln w="6600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Творческий вечер отделения </a:t>
            </a:r>
            <a:r>
              <a:rPr lang="ru-RU" sz="1400" b="1" i="1" dirty="0" smtClean="0">
                <a:ln w="6600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фортепиано</a:t>
            </a:r>
          </a:p>
          <a:p>
            <a:endParaRPr lang="ru-RU" sz="1400" b="1" i="1" dirty="0">
              <a:ln w="6600">
                <a:noFill/>
                <a:prstDash val="solid"/>
              </a:ln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438618" y="3849859"/>
            <a:ext cx="33738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В ДШИ действуют </a:t>
            </a:r>
            <a:r>
              <a:rPr lang="ru-RU" sz="20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13 </a:t>
            </a:r>
            <a:r>
              <a:rPr lang="ru-RU" sz="20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творческих коллективов общей численностью </a:t>
            </a:r>
            <a:r>
              <a:rPr lang="ru-RU" sz="20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hnschrift SemiBold Condensed" panose="020B0502040204020203" pitchFamily="34" charset="0"/>
                <a:ea typeface="Calibri" pitchFamily="34" charset="0"/>
                <a:cs typeface="Times New Roman" pitchFamily="18" charset="0"/>
              </a:rPr>
              <a:t>168 человек.</a:t>
            </a:r>
            <a:endParaRPr lang="ru-RU" sz="20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hnschrift SemiBold Condensed" panose="020B0502040204020203" pitchFamily="34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82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49821" y="522660"/>
            <a:ext cx="8008883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Цели </a:t>
            </a:r>
            <a:r>
              <a:rPr lang="ru-RU" sz="3600" b="1" i="1" dirty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 задачи проекта</a:t>
            </a:r>
            <a:r>
              <a:rPr lang="ru-RU" sz="36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</a:p>
          <a:p>
            <a:pPr algn="ctr"/>
            <a:endParaRPr lang="ru-RU" sz="3600" b="1" i="1" dirty="0">
              <a:ln w="9525">
                <a:solidFill>
                  <a:srgbClr val="00B05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just"/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Основная цель: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пропаганда детского художественного творчества, привлечение детей к занятиям различными видами искусства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solidFill>
                <a:schemeClr val="accent5">
                  <a:lumMod val="75000"/>
                </a:schemeClr>
              </a:solidFill>
              <a:latin typeface="Bahnschrift SemiBold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сохранение (увеличение) контингента обучающихся, укрепление статуса ведущего образовательного учреждения сферы культуры и искусства Терновского муниципального района, привлечение внимания родительской аудитории к проблеме занятости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дополнительным образованием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отвлечение детей от негативного влияния социальных сетей.</a:t>
            </a:r>
          </a:p>
        </p:txBody>
      </p:sp>
    </p:spTree>
    <p:extLst>
      <p:ext uri="{BB962C8B-B14F-4D97-AF65-F5344CB8AC3E}">
        <p14:creationId xmlns:p14="http://schemas.microsoft.com/office/powerpoint/2010/main" val="403447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54317" y="208030"/>
            <a:ext cx="725213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Целевая </a:t>
            </a:r>
            <a:r>
              <a:rPr lang="ru-RU" sz="36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аудитория:</a:t>
            </a:r>
          </a:p>
          <a:p>
            <a:pPr algn="ctr"/>
            <a:endParaRPr lang="ru-RU" sz="3600" b="1" i="1" dirty="0">
              <a:ln w="9525">
                <a:solidFill>
                  <a:srgbClr val="00B05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just"/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обучающиеся школы, их родители, педагогический коллектив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solidFill>
                <a:schemeClr val="accent5">
                  <a:lumMod val="75000"/>
                </a:schemeClr>
              </a:solidFill>
              <a:latin typeface="Bahnschrift SemiBold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Целевая аудитория: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родители детей дошкольного и младшего школьного возраста, воспитанники детских дошкольных учреждений.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7539">
            <a:off x="359412" y="2942955"/>
            <a:ext cx="3535349" cy="235689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4601">
            <a:off x="8123222" y="2941494"/>
            <a:ext cx="3722712" cy="248180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165" y="3429297"/>
            <a:ext cx="3946441" cy="263029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8290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9148" y="160339"/>
            <a:ext cx="5971956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Ожидаемые </a:t>
            </a:r>
            <a:r>
              <a:rPr lang="ru-RU" sz="3600" b="1" i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результаты:</a:t>
            </a:r>
          </a:p>
          <a:p>
            <a:pPr algn="ctr"/>
            <a:endParaRPr lang="ru-RU" sz="3600" b="1" i="1" dirty="0" smtClean="0">
              <a:ln w="9525">
                <a:solidFill>
                  <a:srgbClr val="00B05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Сохранение контингента обучающихся </a:t>
            </a: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течение учебного </a:t>
            </a: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года</a:t>
            </a: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Привлечение большего количества </a:t>
            </a: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 в </a:t>
            </a: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первые классы </a:t>
            </a: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отделений ДШИ.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Заинтересованность целевой аудитории возможностью приобщения детей к обучению различным видам искусства.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Улучшение качества образовательного </a:t>
            </a: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процесса.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Усиление мотивационной составляющей.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Bahnschrift SemiBold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Позиционирование детской школы искусств как художественно-образовательного центра района.</a:t>
            </a:r>
            <a:endParaRPr lang="ru-RU" sz="2200" dirty="0">
              <a:solidFill>
                <a:schemeClr val="accent5">
                  <a:lumMod val="75000"/>
                </a:schemeClr>
              </a:solidFill>
              <a:latin typeface="Bahnschrift SemiBold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https://apf.mail.ru/cgi-bin/readmsg?id=16382807560899697240;0;1&amp;exif=1&amp;full=1&amp;x-email=daryaefremowa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527" y="1223673"/>
            <a:ext cx="5121106" cy="3211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6895314" y="4035255"/>
            <a:ext cx="460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FF00"/>
                </a:solidFill>
              </a:rPr>
              <a:t>Посвящение в первоклассники</a:t>
            </a:r>
            <a:endParaRPr lang="ru-RU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77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244</Words>
  <Application>Microsoft Office PowerPoint</Application>
  <PresentationFormat>Широкоэкранный</PresentationFormat>
  <Paragraphs>40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Bahnschrift SemiBold Condensed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58</cp:revision>
  <dcterms:created xsi:type="dcterms:W3CDTF">2021-11-30T07:13:23Z</dcterms:created>
  <dcterms:modified xsi:type="dcterms:W3CDTF">2021-12-13T14:56:27Z</dcterms:modified>
</cp:coreProperties>
</file>