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325" r:id="rId2"/>
    <p:sldId id="294" r:id="rId3"/>
    <p:sldId id="258" r:id="rId4"/>
    <p:sldId id="312" r:id="rId5"/>
    <p:sldId id="314" r:id="rId6"/>
    <p:sldId id="297" r:id="rId7"/>
    <p:sldId id="315" r:id="rId8"/>
    <p:sldId id="295" r:id="rId9"/>
    <p:sldId id="317" r:id="rId10"/>
    <p:sldId id="318" r:id="rId11"/>
    <p:sldId id="320" r:id="rId12"/>
    <p:sldId id="323" r:id="rId13"/>
    <p:sldId id="308" r:id="rId14"/>
    <p:sldId id="261" r:id="rId15"/>
    <p:sldId id="28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87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Формирование интереса  детей к детской книге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Воспитатель второй младшей группы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Нургазизова Л.З.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Группа «Гномы»</a:t>
            </a:r>
          </a:p>
          <a:p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69DD965E-9DD8-A4C0-A4E4-20B6D91C6A9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26838"/>
            <a:ext cx="4343400" cy="3271123"/>
          </a:xfrm>
        </p:spPr>
      </p:pic>
    </p:spTree>
    <p:extLst>
      <p:ext uri="{BB962C8B-B14F-4D97-AF65-F5344CB8AC3E}">
        <p14:creationId xmlns:p14="http://schemas.microsoft.com/office/powerpoint/2010/main" val="34275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idx="1"/>
          </p:nvPr>
        </p:nvSpPr>
        <p:spPr>
          <a:xfrm>
            <a:off x="1258888" y="981075"/>
            <a:ext cx="6626225" cy="5327650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«Люди перестают мыслить, когда перестают читать»</a:t>
            </a:r>
          </a:p>
          <a:p>
            <a:pPr eaLnBrk="1" hangingPunct="1">
              <a:buFontTx/>
              <a:buNone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Дидро</a:t>
            </a:r>
          </a:p>
          <a:p>
            <a:pPr eaLnBrk="1" hangingPunct="1">
              <a:buFontTx/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«Умная, вдохновенная книга нередко решает судьбу человека»</a:t>
            </a:r>
          </a:p>
          <a:p>
            <a:pPr eaLnBrk="1" hangingPunct="1">
              <a:buFontTx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В.А.Сухомлинский</a:t>
            </a:r>
          </a:p>
          <a:p>
            <a:pPr eaLnBrk="1" hangingPunct="1">
              <a:buFontTx/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«Детские книги пишутся для воспитания, а воспитание - великое дело: им решается участь человека»</a:t>
            </a:r>
          </a:p>
          <a:p>
            <a:pPr eaLnBrk="1" hangingPunct="1">
              <a:buFontTx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В.Г.Белинский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3050"/>
            <a:ext cx="8401050" cy="1162050"/>
          </a:xfrm>
        </p:spPr>
        <p:txBody>
          <a:bodyPr>
            <a:normAutofit/>
          </a:bodyPr>
          <a:lstStyle/>
          <a:p>
            <a:pPr eaLnBrk="1" hangingPunct="1"/>
            <a:r>
              <a:rPr lang="ru-RU" b="0" i="1" dirty="0"/>
              <a:t>Актуальность проблемы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idx="2"/>
          </p:nvPr>
        </p:nvSpPr>
        <p:spPr>
          <a:xfrm>
            <a:off x="357188" y="1785938"/>
            <a:ext cx="4934892" cy="419735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endParaRPr lang="ru-RU" sz="1800" dirty="0"/>
          </a:p>
          <a:p>
            <a:r>
              <a:rPr lang="ru-RU" sz="2000" dirty="0"/>
              <a:t>Актуальность</a:t>
            </a:r>
            <a:r>
              <a:rPr lang="ru-RU" sz="2000" b="1" dirty="0"/>
              <a:t> </a:t>
            </a:r>
            <a:r>
              <a:rPr lang="ru-RU" sz="2000" dirty="0"/>
              <a:t>проблемы литературного образования</a:t>
            </a:r>
            <a:r>
              <a:rPr lang="ru-RU" sz="2000" b="1" dirty="0"/>
              <a:t> </a:t>
            </a:r>
            <a:r>
              <a:rPr lang="ru-RU" sz="2000" dirty="0"/>
              <a:t>детей дошкольного возраста на современном этапе обусловлена тем, что все чаще знакомство детей с художественной литературой происходит через интернет и телевизор.</a:t>
            </a:r>
          </a:p>
          <a:p>
            <a:r>
              <a:rPr lang="ru-RU" sz="2000" dirty="0"/>
              <a:t>Интерес к чтению в обществе в последние десятилетия неуклонно снижается. Называют разные причины этого явления: </a:t>
            </a:r>
          </a:p>
          <a:p>
            <a:r>
              <a:rPr lang="ru-RU" sz="2000" dirty="0"/>
              <a:t>*влияние аудиовизуальных средств массовой информации телевидения, компьютера; </a:t>
            </a:r>
          </a:p>
          <a:p>
            <a:r>
              <a:rPr lang="ru-RU" sz="2000" dirty="0"/>
              <a:t>*изменение жизненных ценностей; </a:t>
            </a:r>
          </a:p>
          <a:p>
            <a:r>
              <a:rPr lang="ru-RU" sz="2000" dirty="0"/>
              <a:t>*изменение позиции взрослого к совместной читательской деятельности с детьми, утрата традиций семейного чтения.</a:t>
            </a:r>
          </a:p>
          <a:p>
            <a:r>
              <a:rPr lang="ru-RU" sz="2000" dirty="0"/>
              <a:t> В результате чтение литературы замещается просмотром мультфильмов, компьютерными играми и т.п.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clipart_may07_girlread1.gif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580112" y="1714500"/>
            <a:ext cx="2963813" cy="3797300"/>
          </a:xfrm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effectLst/>
              </a:rPr>
              <a:t>Проблемами формирования интереса к книге и чтению у детей дошкольного возраста являются</a:t>
            </a:r>
            <a:endParaRPr lang="ru-RU" sz="24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непонимание взрослыми роли литературы в детской жизни;</a:t>
            </a:r>
          </a:p>
          <a:p>
            <a:r>
              <a:rPr lang="ru-RU" dirty="0"/>
              <a:t>незнание истории её развития и современного состояния;</a:t>
            </a:r>
          </a:p>
          <a:p>
            <a:r>
              <a:rPr lang="ru-RU" dirty="0"/>
              <a:t>ограничение круга детского чтения десятком имён авторов и названий художественных произведений;</a:t>
            </a:r>
          </a:p>
          <a:p>
            <a:r>
              <a:rPr lang="ru-RU" dirty="0"/>
              <a:t>слабое представление о функциях литературы;</a:t>
            </a:r>
          </a:p>
          <a:p>
            <a:r>
              <a:rPr lang="ru-RU"/>
              <a:t>отсутствие грамотной политики и методики приобщения детей дошкольного возраста к литературе (книге) и процессу чтения.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18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и задачи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Цель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/>
              <a:t>Задачи 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/>
              <a:t>Привитие любви и интереса к книге у детей. Повышение уровня знаний родителей по вопросам детского чтения.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Воспитывать интерес к общению с книгой. </a:t>
            </a:r>
          </a:p>
          <a:p>
            <a:r>
              <a:rPr lang="ru-RU" dirty="0"/>
              <a:t>Учить детей правильному и бережному обращению с книгой. </a:t>
            </a:r>
          </a:p>
          <a:p>
            <a:r>
              <a:rPr lang="ru-RU" dirty="0"/>
              <a:t>Воспитывать высокие нравственные качества (милосердие, справедливость, внимание друг к другу) через чтение художественной литературы и иллюстрации. </a:t>
            </a:r>
          </a:p>
          <a:p>
            <a:r>
              <a:rPr lang="ru-RU" dirty="0"/>
              <a:t>Подвести родителей к пониманию важного значения – воспитания у детей любви к книге в семье. </a:t>
            </a:r>
          </a:p>
          <a:p>
            <a:r>
              <a:rPr lang="ru-RU" dirty="0"/>
              <a:t>Научить родителей  грамотно разбираться в огромном книжном рынке для детей..</a:t>
            </a:r>
          </a:p>
          <a:p>
            <a:r>
              <a:rPr lang="ru-RU" dirty="0"/>
              <a:t>Отображать средства и содержание работы воспитателя по формированию у дошкольников интереса к художественной литературе.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4371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786050" y="785794"/>
            <a:ext cx="3500462" cy="18430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Формы работы по приобщению детей к чтению книг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2910" y="3357562"/>
            <a:ext cx="1643074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НОД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488" y="4143380"/>
            <a:ext cx="3000396" cy="1428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Культурно-досуговая</a:t>
            </a:r>
            <a:r>
              <a:rPr lang="ru-RU" dirty="0">
                <a:solidFill>
                  <a:schemeClr val="tx1"/>
                </a:solidFill>
              </a:rPr>
              <a:t> деятельность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(праздники, развлечения)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29388" y="3286124"/>
            <a:ext cx="2500330" cy="1714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Свободная деятельность(труд, игра, кружковая деятельность)</a:t>
            </a:r>
          </a:p>
        </p:txBody>
      </p:sp>
      <p:cxnSp>
        <p:nvCxnSpPr>
          <p:cNvPr id="9" name="Прямая соединительная линия 8"/>
          <p:cNvCxnSpPr>
            <a:stCxn id="4" idx="2"/>
          </p:cNvCxnSpPr>
          <p:nvPr/>
        </p:nvCxnSpPr>
        <p:spPr>
          <a:xfrm rot="16200000" flipH="1">
            <a:off x="4046927" y="3118241"/>
            <a:ext cx="1014426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215074" y="2643182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трелка вниз 13"/>
          <p:cNvSpPr/>
          <p:nvPr/>
        </p:nvSpPr>
        <p:spPr>
          <a:xfrm>
            <a:off x="3786182" y="2786058"/>
            <a:ext cx="1500198" cy="11430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5786446" y="2643182"/>
            <a:ext cx="857256" cy="714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лево 15"/>
          <p:cNvSpPr/>
          <p:nvPr/>
        </p:nvSpPr>
        <p:spPr>
          <a:xfrm>
            <a:off x="2214546" y="2643182"/>
            <a:ext cx="857256" cy="69894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книга-наш верный друг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Ребёнок-слушатель – это уже читатель. Однако читательская судьба ребёнка зависит от взрослых, которые берут в руки книгу и становятся посредником между писателем и слушателем (читателем). Взрослый, чтобы привлечь к книге ребёнка, должен сам любить литературу, наслаждаться ею, как искусством, понимать сложность изображённых коллизий, искренне увлекаться событиями и обстоятельствами, в которые попадают герои книг, уметь передавать свои чувства и переживания детям. От того, как сложатся у ребёнка первые «отношения» с книгой, зависит очень многое.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B758445F-1863-3278-5223-786710E77D0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2326838"/>
            <a:ext cx="4343400" cy="3271123"/>
          </a:xfrm>
        </p:spPr>
      </p:pic>
    </p:spTree>
    <p:extLst>
      <p:ext uri="{BB962C8B-B14F-4D97-AF65-F5344CB8AC3E}">
        <p14:creationId xmlns:p14="http://schemas.microsoft.com/office/powerpoint/2010/main" val="3955031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04813"/>
            <a:ext cx="7888316" cy="503237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Методы работы по приобщению детей к чтению книг.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403350" y="928670"/>
            <a:ext cx="6624638" cy="5500726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1600" b="1" dirty="0"/>
              <a:t>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1600" b="1" dirty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Словесные: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Чтение художественных произведений;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Беседы по прочитанному;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Вопросы к детям по содержанию произведений;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Заучивание наизусть;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Пересказ произведений;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Практические: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игры-драматизации;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Дидактические игры;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Элементы инсценирования;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Изображение прочитанного в изобразительной деятельности (рисовании, лепке, аппликации);</a:t>
            </a:r>
          </a:p>
          <a:p>
            <a:pPr eaLnBrk="1" hangingPunct="1">
              <a:buFontTx/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Театрализованная деятельность.</a:t>
            </a:r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Наглядные: </a:t>
            </a:r>
          </a:p>
          <a:p>
            <a:pPr eaLnBrk="1" hangingPunct="1"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Показ иллюстраций, картинок, игрушек;</a:t>
            </a:r>
          </a:p>
          <a:p>
            <a:pPr eaLnBrk="1" hangingPunct="1"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Просмотр видеороликов, фильмов;</a:t>
            </a:r>
          </a:p>
          <a:p>
            <a:pPr eaLnBrk="1" hangingPunct="1"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Оформление выставок;</a:t>
            </a:r>
          </a:p>
          <a:p>
            <a:pPr eaLnBrk="1" hangingPunct="1">
              <a:buFontTx/>
              <a:buChar char="-"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разных видов театра.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ru-RU" sz="1600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1600" dirty="0"/>
              <a:t>    </a:t>
            </a:r>
            <a:endParaRPr lang="ru-RU" sz="16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077072"/>
            <a:ext cx="3017589" cy="259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с детьми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В группе была проведена «</a:t>
            </a:r>
            <a:r>
              <a:rPr lang="ru-RU" dirty="0" err="1"/>
              <a:t>Книжкина</a:t>
            </a:r>
            <a:r>
              <a:rPr lang="ru-RU" dirty="0"/>
              <a:t> неделя». В эту неделю проводилось чтение русских народных сказок , а так же показ настольного театра, слушание аудио сказок и рассматривание иллюстраций к сказкам и </a:t>
            </a:r>
            <a:r>
              <a:rPr lang="ru-RU" dirty="0" err="1"/>
              <a:t>потешкам</a:t>
            </a:r>
            <a:r>
              <a:rPr lang="ru-RU" dirty="0"/>
              <a:t>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E6DE199E-0ADF-6542-B164-00C780A7D9A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2326838"/>
            <a:ext cx="4343400" cy="3271123"/>
          </a:xfrm>
        </p:spPr>
      </p:pic>
    </p:spTree>
    <p:extLst>
      <p:ext uri="{BB962C8B-B14F-4D97-AF65-F5344CB8AC3E}">
        <p14:creationId xmlns:p14="http://schemas.microsoft.com/office/powerpoint/2010/main" val="15558790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Совместная деятельность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Рисование «Колобок покатится по дорожке» </a:t>
            </a:r>
          </a:p>
          <a:p>
            <a:r>
              <a:rPr lang="ru-RU" dirty="0"/>
              <a:t>Рассматривание с детьми иллюстраций к сказкам и </a:t>
            </a:r>
            <a:r>
              <a:rPr lang="ru-RU" dirty="0" err="1"/>
              <a:t>потешкам</a:t>
            </a:r>
            <a:r>
              <a:rPr lang="ru-RU" dirty="0"/>
              <a:t>. </a:t>
            </a:r>
          </a:p>
          <a:p>
            <a:r>
              <a:rPr lang="ru-RU" dirty="0"/>
              <a:t>Развитие речи «Повторение знакомых </a:t>
            </a:r>
            <a:r>
              <a:rPr lang="ru-RU" dirty="0" err="1"/>
              <a:t>потешек</a:t>
            </a:r>
            <a:r>
              <a:rPr lang="ru-RU" dirty="0"/>
              <a:t>» («Солнышко-вёдрышко»)». </a:t>
            </a:r>
          </a:p>
          <a:p>
            <a:r>
              <a:rPr lang="ru-RU" dirty="0"/>
              <a:t>Конструирование «Построим дорожку для колобка» (деревянный конструктор) </a:t>
            </a:r>
          </a:p>
          <a:p>
            <a:r>
              <a:rPr lang="ru-RU" dirty="0"/>
              <a:t>Познавательное «Знакомство со сказкой «Теремок»» </a:t>
            </a:r>
          </a:p>
          <a:p>
            <a:r>
              <a:rPr lang="ru-RU" dirty="0"/>
              <a:t>Театрализация сказок (по сказке «Колобок»).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7DFDC0C3-DF4C-50D3-3485-5DB7899EE77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715" y="1600200"/>
            <a:ext cx="3148369" cy="4724400"/>
          </a:xfrm>
        </p:spPr>
      </p:pic>
    </p:spTree>
    <p:extLst>
      <p:ext uri="{BB962C8B-B14F-4D97-AF65-F5344CB8AC3E}">
        <p14:creationId xmlns:p14="http://schemas.microsoft.com/office/powerpoint/2010/main" val="2429502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с родителями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Беседы, консультации: какие книги можно и нужно читать детям, как правильно подобрать книгу для чтения ребёнку.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E290CBEF-40FE-6BB6-FD6B-832AD5A65F5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384" y="1600200"/>
            <a:ext cx="2983831" cy="4724400"/>
          </a:xfrm>
        </p:spPr>
      </p:pic>
    </p:spTree>
    <p:extLst>
      <p:ext uri="{BB962C8B-B14F-4D97-AF65-F5344CB8AC3E}">
        <p14:creationId xmlns:p14="http://schemas.microsoft.com/office/powerpoint/2010/main" val="1015547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результаты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4800" y="1628800"/>
            <a:ext cx="4267200" cy="46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-</a:t>
            </a:r>
            <a:r>
              <a:rPr lang="ru-RU" sz="2000" dirty="0"/>
              <a:t>Дети ближе познакомились со сказками, потешками, стихами. </a:t>
            </a:r>
          </a:p>
          <a:p>
            <a:pPr marL="0" indent="0">
              <a:buNone/>
            </a:pPr>
            <a:r>
              <a:rPr lang="en-US" sz="2000" dirty="0"/>
              <a:t>-</a:t>
            </a:r>
            <a:r>
              <a:rPr lang="ru-RU" sz="2000" dirty="0"/>
              <a:t>Дети научились распознавать сказочных героев по иллюстрациям. </a:t>
            </a:r>
          </a:p>
          <a:p>
            <a:pPr marL="0" indent="0">
              <a:buNone/>
            </a:pPr>
            <a:r>
              <a:rPr lang="en-US" sz="2000" dirty="0"/>
              <a:t>-</a:t>
            </a:r>
            <a:r>
              <a:rPr lang="ru-RU" sz="2000" dirty="0"/>
              <a:t>Дети стали намного активнее проявлять интерес к книгам, бережно к ним относиться. С желанием слушают чтение художественной литературы </a:t>
            </a:r>
          </a:p>
          <a:p>
            <a:pPr marL="0" indent="0">
              <a:buNone/>
            </a:pPr>
            <a:r>
              <a:rPr lang="en-US" sz="2000" dirty="0"/>
              <a:t>-</a:t>
            </a:r>
            <a:r>
              <a:rPr lang="ru-RU" sz="2000" dirty="0"/>
              <a:t>Родители приняли активное участие в конкурсах.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-</a:t>
            </a:r>
            <a:r>
              <a:rPr lang="ru-RU" sz="2000" dirty="0"/>
              <a:t> В саду была поставлена постановка « Стихи </a:t>
            </a:r>
            <a:r>
              <a:rPr lang="ru-RU" sz="2000" dirty="0" err="1"/>
              <a:t>А.Барто</a:t>
            </a:r>
            <a:r>
              <a:rPr lang="ru-RU" sz="2000" dirty="0"/>
              <a:t>»</a:t>
            </a:r>
            <a:endParaRPr lang="en-US" sz="2000" dirty="0"/>
          </a:p>
          <a:p>
            <a:pPr marL="0" indent="0">
              <a:buNone/>
            </a:pPr>
            <a:endParaRPr lang="en-US" dirty="0"/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8242D66-B33E-B527-7A6B-8F6C91DEC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780928"/>
            <a:ext cx="4451684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255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>
          <a:xfrm>
            <a:off x="4643438" y="704850"/>
            <a:ext cx="2643206" cy="3155950"/>
          </a:xfrm>
        </p:spPr>
        <p:txBody>
          <a:bodyPr/>
          <a:lstStyle/>
          <a:p>
            <a:pPr algn="ctr" eaLnBrk="1" hangingPunct="1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Книжный </a:t>
            </a:r>
            <a:b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уголок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5" descr="C:\Documents and Settings\гена\Рабочий стол\d0b7d0bed0bbd183d188d0bad0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357166"/>
            <a:ext cx="1716782" cy="2483611"/>
          </a:xfrm>
          <a:prstGeom prst="roundRect">
            <a:avLst/>
          </a:prstGeom>
          <a:noFill/>
        </p:spPr>
      </p:pic>
      <p:pic>
        <p:nvPicPr>
          <p:cNvPr id="6" name="Picture 6" descr="C:\Documents and Settings\гена\Рабочий стол\539527192.jpg"/>
          <p:cNvPicPr>
            <a:picLocks noChangeAspect="1" noChangeArrowheads="1"/>
          </p:cNvPicPr>
          <p:nvPr/>
        </p:nvPicPr>
        <p:blipFill>
          <a:blip r:embed="rId3" cstate="print"/>
          <a:srcRect l="2937" t="32392" b="3629"/>
          <a:stretch>
            <a:fillRect/>
          </a:stretch>
        </p:blipFill>
        <p:spPr bwMode="auto">
          <a:xfrm>
            <a:off x="7429520" y="5072074"/>
            <a:ext cx="1519368" cy="1368152"/>
          </a:xfrm>
          <a:prstGeom prst="roundRect">
            <a:avLst/>
          </a:prstGeom>
          <a:noFill/>
        </p:spPr>
      </p:pic>
      <p:pic>
        <p:nvPicPr>
          <p:cNvPr id="7" name="Picture 7" descr="C:\Documents and Settings\гена\Рабочий стол\giharka13.jp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955526" y="2928934"/>
            <a:ext cx="2188474" cy="1571636"/>
          </a:xfrm>
          <a:prstGeom prst="roundRect">
            <a:avLst/>
          </a:prstGeom>
          <a:noFill/>
        </p:spPr>
      </p:pic>
      <p:pic>
        <p:nvPicPr>
          <p:cNvPr id="8" name="Picture 8" descr="C:\Documents and Settings\гена\Рабочий стол\Muzik_gusi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1424" y="4500570"/>
            <a:ext cx="2666440" cy="2003870"/>
          </a:xfrm>
          <a:prstGeom prst="roundRect">
            <a:avLst/>
          </a:prstGeom>
          <a:noFill/>
        </p:spPr>
      </p:pic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23110" y="1724981"/>
            <a:ext cx="6034616" cy="3979540"/>
          </a:xfrm>
        </p:spPr>
      </p:pic>
    </p:spTree>
  </p:cSld>
  <p:clrMapOvr>
    <a:masterClrMapping/>
  </p:clrMapOvr>
  <p:transition advTm="35000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63" y="2286000"/>
            <a:ext cx="8229600" cy="164306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“Привить ребёнку вкус к чтению - лучший подарок, который мы можем ему сделать”.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214686"/>
            <a:ext cx="9929850" cy="342902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Спасибо за внимание !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642938"/>
            <a:ext cx="2919413" cy="351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402</TotalTime>
  <Words>735</Words>
  <Application>Microsoft Office PowerPoint</Application>
  <PresentationFormat>Экран (4:3)</PresentationFormat>
  <Paragraphs>89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Franklin Gothic Book</vt:lpstr>
      <vt:lpstr>Franklin Gothic Medium</vt:lpstr>
      <vt:lpstr>Times New Roman</vt:lpstr>
      <vt:lpstr>Wingdings 2</vt:lpstr>
      <vt:lpstr>Трек</vt:lpstr>
      <vt:lpstr>Формирование интереса  детей к детской книге</vt:lpstr>
      <vt:lpstr>Презентация PowerPoint</vt:lpstr>
      <vt:lpstr>Актуальность проблемы</vt:lpstr>
      <vt:lpstr>Проблемами формирования интереса к книге и чтению у детей дошкольного возраста являются</vt:lpstr>
      <vt:lpstr>Цель и задачи</vt:lpstr>
      <vt:lpstr>Презентация PowerPoint</vt:lpstr>
      <vt:lpstr>книга-наш верный друг</vt:lpstr>
      <vt:lpstr>Методы работы по приобщению детей к чтению книг. </vt:lpstr>
      <vt:lpstr>Работа с детьми</vt:lpstr>
      <vt:lpstr>Совместная деятельность</vt:lpstr>
      <vt:lpstr>Работа с родителями</vt:lpstr>
      <vt:lpstr>результаты</vt:lpstr>
      <vt:lpstr>Книжный  уголок</vt:lpstr>
      <vt:lpstr>“Привить ребёнку вкус к чтению - лучший подарок, который мы можем ему сделать”. </vt:lpstr>
      <vt:lpstr>Спасибо за внимание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«Взаимодействие с семьей по формированию у детей интереса к книге»</dc:title>
  <dc:creator>Любовь Орлова</dc:creator>
  <cp:lastModifiedBy>Нургазизова Айсылу Равилевна</cp:lastModifiedBy>
  <cp:revision>41</cp:revision>
  <dcterms:modified xsi:type="dcterms:W3CDTF">2025-04-14T16:38:29Z</dcterms:modified>
</cp:coreProperties>
</file>